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59" r:id="rId3"/>
    <p:sldId id="262" r:id="rId4"/>
    <p:sldId id="264" r:id="rId5"/>
    <p:sldId id="265" r:id="rId6"/>
    <p:sldId id="266" r:id="rId7"/>
    <p:sldId id="267" r:id="rId8"/>
    <p:sldId id="268" r:id="rId9"/>
    <p:sldId id="269" r:id="rId10"/>
  </p:sldIdLst>
  <p:sldSz cx="20104100" cy="11309350"/>
  <p:notesSz cx="20104100" cy="1130935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Neue Machina" panose="020B0604020202020204" charset="-5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ruk Cyr" charset="-52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51" d="100"/>
          <a:sy n="51" d="100"/>
        </p:scale>
        <p:origin x="610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408" y="679641"/>
              <a:ext cx="4074642" cy="215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75050" y="4586363"/>
            <a:ext cx="16529050" cy="57368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rgbClr val="FF0000"/>
                </a:solidFill>
              </a:rPr>
              <a:t>МЕТОДИКА ПРЕПОДАВАНИЯ ПСИХОЛОГИИ В ПСИХОЛОГО-ПЕДАГОГИЧЕСКИХ КЛАССАХ</a:t>
            </a:r>
            <a:r>
              <a:rPr lang="ru-RU" b="1" spc="-5" dirty="0" smtClean="0">
                <a:solidFill>
                  <a:srgbClr val="FFFFFF"/>
                </a:solidFill>
              </a:rPr>
              <a:t/>
            </a:r>
            <a:br>
              <a:rPr lang="ru-RU" b="1" spc="-5" dirty="0" smtClean="0">
                <a:solidFill>
                  <a:srgbClr val="FFFFFF"/>
                </a:solidFill>
              </a:rPr>
            </a:br>
            <a:r>
              <a:rPr lang="ru-RU" sz="5400" b="1" spc="-5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Липская</a:t>
            </a:r>
            <a:r>
              <a:rPr lang="ru-RU" sz="5400" b="1" spc="-5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Татьяна Алексеевна, </a:t>
            </a:r>
            <a:br>
              <a:rPr lang="ru-RU" sz="5400" b="1" spc="-5" dirty="0" smtClean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ru-RU" sz="5400" b="1" spc="-5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кандидат психологических наук, доцент кафедры </a:t>
            </a:r>
            <a:br>
              <a:rPr lang="ru-RU" sz="5400" b="1" spc="-5" dirty="0" smtClean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ru-RU" sz="5400" b="1" spc="-5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возрастной и педагогической психологии ОГПУ</a:t>
            </a:r>
            <a:endParaRPr sz="5400" b="1" spc="-5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03850" y="4206875"/>
            <a:ext cx="13182600" cy="61789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r>
              <a:rPr lang="ru-RU" sz="3600" b="1" u="sng" dirty="0" smtClean="0">
                <a:latin typeface="Neue Machina"/>
                <a:cs typeface="Neue Machina"/>
              </a:rPr>
              <a:t>Цели функционирования психолого-педагогических классов </a:t>
            </a:r>
            <a:r>
              <a:rPr lang="ru-RU" sz="3600" dirty="0" smtClean="0">
                <a:latin typeface="Neue Machina"/>
                <a:cs typeface="Neue Machina"/>
              </a:rPr>
              <a:t>(</a:t>
            </a:r>
            <a:r>
              <a:rPr lang="ru-RU" sz="3600" dirty="0">
                <a:latin typeface="Neue Machina"/>
                <a:cs typeface="Neue Machina"/>
              </a:rPr>
              <a:t>согласно Концепции профильных психолого-педагогических </a:t>
            </a:r>
            <a:r>
              <a:rPr lang="ru-RU" sz="3600" dirty="0" smtClean="0">
                <a:latin typeface="Neue Machina"/>
                <a:cs typeface="Neue Machina"/>
              </a:rPr>
              <a:t>классов, разработанной </a:t>
            </a:r>
            <a:r>
              <a:rPr lang="ru-RU" sz="3600" dirty="0">
                <a:latin typeface="Neue Machina"/>
                <a:cs typeface="Neue Machina"/>
              </a:rPr>
              <a:t>Академией </a:t>
            </a:r>
            <a:r>
              <a:rPr lang="ru-RU" sz="3600" dirty="0" err="1">
                <a:latin typeface="Neue Machina"/>
                <a:cs typeface="Neue Machina"/>
              </a:rPr>
              <a:t>Минпросвещения</a:t>
            </a:r>
            <a:r>
              <a:rPr lang="ru-RU" sz="3600" dirty="0">
                <a:latin typeface="Neue Machina"/>
                <a:cs typeface="Neue Machina"/>
              </a:rPr>
              <a:t> России, </a:t>
            </a:r>
            <a:r>
              <a:rPr lang="ru-RU" sz="3600" dirty="0" smtClean="0">
                <a:latin typeface="Neue Machina"/>
                <a:cs typeface="Neue Machina"/>
              </a:rPr>
              <a:t>2021г):</a:t>
            </a:r>
          </a:p>
          <a:p>
            <a:pPr marL="469900" marR="5080" indent="-457200" algn="just">
              <a:lnSpc>
                <a:spcPct val="101299"/>
              </a:lnSpc>
              <a:spcBef>
                <a:spcPts val="90"/>
              </a:spcBef>
              <a:buFont typeface="Wingdings" panose="05000000000000000000" pitchFamily="2" charset="2"/>
              <a:buChar char="v"/>
            </a:pPr>
            <a:r>
              <a:rPr lang="ru-RU" sz="3600" dirty="0">
                <a:latin typeface="Neue Machina"/>
                <a:cs typeface="Neue Machina"/>
              </a:rPr>
              <a:t>выявление педагогически одаренных школьников и формирование у них готовности к профессионально-личностному самоопределению; </a:t>
            </a:r>
          </a:p>
          <a:p>
            <a:pPr marL="469900" marR="5080" indent="-457200" algn="just">
              <a:lnSpc>
                <a:spcPct val="101299"/>
              </a:lnSpc>
              <a:spcBef>
                <a:spcPts val="90"/>
              </a:spcBef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Neue Machina"/>
                <a:cs typeface="Neue Machina"/>
              </a:rPr>
              <a:t>интеграция </a:t>
            </a:r>
            <a:r>
              <a:rPr lang="ru-RU" sz="3600" dirty="0">
                <a:latin typeface="Neue Machina"/>
                <a:cs typeface="Neue Machina"/>
              </a:rPr>
              <a:t>педагогически одаренных школьников в профессиональное сообщество на этапе обучения в школе.</a:t>
            </a:r>
          </a:p>
          <a:p>
            <a:pPr marL="469900" marR="5080" indent="-457200">
              <a:lnSpc>
                <a:spcPct val="101299"/>
              </a:lnSpc>
              <a:spcBef>
                <a:spcPts val="90"/>
              </a:spcBef>
              <a:buFont typeface="Wingdings" panose="05000000000000000000" pitchFamily="2" charset="2"/>
              <a:buChar char="v"/>
            </a:pPr>
            <a:endParaRPr sz="3600" dirty="0">
              <a:latin typeface="Neue Machina"/>
              <a:cs typeface="Neue Machi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4074642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1875" y="3729628"/>
            <a:ext cx="18018376" cy="65053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3200" b="1" dirty="0" smtClean="0">
                <a:latin typeface="Neue Machina"/>
                <a:cs typeface="Neue Machina"/>
              </a:rPr>
              <a:t>Ожидаемые результаты:</a:t>
            </a:r>
          </a:p>
          <a:p>
            <a:pPr marL="469900" marR="5080" indent="-457200">
              <a:lnSpc>
                <a:spcPct val="101299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latin typeface="Neue Machina"/>
                <a:cs typeface="Neue Machina"/>
              </a:rPr>
              <a:t>п</a:t>
            </a:r>
            <a:r>
              <a:rPr lang="ru-RU" sz="3200" dirty="0" smtClean="0">
                <a:latin typeface="Neue Machina"/>
                <a:cs typeface="Neue Machina"/>
              </a:rPr>
              <a:t>онимание обучающимся </a:t>
            </a:r>
            <a:r>
              <a:rPr lang="ru-RU" sz="3200" dirty="0">
                <a:latin typeface="Neue Machina"/>
                <a:cs typeface="Neue Machina"/>
              </a:rPr>
              <a:t>своей </a:t>
            </a:r>
            <a:r>
              <a:rPr lang="ru-RU" sz="3200" dirty="0" smtClean="0">
                <a:latin typeface="Neue Machina"/>
                <a:cs typeface="Neue Machina"/>
              </a:rPr>
              <a:t>индивидуальности;</a:t>
            </a:r>
          </a:p>
          <a:p>
            <a:pPr marL="469900" marR="5080" indent="-457200">
              <a:lnSpc>
                <a:spcPct val="101299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Neue Machina"/>
                <a:cs typeface="Neue Machina"/>
              </a:rPr>
              <a:t>развитие </a:t>
            </a:r>
            <a:r>
              <a:rPr lang="ru-RU" sz="3200" dirty="0">
                <a:latin typeface="Neue Machina"/>
                <a:cs typeface="Neue Machina"/>
              </a:rPr>
              <a:t>эмоционального </a:t>
            </a:r>
            <a:r>
              <a:rPr lang="ru-RU" sz="3200" dirty="0" smtClean="0">
                <a:latin typeface="Neue Machina"/>
                <a:cs typeface="Neue Machina"/>
              </a:rPr>
              <a:t>интеллекта обучающихся; </a:t>
            </a:r>
          </a:p>
          <a:p>
            <a:pPr marL="469900" marR="5080" indent="-457200">
              <a:lnSpc>
                <a:spcPct val="101299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Neue Machina"/>
                <a:cs typeface="Neue Machina"/>
              </a:rPr>
              <a:t>развитие у обучающихся личностных </a:t>
            </a:r>
            <a:r>
              <a:rPr lang="ru-RU" sz="3200" dirty="0">
                <a:latin typeface="Neue Machina"/>
                <a:cs typeface="Neue Machina"/>
              </a:rPr>
              <a:t>качеств  и навыков; </a:t>
            </a:r>
            <a:endParaRPr lang="ru-RU" sz="3200" dirty="0" smtClean="0">
              <a:latin typeface="Neue Machina"/>
              <a:cs typeface="Neue Machina"/>
            </a:endParaRPr>
          </a:p>
          <a:p>
            <a:pPr marL="469900" marR="5080" indent="-457200">
              <a:lnSpc>
                <a:spcPct val="101299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Neue Machina"/>
                <a:cs typeface="Neue Machina"/>
              </a:rPr>
              <a:t>развитие </a:t>
            </a:r>
            <a:r>
              <a:rPr lang="ru-RU" sz="3200" dirty="0">
                <a:latin typeface="Neue Machina"/>
                <a:cs typeface="Neue Machina"/>
              </a:rPr>
              <a:t>социальной активности и социальной ответственности, </a:t>
            </a:r>
            <a:r>
              <a:rPr lang="ru-RU" sz="3200" dirty="0" smtClean="0">
                <a:latin typeface="Neue Machina"/>
                <a:cs typeface="Neue Machina"/>
              </a:rPr>
              <a:t>повышение самооценки; </a:t>
            </a:r>
          </a:p>
          <a:p>
            <a:pPr marL="469900" marR="5080" indent="-457200">
              <a:lnSpc>
                <a:spcPct val="101299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Neue Machina"/>
                <a:cs typeface="Neue Machina"/>
              </a:rPr>
              <a:t>расширение представлений обучающихся </a:t>
            </a:r>
            <a:r>
              <a:rPr lang="ru-RU" sz="3200" dirty="0">
                <a:latin typeface="Neue Machina"/>
                <a:cs typeface="Neue Machina"/>
              </a:rPr>
              <a:t>о мире людей и мире профессий; </a:t>
            </a:r>
            <a:endParaRPr lang="ru-RU" sz="3200" dirty="0" smtClean="0">
              <a:latin typeface="Neue Machina"/>
              <a:cs typeface="Neue Machina"/>
            </a:endParaRPr>
          </a:p>
          <a:p>
            <a:pPr marL="469900" marR="5080" indent="-457200">
              <a:lnSpc>
                <a:spcPct val="101299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Neue Machina"/>
                <a:cs typeface="Neue Machina"/>
              </a:rPr>
              <a:t>развитие </a:t>
            </a:r>
            <a:r>
              <a:rPr lang="ru-RU" sz="3200" dirty="0">
                <a:latin typeface="Neue Machina"/>
                <a:cs typeface="Neue Machina"/>
              </a:rPr>
              <a:t>психологических представлений об образовательном процессе и навыков по использованию психологических знаний в решении педагогических </a:t>
            </a:r>
            <a:r>
              <a:rPr lang="ru-RU" sz="3200" dirty="0" smtClean="0">
                <a:latin typeface="Neue Machina"/>
                <a:cs typeface="Neue Machina"/>
              </a:rPr>
              <a:t>задач;</a:t>
            </a:r>
          </a:p>
          <a:p>
            <a:pPr marL="469900" marR="5080" indent="-457200">
              <a:lnSpc>
                <a:spcPct val="101299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Neue Machina"/>
                <a:cs typeface="Neue Machina"/>
              </a:rPr>
              <a:t>развитие </a:t>
            </a:r>
            <a:r>
              <a:rPr lang="ru-RU" sz="3200" dirty="0">
                <a:latin typeface="Neue Machina"/>
                <a:cs typeface="Neue Machina"/>
              </a:rPr>
              <a:t>навыков самообразования и организации образовательных, учебных событий, повышение мотивации к образовательной деятельности.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07251" y="973873"/>
            <a:ext cx="19817599" cy="9024201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7250" y="955972"/>
            <a:ext cx="17602200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just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Принципы обучения психологии</a:t>
            </a:r>
            <a:endParaRPr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650" y="3902075"/>
            <a:ext cx="179832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Принцип персонализации обучения </a:t>
            </a:r>
            <a:r>
              <a:rPr lang="ru-RU" sz="2400" dirty="0"/>
              <a:t>– </a:t>
            </a:r>
            <a:r>
              <a:rPr lang="ru-RU" sz="3200" dirty="0"/>
              <a:t>предполагает развитие </a:t>
            </a:r>
            <a:r>
              <a:rPr lang="ru-RU" sz="3200" dirty="0" err="1"/>
              <a:t>субъектности</a:t>
            </a:r>
            <a:r>
              <a:rPr lang="ru-RU" sz="3200" dirty="0"/>
              <a:t> ученика на основе вариативности выбора форм и способов самообразования, построения индивидуального образовательного маршрута и его реализации с учетом своих индивидуальных целей и ценностей, в том числе при выборе профессии.</a:t>
            </a:r>
          </a:p>
          <a:p>
            <a:pPr algn="just"/>
            <a:r>
              <a:rPr lang="ru-RU" sz="24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Принцип последовательности </a:t>
            </a:r>
            <a:r>
              <a:rPr lang="ru-RU" sz="3200" dirty="0"/>
              <a:t>– заключается в постепенном наращивании необходимых компетенций, связанных с будущей профессиональной деятельностью и формируемых на основе трехступенчатой модели: от когнитивного компонента к </a:t>
            </a:r>
            <a:r>
              <a:rPr lang="ru-RU" sz="3200" dirty="0" err="1"/>
              <a:t>деятельностному</a:t>
            </a:r>
            <a:r>
              <a:rPr lang="ru-RU" sz="3200" dirty="0"/>
              <a:t> (когнитивный, эмоциональный, </a:t>
            </a:r>
            <a:r>
              <a:rPr lang="ru-RU" sz="3200" dirty="0" err="1"/>
              <a:t>деятельностный</a:t>
            </a:r>
            <a:r>
              <a:rPr lang="ru-RU" sz="3200" dirty="0" smtClean="0"/>
              <a:t>).</a:t>
            </a:r>
          </a:p>
          <a:p>
            <a:pPr algn="just"/>
            <a:r>
              <a:rPr lang="ru-RU" sz="4000" b="1" dirty="0">
                <a:solidFill>
                  <a:srgbClr val="FF0000"/>
                </a:solidFill>
              </a:rPr>
              <a:t>Принцип системности </a:t>
            </a:r>
            <a:r>
              <a:rPr lang="ru-RU" sz="2400" dirty="0"/>
              <a:t>– </a:t>
            </a:r>
            <a:r>
              <a:rPr lang="ru-RU" sz="3200" dirty="0"/>
              <a:t>состоит в том, что профильное обучение в психолого-педагогических классах органично включено в традиционный образовательный процесс и строится по его структуре; что обучающий процесс содержит все виды взаимодополняющих этапов – теоретическую подготовку, отработку навыков, разработку собственного образовательного продукта. 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4074642" cy="215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3408" y="3292475"/>
            <a:ext cx="19008442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/>
              <a:t>Принципы обучения психологии</a:t>
            </a:r>
            <a:endParaRPr lang="ru-RU" sz="4000" b="1" dirty="0"/>
          </a:p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Принцип </a:t>
            </a:r>
            <a:r>
              <a:rPr lang="ru-RU" sz="4000" b="1" dirty="0">
                <a:solidFill>
                  <a:srgbClr val="FF0000"/>
                </a:solidFill>
              </a:rPr>
              <a:t>научности </a:t>
            </a:r>
            <a:r>
              <a:rPr lang="ru-RU" sz="2800" dirty="0"/>
              <a:t>– предполагает опору на современное научное знание; использование исключительно компетентных и достоверных источников при отборе образовательного контента и выборе технологий обучения.</a:t>
            </a:r>
          </a:p>
          <a:p>
            <a:pPr algn="just"/>
            <a:r>
              <a:rPr lang="ru-RU" sz="28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Принцип современности </a:t>
            </a:r>
            <a:r>
              <a:rPr lang="ru-RU" sz="2800" dirty="0"/>
              <a:t>– подразумевает опору на современный социально-профессиональный контекст, прогрессивные технологии в образовании и коммуникации. </a:t>
            </a:r>
          </a:p>
          <a:p>
            <a:pPr algn="just"/>
            <a:r>
              <a:rPr lang="ru-RU" sz="4000" b="1" dirty="0">
                <a:solidFill>
                  <a:srgbClr val="FF0000"/>
                </a:solidFill>
              </a:rPr>
              <a:t>Принцип продуктивности </a:t>
            </a:r>
            <a:r>
              <a:rPr lang="ru-RU" sz="2800" dirty="0"/>
              <a:t>– предусматривает получение конкретного продукта по итогам проявления разнообразных  активностей ученика (олимпиады, профессиональные пробы, социальная деятельность, </a:t>
            </a:r>
            <a:r>
              <a:rPr lang="ru-RU" sz="2800" dirty="0" err="1"/>
              <a:t>волонтерство</a:t>
            </a:r>
            <a:r>
              <a:rPr lang="ru-RU" sz="2800" dirty="0"/>
              <a:t> и т.д.). </a:t>
            </a:r>
          </a:p>
          <a:p>
            <a:pPr algn="just"/>
            <a:r>
              <a:rPr lang="ru-RU" sz="4000" b="1" dirty="0">
                <a:solidFill>
                  <a:srgbClr val="FF0000"/>
                </a:solidFill>
              </a:rPr>
              <a:t>Принцип гуманистической направленности обучения </a:t>
            </a:r>
            <a:r>
              <a:rPr lang="ru-RU" sz="2800" dirty="0"/>
              <a:t>– предполагает формирование у учеников </a:t>
            </a:r>
            <a:r>
              <a:rPr lang="ru-RU" sz="2800" dirty="0" err="1"/>
              <a:t>человекоцентрированной</a:t>
            </a:r>
            <a:r>
              <a:rPr lang="ru-RU" sz="2800" dirty="0"/>
              <a:t> позиции; использование средств и методов, направленных на демонстрацию модели субъект-субъектного взаимодействия; развитие навыка работать в команде, понимать других людей и учитывать их интересы.</a:t>
            </a:r>
          </a:p>
          <a:p>
            <a:pPr algn="just"/>
            <a:r>
              <a:rPr lang="ru-RU" sz="28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Принцип добровольности </a:t>
            </a:r>
            <a:r>
              <a:rPr lang="ru-RU" sz="2800" dirty="0"/>
              <a:t>– заключается в предоставлении школьнику реального выбора на всех этапах обучения в профильном психолого-педагогическом классе, включая формат занятий, практик и других образовательных мероприятий.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7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000" y="472712"/>
            <a:ext cx="2286000" cy="2057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3408" y="3292475"/>
            <a:ext cx="19008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63222"/>
              </p:ext>
            </p:extLst>
          </p:nvPr>
        </p:nvGraphicFramePr>
        <p:xfrm>
          <a:off x="2660650" y="473076"/>
          <a:ext cx="16992601" cy="10835481"/>
        </p:xfrm>
        <a:graphic>
          <a:graphicData uri="http://schemas.openxmlformats.org/drawingml/2006/table">
            <a:tbl>
              <a:tblPr firstRow="1" firstCol="1" bandRow="1"/>
              <a:tblGrid>
                <a:gridCol w="2117191">
                  <a:extLst>
                    <a:ext uri="{9D8B030D-6E8A-4147-A177-3AD203B41FA5}">
                      <a16:colId xmlns:a16="http://schemas.microsoft.com/office/drawing/2014/main" val="1795300906"/>
                    </a:ext>
                  </a:extLst>
                </a:gridCol>
                <a:gridCol w="1975518">
                  <a:extLst>
                    <a:ext uri="{9D8B030D-6E8A-4147-A177-3AD203B41FA5}">
                      <a16:colId xmlns:a16="http://schemas.microsoft.com/office/drawing/2014/main" val="344942203"/>
                    </a:ext>
                  </a:extLst>
                </a:gridCol>
                <a:gridCol w="2866865">
                  <a:extLst>
                    <a:ext uri="{9D8B030D-6E8A-4147-A177-3AD203B41FA5}">
                      <a16:colId xmlns:a16="http://schemas.microsoft.com/office/drawing/2014/main" val="2274827086"/>
                    </a:ext>
                  </a:extLst>
                </a:gridCol>
                <a:gridCol w="3140361">
                  <a:extLst>
                    <a:ext uri="{9D8B030D-6E8A-4147-A177-3AD203B41FA5}">
                      <a16:colId xmlns:a16="http://schemas.microsoft.com/office/drawing/2014/main" val="2945026574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val="181745071"/>
                    </a:ext>
                  </a:extLst>
                </a:gridCol>
                <a:gridCol w="2493008">
                  <a:extLst>
                    <a:ext uri="{9D8B030D-6E8A-4147-A177-3AD203B41FA5}">
                      <a16:colId xmlns:a16="http://schemas.microsoft.com/office/drawing/2014/main" val="2346841369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val="3399921343"/>
                    </a:ext>
                  </a:extLst>
                </a:gridCol>
              </a:tblGrid>
              <a:tr h="8687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Название программы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Автор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Особенности содержания материала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Форма занятий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Используемые методы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озраст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228877"/>
                  </a:ext>
                </a:extLst>
              </a:tr>
              <a:tr h="32241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Психология в школе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И.В. Дубровина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Овладение школьниками элементарной психологической культурой, которая является необходимой частью общей культуры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1.Общие научные знания в области психологии;2. Знание основных закономерностей психического и личностного развития на этапах школьного детства, отрочества, ранней юности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урок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Рассказ, беседа, дискуссия, показ иллюстраций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3-11 классы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340977"/>
                  </a:ext>
                </a:extLst>
              </a:tr>
              <a:tr h="32241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Психология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М.В. Попова, Ю.М. Забродин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Формирование целостного видения мира и видения человека, который в этом мире живет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Знания об особенностях строения психологической культуры, о месте человека в этой культуре, о его роли в этом мире, о его взаимоотношениях с миром и др людьми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 словесного обучения, проблемного обучения, проектов, погружения, активные групповые методы, экспрессии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Подростки, старшеклассники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51084"/>
                  </a:ext>
                </a:extLst>
              </a:tr>
              <a:tr h="3518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Я-подросток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А.В.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Микляева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Создание условий для успешной социально-психологической адаптации учащихся и их всестороннего личностного развития с учетом возрастных и индивидуальных особенностей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Содержанием выступают материалы, соответствующие возрастным 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индивидуальным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интересам подростков: отношения в семье, регуляция собственного поведения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факультатив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Ситуационно-ролевые, деловые и развивающие игры, рефлексия результатов урока, работа с личным опытом учащихся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Подростки, старшие школьники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71" marR="4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679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36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250" y="1208531"/>
            <a:ext cx="1905000" cy="24532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0892" y="2073275"/>
            <a:ext cx="17598557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Организация деятельности психолого-педагогических классов: учебно-методическое пособие. – Москва: Академия </a:t>
            </a:r>
            <a:r>
              <a:rPr lang="ru-RU" sz="3200" dirty="0" err="1"/>
              <a:t>Минпросвещения</a:t>
            </a:r>
            <a:r>
              <a:rPr lang="ru-RU" sz="3200" dirty="0"/>
              <a:t> России, 2021. – 392 с. : ил</a:t>
            </a:r>
            <a:r>
              <a:rPr lang="ru-RU" sz="3200" dirty="0" smtClean="0"/>
              <a:t>.</a:t>
            </a:r>
          </a:p>
          <a:p>
            <a:pPr algn="just"/>
            <a:endParaRPr lang="ru-RU" sz="3200" dirty="0" smtClean="0"/>
          </a:p>
          <a:p>
            <a:pPr algn="ctr"/>
            <a:r>
              <a:rPr lang="ru-RU" sz="3200" dirty="0"/>
              <a:t>Примерная рабочая программа учебного предмета «Основы психологии» </a:t>
            </a:r>
            <a:endParaRPr lang="ru-RU" sz="3200" dirty="0" smtClean="0"/>
          </a:p>
          <a:p>
            <a:pPr algn="ctr"/>
            <a:r>
              <a:rPr lang="ru-RU" sz="3200" b="1" dirty="0" smtClean="0"/>
              <a:t>МОДУЛЬ </a:t>
            </a:r>
            <a:r>
              <a:rPr lang="ru-RU" sz="3200" b="1" dirty="0"/>
              <a:t>1 «Человек как индивид», 10–11 классы</a:t>
            </a:r>
          </a:p>
          <a:p>
            <a:pPr algn="just"/>
            <a:r>
              <a:rPr lang="ru-RU" sz="3200" b="1" dirty="0"/>
              <a:t> </a:t>
            </a:r>
          </a:p>
          <a:p>
            <a:pPr algn="just"/>
            <a:r>
              <a:rPr lang="ru-RU" sz="3200" b="1" dirty="0"/>
              <a:t>10 класс</a:t>
            </a:r>
          </a:p>
          <a:p>
            <a:pPr algn="just"/>
            <a:r>
              <a:rPr lang="ru-RU" sz="3200" dirty="0"/>
              <a:t>1 Первое знакомство с психологией </a:t>
            </a:r>
          </a:p>
          <a:p>
            <a:pPr algn="just"/>
            <a:r>
              <a:rPr lang="ru-RU" sz="3200" dirty="0"/>
              <a:t>2 Как устроена нервная система человека </a:t>
            </a:r>
          </a:p>
          <a:p>
            <a:pPr algn="just"/>
            <a:r>
              <a:rPr lang="ru-RU" sz="3200" dirty="0"/>
              <a:t>3 Строение и функции нейрона </a:t>
            </a:r>
          </a:p>
          <a:p>
            <a:pPr algn="just"/>
            <a:r>
              <a:rPr lang="ru-RU" sz="3200" dirty="0"/>
              <a:t>4 Коллективные объединения нейронов – нервные сети </a:t>
            </a:r>
          </a:p>
          <a:p>
            <a:pPr algn="just"/>
            <a:r>
              <a:rPr lang="ru-RU" sz="3200" dirty="0"/>
              <a:t>5 Как устроен головной мозг и как он работает </a:t>
            </a:r>
          </a:p>
          <a:p>
            <a:pPr algn="just"/>
            <a:r>
              <a:rPr lang="ru-RU" sz="3200" dirty="0"/>
              <a:t>6 Исследование зрачкового рефлекса</a:t>
            </a:r>
          </a:p>
          <a:p>
            <a:pPr algn="just"/>
            <a:r>
              <a:rPr lang="ru-RU" sz="3200" b="1" dirty="0" smtClean="0"/>
              <a:t>11 </a:t>
            </a:r>
            <a:r>
              <a:rPr lang="ru-RU" sz="3200" b="1" dirty="0"/>
              <a:t>класс </a:t>
            </a:r>
          </a:p>
          <a:p>
            <a:pPr algn="just"/>
            <a:r>
              <a:rPr lang="ru-RU" sz="3200" dirty="0"/>
              <a:t> Темперамент как характеристика индивидных свойств человека </a:t>
            </a:r>
          </a:p>
          <a:p>
            <a:pPr algn="just"/>
            <a:r>
              <a:rPr lang="ru-RU" sz="3200" dirty="0"/>
              <a:t> Способности человека, одаренность и талант </a:t>
            </a:r>
          </a:p>
          <a:p>
            <a:pPr algn="just"/>
            <a:r>
              <a:rPr lang="ru-RU" sz="3200" dirty="0"/>
              <a:t> Познавательные процессы: как мы понимаем, думаем и запоминаем </a:t>
            </a:r>
          </a:p>
          <a:p>
            <a:pPr algn="just"/>
            <a:endParaRPr lang="ru-RU" sz="32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4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250" y="1208531"/>
            <a:ext cx="1905000" cy="24532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0892" y="2073275"/>
            <a:ext cx="17598557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Организация деятельности психолого-педагогических классов: учебно-методическое пособие. – Москва: Академия </a:t>
            </a:r>
            <a:r>
              <a:rPr lang="ru-RU" sz="3200" dirty="0" err="1"/>
              <a:t>Минпросвещения</a:t>
            </a:r>
            <a:r>
              <a:rPr lang="ru-RU" sz="3200" dirty="0"/>
              <a:t> России, 2021. – 392 с. : ил</a:t>
            </a:r>
            <a:r>
              <a:rPr lang="ru-RU" sz="3200" dirty="0" smtClean="0"/>
              <a:t>.</a:t>
            </a:r>
          </a:p>
          <a:p>
            <a:pPr algn="just"/>
            <a:endParaRPr lang="ru-RU" sz="3200" dirty="0" smtClean="0"/>
          </a:p>
          <a:p>
            <a:pPr algn="ctr"/>
            <a:r>
              <a:rPr lang="ru-RU" sz="2800" b="1" dirty="0"/>
              <a:t>Примерная рабочая программа учебного предмета «Основы психологии» </a:t>
            </a:r>
          </a:p>
          <a:p>
            <a:pPr algn="ctr"/>
            <a:r>
              <a:rPr lang="ru-RU" sz="2800" b="1" dirty="0" smtClean="0"/>
              <a:t>МОДУЛЬ </a:t>
            </a:r>
            <a:r>
              <a:rPr lang="ru-RU" sz="2800" b="1" dirty="0"/>
              <a:t>2 «Человек как субъект и уникальная личность»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10 класс </a:t>
            </a:r>
          </a:p>
          <a:p>
            <a:r>
              <a:rPr lang="ru-RU" sz="2800" dirty="0"/>
              <a:t> Индивид, индивидуальность, личность. </a:t>
            </a:r>
          </a:p>
          <a:p>
            <a:r>
              <a:rPr lang="ru-RU" sz="2800" dirty="0"/>
              <a:t>Личность и характер </a:t>
            </a:r>
          </a:p>
          <a:p>
            <a:r>
              <a:rPr lang="ru-RU" sz="2800" dirty="0"/>
              <a:t> Личность в современном мире. Движущие силы развития личности: понятие личностного потенциала и ресурсов личности </a:t>
            </a:r>
          </a:p>
          <a:p>
            <a:r>
              <a:rPr lang="ru-RU" sz="2800" dirty="0"/>
              <a:t> Самопознание личности: пути и способы. </a:t>
            </a:r>
          </a:p>
          <a:p>
            <a:r>
              <a:rPr lang="ru-RU" sz="2800" dirty="0"/>
              <a:t> Потребности и мотивы</a:t>
            </a:r>
          </a:p>
          <a:p>
            <a:r>
              <a:rPr lang="ru-RU" sz="2800" dirty="0"/>
              <a:t>  </a:t>
            </a:r>
          </a:p>
          <a:p>
            <a:r>
              <a:rPr lang="ru-RU" sz="2800" b="1" dirty="0"/>
              <a:t>11 класс </a:t>
            </a:r>
          </a:p>
          <a:p>
            <a:r>
              <a:rPr lang="ru-RU" sz="2800" dirty="0"/>
              <a:t> Самосознание. Внутренняя позиция личности </a:t>
            </a:r>
          </a:p>
          <a:p>
            <a:r>
              <a:rPr lang="ru-RU" sz="2800" dirty="0"/>
              <a:t> Самоопределение личности </a:t>
            </a:r>
          </a:p>
          <a:p>
            <a:r>
              <a:rPr lang="ru-RU" sz="2800" dirty="0"/>
              <a:t>Волевая регуляция. </a:t>
            </a:r>
          </a:p>
          <a:p>
            <a:r>
              <a:rPr lang="ru-RU" sz="2800" dirty="0"/>
              <a:t>Стрессоустойчивость и </a:t>
            </a:r>
            <a:r>
              <a:rPr lang="ru-RU" sz="2800" dirty="0" err="1"/>
              <a:t>саморегуляция</a:t>
            </a:r>
            <a:r>
              <a:rPr lang="ru-RU" sz="2800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2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250" y="1208531"/>
            <a:ext cx="1905000" cy="24532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0892" y="2073275"/>
            <a:ext cx="17598557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Организация деятельности психолого-педагогических классов: учебно-методическое пособие. – Москва: Академия </a:t>
            </a:r>
            <a:r>
              <a:rPr lang="ru-RU" sz="3200" dirty="0" err="1"/>
              <a:t>Минпросвещения</a:t>
            </a:r>
            <a:r>
              <a:rPr lang="ru-RU" sz="3200" dirty="0"/>
              <a:t> России, 2021. – 392 с. : ил</a:t>
            </a:r>
            <a:r>
              <a:rPr lang="ru-RU" sz="3200" dirty="0" smtClean="0"/>
              <a:t>.</a:t>
            </a:r>
          </a:p>
          <a:p>
            <a:pPr algn="just"/>
            <a:endParaRPr lang="ru-RU" sz="3200" dirty="0" smtClean="0"/>
          </a:p>
          <a:p>
            <a:pPr algn="ctr"/>
            <a:r>
              <a:rPr lang="ru-RU" sz="2800" b="1" dirty="0"/>
              <a:t>Примерная рабочая программа учебного предмета «Основы психологии» </a:t>
            </a:r>
          </a:p>
          <a:p>
            <a:pPr algn="ctr"/>
            <a:r>
              <a:rPr lang="ru-RU" sz="2800" b="1" dirty="0"/>
              <a:t>МОДУЛЬ 3 «Человек в мире людей», 10–11 </a:t>
            </a:r>
            <a:r>
              <a:rPr lang="ru-RU" sz="2800" b="1" dirty="0" smtClean="0"/>
              <a:t>классы</a:t>
            </a:r>
            <a:endParaRPr lang="ru-RU" sz="2800" b="1" dirty="0"/>
          </a:p>
          <a:p>
            <a:pPr algn="just"/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10 класс  </a:t>
            </a:r>
            <a:endParaRPr lang="ru-RU" sz="2800" b="1" dirty="0" smtClean="0"/>
          </a:p>
          <a:p>
            <a:pPr algn="just"/>
            <a:r>
              <a:rPr lang="ru-RU" sz="2800" dirty="0" smtClean="0"/>
              <a:t>Средства </a:t>
            </a:r>
            <a:r>
              <a:rPr lang="ru-RU" sz="2800" dirty="0"/>
              <a:t>общения. Вербальное и невербальное общение. Азбука чувств. Развитие коммуникативных навыков</a:t>
            </a:r>
          </a:p>
          <a:p>
            <a:pPr algn="just"/>
            <a:r>
              <a:rPr lang="ru-RU" sz="2800" dirty="0"/>
              <a:t> Основы </a:t>
            </a:r>
            <a:r>
              <a:rPr lang="ru-RU" sz="2800" dirty="0" err="1"/>
              <a:t>конфликтологии</a:t>
            </a:r>
            <a:r>
              <a:rPr lang="ru-RU" sz="2800" dirty="0"/>
              <a:t>. Польза и вред от конфликта. Стили и стратегии поведения людей в конфликтах </a:t>
            </a:r>
          </a:p>
          <a:p>
            <a:pPr algn="just"/>
            <a:r>
              <a:rPr lang="ru-RU" sz="2800" dirty="0"/>
              <a:t>Семья и семейные ценности в современном мире. Любовь как основа семьи </a:t>
            </a:r>
          </a:p>
          <a:p>
            <a:pPr algn="just"/>
            <a:r>
              <a:rPr lang="ru-RU" sz="2800" dirty="0"/>
              <a:t>Основы безопасного общения в Интернете</a:t>
            </a:r>
          </a:p>
          <a:p>
            <a:pPr algn="just"/>
            <a:r>
              <a:rPr lang="ru-RU" sz="2800" dirty="0"/>
              <a:t> </a:t>
            </a:r>
          </a:p>
          <a:p>
            <a:pPr algn="just"/>
            <a:r>
              <a:rPr lang="ru-RU" sz="2800" dirty="0"/>
              <a:t> </a:t>
            </a:r>
          </a:p>
          <a:p>
            <a:pPr algn="just"/>
            <a:r>
              <a:rPr lang="ru-RU" sz="2800" b="1" dirty="0"/>
              <a:t>11 класс </a:t>
            </a:r>
          </a:p>
          <a:p>
            <a:pPr algn="just"/>
            <a:r>
              <a:rPr lang="ru-RU" sz="2800" dirty="0"/>
              <a:t>Понятие эмоционального интеллекта и </a:t>
            </a:r>
            <a:r>
              <a:rPr lang="ru-RU" sz="2800" dirty="0" err="1"/>
              <a:t>soft</a:t>
            </a:r>
            <a:r>
              <a:rPr lang="ru-RU" sz="2800" dirty="0"/>
              <a:t> </a:t>
            </a:r>
            <a:r>
              <a:rPr lang="ru-RU" sz="2800" dirty="0" err="1"/>
              <a:t>skills</a:t>
            </a:r>
            <a:r>
              <a:rPr lang="ru-RU" sz="2800" dirty="0"/>
              <a:t> </a:t>
            </a:r>
          </a:p>
          <a:p>
            <a:pPr algn="just"/>
            <a:r>
              <a:rPr lang="ru-RU" sz="2800" dirty="0"/>
              <a:t>Конфликт или </a:t>
            </a:r>
            <a:r>
              <a:rPr lang="ru-RU" sz="2800" dirty="0" err="1"/>
              <a:t>буллинг</a:t>
            </a:r>
            <a:r>
              <a:rPr lang="ru-RU" sz="2800" dirty="0"/>
              <a:t>: как предотвратить психологическую травлю </a:t>
            </a:r>
          </a:p>
          <a:p>
            <a:pPr algn="just"/>
            <a:r>
              <a:rPr lang="ru-RU" sz="2800" dirty="0"/>
              <a:t>Семейное общение как инструмент создания психологического климата семьи</a:t>
            </a:r>
          </a:p>
          <a:p>
            <a:pPr algn="just"/>
            <a:r>
              <a:rPr lang="ru-RU" sz="2800" dirty="0"/>
              <a:t> Психологическая безопасность общения в Интернете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5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773</Words>
  <Application>Microsoft Office PowerPoint</Application>
  <PresentationFormat>Произвольный</PresentationFormat>
  <Paragraphs>106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 Narrow</vt:lpstr>
      <vt:lpstr>Wingdings</vt:lpstr>
      <vt:lpstr>Neue Machina</vt:lpstr>
      <vt:lpstr>Calibri</vt:lpstr>
      <vt:lpstr>Times New Roman</vt:lpstr>
      <vt:lpstr>Druk Cyr</vt:lpstr>
      <vt:lpstr>Office Theme</vt:lpstr>
      <vt:lpstr>МЕТОДИКА ПРЕПОДАВАНИЯ ПСИХОЛОГИИ В ПСИХОЛОГО-ПЕДАГОГИЧЕСКИХ КЛАССАХ Липская Татьяна Алексеевна,  кандидат психологических наук, доцент кафедры  возрастной и педагогической психологии ОГПУ</vt:lpstr>
      <vt:lpstr>Презентация PowerPoint</vt:lpstr>
      <vt:lpstr>Презентация PowerPoint</vt:lpstr>
      <vt:lpstr>Принципы обучения психологии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Пользователь</dc:creator>
  <cp:lastModifiedBy>Пользователь</cp:lastModifiedBy>
  <cp:revision>13</cp:revision>
  <dcterms:created xsi:type="dcterms:W3CDTF">2023-01-13T17:17:54Z</dcterms:created>
  <dcterms:modified xsi:type="dcterms:W3CDTF">2023-05-04T00:59:10Z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