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7" r:id="rId2"/>
    <p:sldId id="348" r:id="rId3"/>
    <p:sldId id="349" r:id="rId4"/>
    <p:sldId id="350" r:id="rId5"/>
    <p:sldId id="343" r:id="rId6"/>
    <p:sldId id="345" r:id="rId7"/>
    <p:sldId id="347" r:id="rId8"/>
    <p:sldId id="324" r:id="rId9"/>
    <p:sldId id="327" r:id="rId10"/>
    <p:sldId id="325" r:id="rId11"/>
    <p:sldId id="35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421A0"/>
    <a:srgbClr val="EBE9D9"/>
    <a:srgbClr val="F3F2E9"/>
    <a:srgbClr val="1828BE"/>
    <a:srgbClr val="111C85"/>
    <a:srgbClr val="1F32BF"/>
    <a:srgbClr val="48C3C6"/>
    <a:srgbClr val="B41A9E"/>
    <a:srgbClr val="A7FFCF"/>
    <a:srgbClr val="B0DD7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29" autoAdjust="0"/>
    <p:restoredTop sz="96066" autoAdjust="0"/>
  </p:normalViewPr>
  <p:slideViewPr>
    <p:cSldViewPr>
      <p:cViewPr>
        <p:scale>
          <a:sx n="95" d="100"/>
          <a:sy n="95" d="100"/>
        </p:scale>
        <p:origin x="-1070" y="2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A219F-A095-4E25-90F9-9A5CDDD48B26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9CFD3-89F0-48A7-BCF5-C650D4AD13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2598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>
            <a:extLst>
              <a:ext uri="{FF2B5EF4-FFF2-40B4-BE49-F238E27FC236}">
                <a16:creationId xmlns="" xmlns:a16="http://schemas.microsoft.com/office/drawing/2014/main" id="{684BD800-F77F-4AEF-A5E1-4A4B6F773BC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>
            <a:extLst>
              <a:ext uri="{FF2B5EF4-FFF2-40B4-BE49-F238E27FC236}">
                <a16:creationId xmlns="" xmlns:a16="http://schemas.microsoft.com/office/drawing/2014/main" id="{A7DB0AF2-4B85-4054-9A0B-0F7E64AB73D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dirty="0"/>
              <a:t>Экспертиза диссертационных исследований является одной из важнейших задач государственной аттестации  квалификационных научных исследований. </a:t>
            </a:r>
          </a:p>
        </p:txBody>
      </p:sp>
      <p:sp>
        <p:nvSpPr>
          <p:cNvPr id="50180" name="Номер слайда 3">
            <a:extLst>
              <a:ext uri="{FF2B5EF4-FFF2-40B4-BE49-F238E27FC236}">
                <a16:creationId xmlns="" xmlns:a16="http://schemas.microsoft.com/office/drawing/2014/main" id="{95F4FBA6-06D0-438C-B2C1-B3012F2B6D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4A52926-AF3B-4793-8C35-2BA649F5BA64}" type="slidenum">
              <a:rPr lang="ru-RU" altLang="ru-RU" b="0">
                <a:latin typeface="Calibri" panose="020F0502020204030204" pitchFamily="34" charset="0"/>
              </a:rPr>
              <a:pPr eaLnBrk="1" hangingPunct="1"/>
              <a:t>1</a:t>
            </a:fld>
            <a:endParaRPr lang="ru-RU" altLang="ru-RU" b="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chemeClr val="bg1"/>
          </a:fgClr>
          <a:bgClr>
            <a:srgbClr val="ECECEC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1">
            <a:extLst>
              <a:ext uri="{FF2B5EF4-FFF2-40B4-BE49-F238E27FC236}">
                <a16:creationId xmlns="" xmlns:a16="http://schemas.microsoft.com/office/drawing/2014/main" id="{36E4F380-06CF-4658-BBAD-9FB43F21D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464300"/>
            <a:ext cx="6858000" cy="369888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ru-RU" altLang="ru-RU" b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4" name="Таблица 13">
            <a:extLst>
              <a:ext uri="{FF2B5EF4-FFF2-40B4-BE49-F238E27FC236}">
                <a16:creationId xmlns="" xmlns:a16="http://schemas.microsoft.com/office/drawing/2014/main" id="{2945AF70-C5C1-49D7-890A-44ED41D708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41025471"/>
              </p:ext>
            </p:extLst>
          </p:nvPr>
        </p:nvGraphicFramePr>
        <p:xfrm>
          <a:off x="2816642" y="404663"/>
          <a:ext cx="3915598" cy="1044430"/>
        </p:xfrm>
        <a:graphic>
          <a:graphicData uri="http://schemas.openxmlformats.org/drawingml/2006/table">
            <a:tbl>
              <a:tblPr/>
              <a:tblGrid>
                <a:gridCol w="39155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04443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</a:t>
                      </a: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ФГБОУ ВО «ОГПУ»</a:t>
                      </a:r>
                    </a:p>
                  </a:txBody>
                  <a:tcPr marL="68580" marR="68580" marT="45653" marB="4565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057" name="Picture 2" descr="http://ospu.ru/img/logo.png">
            <a:extLst>
              <a:ext uri="{FF2B5EF4-FFF2-40B4-BE49-F238E27FC236}">
                <a16:creationId xmlns="" xmlns:a16="http://schemas.microsoft.com/office/drawing/2014/main" id="{EEEE8AE0-A108-4BD6-9AC3-12CD983815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02299" y="116631"/>
            <a:ext cx="464344" cy="72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TextBox 7">
            <a:extLst>
              <a:ext uri="{FF2B5EF4-FFF2-40B4-BE49-F238E27FC236}">
                <a16:creationId xmlns="" xmlns:a16="http://schemas.microsoft.com/office/drawing/2014/main" id="{6977F930-2B32-4842-921E-8A5271770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2299" y="4221088"/>
            <a:ext cx="751817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ru-RU" sz="2800" i="1" dirty="0" err="1" smtClean="0">
                <a:solidFill>
                  <a:srgbClr val="000066"/>
                </a:solidFill>
                <a:latin typeface="Calibri" panose="020F0502020204030204" pitchFamily="34" charset="0"/>
              </a:rPr>
              <a:t>Конькина</a:t>
            </a:r>
            <a:r>
              <a:rPr lang="ru-RU" altLang="ru-RU" sz="2800" i="1" dirty="0" smtClean="0">
                <a:solidFill>
                  <a:srgbClr val="000066"/>
                </a:solidFill>
                <a:latin typeface="Calibri" panose="020F0502020204030204" pitchFamily="34" charset="0"/>
              </a:rPr>
              <a:t> Евгения Владимировна, </a:t>
            </a:r>
            <a:r>
              <a:rPr lang="ru-RU" altLang="ru-RU" sz="2800" i="1" dirty="0" err="1" smtClean="0">
                <a:solidFill>
                  <a:srgbClr val="000066"/>
                </a:solidFill>
                <a:latin typeface="Calibri" panose="020F0502020204030204" pitchFamily="34" charset="0"/>
              </a:rPr>
              <a:t>к.п.н</a:t>
            </a:r>
            <a:r>
              <a:rPr lang="ru-RU" altLang="ru-RU" sz="2800" i="1" dirty="0" smtClean="0">
                <a:solidFill>
                  <a:srgbClr val="000066"/>
                </a:solidFill>
                <a:latin typeface="Calibri" panose="020F0502020204030204" pitchFamily="34" charset="0"/>
              </a:rPr>
              <a:t>.,</a:t>
            </a:r>
          </a:p>
          <a:p>
            <a:pPr algn="r" eaLnBrk="1" hangingPunct="1"/>
            <a:r>
              <a:rPr lang="ru-RU" altLang="ru-RU" sz="2800" i="1" dirty="0" smtClean="0">
                <a:solidFill>
                  <a:srgbClr val="000066"/>
                </a:solidFill>
                <a:latin typeface="Calibri" panose="020F0502020204030204" pitchFamily="34" charset="0"/>
              </a:rPr>
              <a:t>Доцент кафедры педагогики и</a:t>
            </a:r>
          </a:p>
          <a:p>
            <a:pPr algn="r" eaLnBrk="1" hangingPunct="1"/>
            <a:r>
              <a:rPr lang="ru-RU" altLang="ru-RU" sz="2800" i="1" dirty="0" smtClean="0">
                <a:solidFill>
                  <a:srgbClr val="000066"/>
                </a:solidFill>
                <a:latin typeface="Calibri" panose="020F0502020204030204" pitchFamily="34" charset="0"/>
              </a:rPr>
              <a:t> социологии  </a:t>
            </a:r>
            <a:r>
              <a:rPr lang="ru-RU" altLang="ru-RU" sz="2800" i="1" dirty="0">
                <a:solidFill>
                  <a:srgbClr val="000066"/>
                </a:solidFill>
                <a:latin typeface="Calibri" panose="020F0502020204030204" pitchFamily="34" charset="0"/>
              </a:rPr>
              <a:t>ОГПУ </a:t>
            </a:r>
          </a:p>
        </p:txBody>
      </p:sp>
      <p:sp>
        <p:nvSpPr>
          <p:cNvPr id="6157" name="Номер слайда 1">
            <a:extLst>
              <a:ext uri="{FF2B5EF4-FFF2-40B4-BE49-F238E27FC236}">
                <a16:creationId xmlns="" xmlns:a16="http://schemas.microsoft.com/office/drawing/2014/main" id="{864955EC-CC79-4410-8279-4F15B9C64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C7DE9F8-0CD8-4788-9910-104114F2575D}" type="slidenum">
              <a:rPr lang="ru-RU" altLang="ru-RU" b="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ru-RU" altLang="ru-RU" b="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2060" name="TextBox 16">
            <a:extLst>
              <a:ext uri="{FF2B5EF4-FFF2-40B4-BE49-F238E27FC236}">
                <a16:creationId xmlns="" xmlns:a16="http://schemas.microsoft.com/office/drawing/2014/main" id="{AE95CF60-BDE8-4417-9906-8529B690A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6222" y="1449093"/>
            <a:ext cx="6744250" cy="292387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sz="2400" dirty="0" smtClean="0">
              <a:solidFill>
                <a:srgbClr val="C00000"/>
              </a:solidFill>
            </a:endParaRPr>
          </a:p>
          <a:p>
            <a:pPr algn="ctr" eaLnBrk="1" hangingPunct="1"/>
            <a:r>
              <a:rPr lang="ru-RU" sz="3200" i="1" dirty="0" smtClean="0">
                <a:solidFill>
                  <a:srgbClr val="C00000"/>
                </a:solidFill>
              </a:rPr>
              <a:t>МЕТОДИКА ПРЕПОДАВАНИЯ ПЕДАГОГИКИ  В </a:t>
            </a:r>
          </a:p>
          <a:p>
            <a:pPr algn="ctr" eaLnBrk="1" hangingPunct="1"/>
            <a:r>
              <a:rPr lang="ru-RU" sz="3200" i="1" dirty="0" smtClean="0">
                <a:solidFill>
                  <a:srgbClr val="C00000"/>
                </a:solidFill>
              </a:rPr>
              <a:t>ПСИХОЛОГО-ПЕДАГОГИЧЕСКИХ КЛАССАХ</a:t>
            </a:r>
            <a:br>
              <a:rPr lang="ru-RU" sz="3200" i="1" dirty="0" smtClean="0">
                <a:solidFill>
                  <a:srgbClr val="C00000"/>
                </a:solidFill>
              </a:rPr>
            </a:br>
            <a:endParaRPr lang="ru-RU" sz="3200" i="1" dirty="0" smtClean="0">
              <a:solidFill>
                <a:srgbClr val="C00000"/>
              </a:solidFill>
            </a:endParaRPr>
          </a:p>
        </p:txBody>
      </p:sp>
      <p:pic>
        <p:nvPicPr>
          <p:cNvPr id="1026" name="Picture 2" descr="Брендбук Года педагога и наставника | УПРАВЛЕНИЕ ОБРАЗОВАНИЯ ОКРУЖНОЙ  АДМИНИСТРАЦИИ ГОРОДА ЯКУТСК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2300" y="215978"/>
            <a:ext cx="2052604" cy="1671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654861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51"/>
          <p:cNvGrpSpPr/>
          <p:nvPr/>
        </p:nvGrpSpPr>
        <p:grpSpPr>
          <a:xfrm>
            <a:off x="179512" y="1186014"/>
            <a:ext cx="7627934" cy="5492284"/>
            <a:chOff x="1124969" y="2512892"/>
            <a:chExt cx="1806355" cy="4275458"/>
          </a:xfrm>
        </p:grpSpPr>
        <p:sp>
          <p:nvSpPr>
            <p:cNvPr id="5" name="矩形 154"/>
            <p:cNvSpPr/>
            <p:nvPr/>
          </p:nvSpPr>
          <p:spPr>
            <a:xfrm>
              <a:off x="1124969" y="2512892"/>
              <a:ext cx="1806355" cy="4275458"/>
            </a:xfrm>
            <a:prstGeom prst="rect">
              <a:avLst/>
            </a:prstGeom>
            <a:solidFill>
              <a:srgbClr val="F7F7F7"/>
            </a:solidFill>
            <a:ln w="12700" cap="flat" cmpd="sng" algn="ctr">
              <a:noFill/>
              <a:prstDash val="solid"/>
              <a:miter lim="800000"/>
            </a:ln>
            <a:effectLst>
              <a:outerShdw blurRad="76200" dist="50800" dir="2700000" algn="tl" rotWithShape="0">
                <a:prstClr val="black">
                  <a:alpha val="1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" name="矩形 155"/>
            <p:cNvSpPr/>
            <p:nvPr/>
          </p:nvSpPr>
          <p:spPr>
            <a:xfrm>
              <a:off x="1124969" y="2512892"/>
              <a:ext cx="1806355" cy="67321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</p:grpSp>
      <p:grpSp>
        <p:nvGrpSpPr>
          <p:cNvPr id="14" name="组合 165"/>
          <p:cNvGrpSpPr/>
          <p:nvPr/>
        </p:nvGrpSpPr>
        <p:grpSpPr>
          <a:xfrm>
            <a:off x="3674273" y="188640"/>
            <a:ext cx="852699" cy="1036353"/>
            <a:chOff x="6591300" y="1966752"/>
            <a:chExt cx="830580" cy="975045"/>
          </a:xfrm>
        </p:grpSpPr>
        <p:sp>
          <p:nvSpPr>
            <p:cNvPr id="15" name="任意多边形 166"/>
            <p:cNvSpPr/>
            <p:nvPr/>
          </p:nvSpPr>
          <p:spPr>
            <a:xfrm>
              <a:off x="6591300" y="2484597"/>
              <a:ext cx="830580" cy="457200"/>
            </a:xfrm>
            <a:custGeom>
              <a:avLst/>
              <a:gdLst>
                <a:gd name="connsiteX0" fmla="*/ 0 w 830580"/>
                <a:gd name="connsiteY0" fmla="*/ 0 h 457200"/>
                <a:gd name="connsiteX1" fmla="*/ 830580 w 830580"/>
                <a:gd name="connsiteY1" fmla="*/ 0 h 457200"/>
                <a:gd name="connsiteX2" fmla="*/ 830580 w 830580"/>
                <a:gd name="connsiteY2" fmla="*/ 457200 h 457200"/>
                <a:gd name="connsiteX3" fmla="*/ 608210 w 830580"/>
                <a:gd name="connsiteY3" fmla="*/ 457200 h 457200"/>
                <a:gd name="connsiteX4" fmla="*/ 608210 w 830580"/>
                <a:gd name="connsiteY4" fmla="*/ 415966 h 457200"/>
                <a:gd name="connsiteX5" fmla="*/ 573326 w 830580"/>
                <a:gd name="connsiteY5" fmla="*/ 415966 h 457200"/>
                <a:gd name="connsiteX6" fmla="*/ 532092 w 830580"/>
                <a:gd name="connsiteY6" fmla="*/ 457200 h 457200"/>
                <a:gd name="connsiteX7" fmla="*/ 298488 w 830580"/>
                <a:gd name="connsiteY7" fmla="*/ 457200 h 457200"/>
                <a:gd name="connsiteX8" fmla="*/ 257254 w 830580"/>
                <a:gd name="connsiteY8" fmla="*/ 415966 h 457200"/>
                <a:gd name="connsiteX9" fmla="*/ 222370 w 830580"/>
                <a:gd name="connsiteY9" fmla="*/ 415966 h 457200"/>
                <a:gd name="connsiteX10" fmla="*/ 222370 w 830580"/>
                <a:gd name="connsiteY10" fmla="*/ 457200 h 457200"/>
                <a:gd name="connsiteX11" fmla="*/ 0 w 830580"/>
                <a:gd name="connsiteY11" fmla="*/ 4572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30580" h="457200">
                  <a:moveTo>
                    <a:pt x="0" y="0"/>
                  </a:moveTo>
                  <a:lnTo>
                    <a:pt x="830580" y="0"/>
                  </a:lnTo>
                  <a:lnTo>
                    <a:pt x="830580" y="457200"/>
                  </a:lnTo>
                  <a:lnTo>
                    <a:pt x="608210" y="457200"/>
                  </a:lnTo>
                  <a:lnTo>
                    <a:pt x="608210" y="415966"/>
                  </a:lnTo>
                  <a:lnTo>
                    <a:pt x="573326" y="415966"/>
                  </a:lnTo>
                  <a:lnTo>
                    <a:pt x="532092" y="457200"/>
                  </a:lnTo>
                  <a:lnTo>
                    <a:pt x="298488" y="457200"/>
                  </a:lnTo>
                  <a:lnTo>
                    <a:pt x="257254" y="415966"/>
                  </a:lnTo>
                  <a:lnTo>
                    <a:pt x="222370" y="415966"/>
                  </a:lnTo>
                  <a:lnTo>
                    <a:pt x="222370" y="457200"/>
                  </a:lnTo>
                  <a:lnTo>
                    <a:pt x="0" y="457200"/>
                  </a:lnTo>
                  <a:close/>
                </a:path>
              </a:pathLst>
            </a:custGeom>
            <a:gradFill>
              <a:gsLst>
                <a:gs pos="93000">
                  <a:srgbClr val="363638"/>
                </a:gs>
                <a:gs pos="7000">
                  <a:srgbClr val="313132"/>
                </a:gs>
                <a:gs pos="46000">
                  <a:srgbClr val="3B3B3D"/>
                </a:gs>
                <a:gs pos="93000">
                  <a:sysClr val="windowText" lastClr="000000">
                    <a:lumMod val="85000"/>
                    <a:lumOff val="15000"/>
                  </a:sysClr>
                </a:gs>
                <a:gs pos="7000">
                  <a:sysClr val="windowText" lastClr="000000">
                    <a:lumMod val="85000"/>
                    <a:lumOff val="15000"/>
                  </a:sys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>
              <a:outerShdw blurRad="762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16" name="任意多边形 167"/>
            <p:cNvSpPr/>
            <p:nvPr/>
          </p:nvSpPr>
          <p:spPr>
            <a:xfrm>
              <a:off x="6790111" y="1966752"/>
              <a:ext cx="432956" cy="938372"/>
            </a:xfrm>
            <a:custGeom>
              <a:avLst/>
              <a:gdLst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3192 w 432956"/>
                <a:gd name="connsiteY7" fmla="*/ 391428 h 938372"/>
                <a:gd name="connsiteX8" fmla="*/ 123385 w 432956"/>
                <a:gd name="connsiteY8" fmla="*/ 288632 h 938372"/>
                <a:gd name="connsiteX9" fmla="*/ 63405 w 432956"/>
                <a:gd name="connsiteY9" fmla="*/ 260163 h 938372"/>
                <a:gd name="connsiteX10" fmla="*/ 0 w 432956"/>
                <a:gd name="connsiteY10" fmla="*/ 152400 h 938372"/>
                <a:gd name="connsiteX11" fmla="*/ 216478 w 432956"/>
                <a:gd name="connsiteY11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3192 w 432956"/>
                <a:gd name="connsiteY7" fmla="*/ 3914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3192 w 432956"/>
                <a:gd name="connsiteY7" fmla="*/ 3914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295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295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295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549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549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549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22049 w 432956"/>
                <a:gd name="connsiteY4" fmla="*/ 457656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22049 w 432956"/>
                <a:gd name="connsiteY4" fmla="*/ 457656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5591 h 938372"/>
                <a:gd name="connsiteX4" fmla="*/ 322049 w 432956"/>
                <a:gd name="connsiteY4" fmla="*/ 457656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5591 h 938372"/>
                <a:gd name="connsiteX4" fmla="*/ 322049 w 432956"/>
                <a:gd name="connsiteY4" fmla="*/ 457656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703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703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391740 w 483180"/>
                <a:gd name="connsiteY0" fmla="*/ 938372 h 1029812"/>
                <a:gd name="connsiteX1" fmla="*/ 41218 w 483180"/>
                <a:gd name="connsiteY1" fmla="*/ 938372 h 1029812"/>
                <a:gd name="connsiteX2" fmla="*/ 138592 w 483180"/>
                <a:gd name="connsiteY2" fmla="*/ 458103 h 1029812"/>
                <a:gd name="connsiteX3" fmla="*/ 63405 w 483180"/>
                <a:gd name="connsiteY3" fmla="*/ 260163 h 1029812"/>
                <a:gd name="connsiteX4" fmla="*/ 0 w 483180"/>
                <a:gd name="connsiteY4" fmla="*/ 152400 h 1029812"/>
                <a:gd name="connsiteX5" fmla="*/ 216478 w 483180"/>
                <a:gd name="connsiteY5" fmla="*/ 0 h 1029812"/>
                <a:gd name="connsiteX6" fmla="*/ 432956 w 483180"/>
                <a:gd name="connsiteY6" fmla="*/ 152400 h 1029812"/>
                <a:gd name="connsiteX7" fmla="*/ 369551 w 483180"/>
                <a:gd name="connsiteY7" fmla="*/ 260163 h 1029812"/>
                <a:gd name="connsiteX8" fmla="*/ 318874 w 483180"/>
                <a:gd name="connsiteY8" fmla="*/ 457656 h 1029812"/>
                <a:gd name="connsiteX9" fmla="*/ 483180 w 483180"/>
                <a:gd name="connsiteY9" fmla="*/ 1029812 h 1029812"/>
                <a:gd name="connsiteX0" fmla="*/ 41218 w 483180"/>
                <a:gd name="connsiteY0" fmla="*/ 938372 h 1029812"/>
                <a:gd name="connsiteX1" fmla="*/ 138592 w 483180"/>
                <a:gd name="connsiteY1" fmla="*/ 458103 h 1029812"/>
                <a:gd name="connsiteX2" fmla="*/ 63405 w 483180"/>
                <a:gd name="connsiteY2" fmla="*/ 260163 h 1029812"/>
                <a:gd name="connsiteX3" fmla="*/ 0 w 483180"/>
                <a:gd name="connsiteY3" fmla="*/ 152400 h 1029812"/>
                <a:gd name="connsiteX4" fmla="*/ 216478 w 483180"/>
                <a:gd name="connsiteY4" fmla="*/ 0 h 1029812"/>
                <a:gd name="connsiteX5" fmla="*/ 432956 w 483180"/>
                <a:gd name="connsiteY5" fmla="*/ 152400 h 1029812"/>
                <a:gd name="connsiteX6" fmla="*/ 369551 w 483180"/>
                <a:gd name="connsiteY6" fmla="*/ 260163 h 1029812"/>
                <a:gd name="connsiteX7" fmla="*/ 318874 w 483180"/>
                <a:gd name="connsiteY7" fmla="*/ 457656 h 1029812"/>
                <a:gd name="connsiteX8" fmla="*/ 483180 w 483180"/>
                <a:gd name="connsiteY8" fmla="*/ 1029812 h 102981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7656 h 938372"/>
                <a:gd name="connsiteX8" fmla="*/ 422855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7656 h 938372"/>
                <a:gd name="connsiteX8" fmla="*/ 422855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7656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7656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394280 w 432956"/>
                <a:gd name="connsiteY8" fmla="*/ 928212 h 938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2956" h="938372">
                  <a:moveTo>
                    <a:pt x="41218" y="938372"/>
                  </a:moveTo>
                  <a:cubicBezTo>
                    <a:pt x="109163" y="674053"/>
                    <a:pt x="139668" y="603893"/>
                    <a:pt x="138592" y="458103"/>
                  </a:cubicBezTo>
                  <a:cubicBezTo>
                    <a:pt x="137871" y="360373"/>
                    <a:pt x="146676" y="307093"/>
                    <a:pt x="63405" y="260163"/>
                  </a:cubicBezTo>
                  <a:cubicBezTo>
                    <a:pt x="24230" y="232584"/>
                    <a:pt x="0" y="194484"/>
                    <a:pt x="0" y="152400"/>
                  </a:cubicBezTo>
                  <a:cubicBezTo>
                    <a:pt x="0" y="68232"/>
                    <a:pt x="96921" y="0"/>
                    <a:pt x="216478" y="0"/>
                  </a:cubicBezTo>
                  <a:cubicBezTo>
                    <a:pt x="336035" y="0"/>
                    <a:pt x="432956" y="68232"/>
                    <a:pt x="432956" y="152400"/>
                  </a:cubicBezTo>
                  <a:cubicBezTo>
                    <a:pt x="432956" y="194484"/>
                    <a:pt x="408726" y="232584"/>
                    <a:pt x="369551" y="260163"/>
                  </a:cubicBezTo>
                  <a:cubicBezTo>
                    <a:pt x="299742" y="303769"/>
                    <a:pt x="318833" y="363250"/>
                    <a:pt x="315699" y="454481"/>
                  </a:cubicBezTo>
                  <a:cubicBezTo>
                    <a:pt x="325700" y="599440"/>
                    <a:pt x="322208" y="722472"/>
                    <a:pt x="394280" y="928212"/>
                  </a:cubicBezTo>
                </a:path>
              </a:pathLst>
            </a:custGeom>
            <a:noFill/>
            <a:ln w="12700" cap="flat" cmpd="sng" algn="ctr">
              <a:gradFill>
                <a:gsLst>
                  <a:gs pos="0">
                    <a:sysClr val="window" lastClr="FFFFFF">
                      <a:lumMod val="50000"/>
                    </a:sysClr>
                  </a:gs>
                  <a:gs pos="69000">
                    <a:sysClr val="window" lastClr="FFFFFF">
                      <a:lumMod val="85000"/>
                    </a:sysClr>
                  </a:gs>
                  <a:gs pos="35000">
                    <a:srgbClr val="C9C9C9"/>
                  </a:gs>
                  <a:gs pos="56000">
                    <a:sysClr val="window" lastClr="FFFFFF">
                      <a:lumMod val="50000"/>
                    </a:sysClr>
                  </a:gs>
                  <a:gs pos="22000">
                    <a:sysClr val="window" lastClr="FFFFFF">
                      <a:lumMod val="50000"/>
                    </a:sysClr>
                  </a:gs>
                  <a:gs pos="84000">
                    <a:sysClr val="window" lastClr="FFFFFF">
                      <a:lumMod val="50000"/>
                    </a:sysClr>
                  </a:gs>
                </a:gsLst>
                <a:lin ang="0" scaled="0"/>
              </a:gra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</p:grpSp>
      <p:sp>
        <p:nvSpPr>
          <p:cNvPr id="17" name="TextBox 26"/>
          <p:cNvSpPr txBox="1"/>
          <p:nvPr/>
        </p:nvSpPr>
        <p:spPr bwMode="auto">
          <a:xfrm>
            <a:off x="395536" y="1677683"/>
            <a:ext cx="842493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ru-RU" sz="2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i="1" dirty="0" smtClean="0"/>
              <a:t>Конфликт</a:t>
            </a:r>
            <a:r>
              <a:rPr lang="ru-RU" sz="2400" b="1" i="1" dirty="0"/>
              <a:t>: от понимания причин к стратегиям их разрешения </a:t>
            </a:r>
            <a:endParaRPr lang="ru-RU" sz="2400" b="1" i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i="1" dirty="0" smtClean="0"/>
              <a:t>Проблема мотивации учебной деятельности школьника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i="1" dirty="0" smtClean="0"/>
              <a:t>Школьная </a:t>
            </a:r>
            <a:r>
              <a:rPr lang="ru-RU" sz="2400" b="1" i="1" dirty="0"/>
              <a:t>служба примирения </a:t>
            </a:r>
            <a:endParaRPr lang="ru-RU" sz="2400" b="1" i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i="1" dirty="0" smtClean="0"/>
              <a:t>Психологическая </a:t>
            </a:r>
            <a:r>
              <a:rPr lang="ru-RU" sz="2400" b="1" i="1" dirty="0"/>
              <a:t>игра «Поиск контакта» </a:t>
            </a:r>
            <a:endParaRPr lang="ru-RU" sz="2400" b="1" i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i="1" dirty="0" smtClean="0"/>
              <a:t>Снижение </a:t>
            </a:r>
            <a:r>
              <a:rPr lang="ru-RU" sz="2400" b="1" i="1" dirty="0"/>
              <a:t>уровня детской тревожности через </a:t>
            </a:r>
            <a:r>
              <a:rPr lang="ru-RU" sz="2400" b="1" i="1" dirty="0" smtClean="0"/>
              <a:t>гармонизацию детско-родительских </a:t>
            </a:r>
            <a:r>
              <a:rPr lang="ru-RU" sz="2400" b="1" i="1" dirty="0"/>
              <a:t>отношений </a:t>
            </a:r>
            <a:endParaRPr lang="ru-RU" sz="2400" b="1" i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i="1" dirty="0" smtClean="0"/>
              <a:t>Комплименты </a:t>
            </a:r>
            <a:r>
              <a:rPr lang="ru-RU" sz="2400" b="1" i="1" dirty="0"/>
              <a:t>и эмоциональное благополучие </a:t>
            </a:r>
            <a:endParaRPr lang="ru-RU" sz="2400" b="1" i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i="1" dirty="0" err="1" smtClean="0"/>
              <a:t>Qwiz</a:t>
            </a:r>
            <a:r>
              <a:rPr lang="ru-RU" sz="2400" b="1" i="1" dirty="0" smtClean="0"/>
              <a:t> </a:t>
            </a:r>
            <a:r>
              <a:rPr lang="ru-RU" sz="2400" b="1" i="1" dirty="0"/>
              <a:t>– игра «Профессии будущего» </a:t>
            </a:r>
            <a:endParaRPr lang="ru-RU" sz="2400" b="1" i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i="1" dirty="0" smtClean="0"/>
              <a:t>Сборник </a:t>
            </a:r>
            <a:r>
              <a:rPr lang="ru-RU" sz="2400" b="1" i="1" dirty="0"/>
              <a:t>материалов «Путь к хорошим </a:t>
            </a:r>
            <a:r>
              <a:rPr lang="ru-RU" sz="2400" b="1" i="1" dirty="0" smtClean="0"/>
              <a:t> взаимоотношениям </a:t>
            </a:r>
            <a:r>
              <a:rPr lang="ru-RU" sz="2400" b="1" i="1" dirty="0"/>
              <a:t>со сверстниками»</a:t>
            </a:r>
            <a:endParaRPr lang="ru-RU" sz="2400" b="1" i="1" dirty="0" smtClean="0"/>
          </a:p>
        </p:txBody>
      </p:sp>
      <p:sp>
        <p:nvSpPr>
          <p:cNvPr id="18" name="TextBox 26"/>
          <p:cNvSpPr txBox="1"/>
          <p:nvPr/>
        </p:nvSpPr>
        <p:spPr bwMode="auto">
          <a:xfrm>
            <a:off x="914028" y="154271"/>
            <a:ext cx="8050459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altLang="zh-CN" sz="2800" b="1" i="1" dirty="0" smtClean="0">
                <a:solidFill>
                  <a:srgbClr val="FF0000"/>
                </a:solidFill>
                <a:ea typeface="微软雅黑" panose="020B0503020204020204" pitchFamily="34" charset="-122"/>
              </a:rPr>
              <a:t>ПЕДАГОГИКА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altLang="zh-CN" sz="2800" b="1" i="1" dirty="0" smtClean="0">
                <a:solidFill>
                  <a:srgbClr val="FF0000"/>
                </a:solidFill>
                <a:ea typeface="微软雅黑" panose="020B0503020204020204" pitchFamily="34" charset="-122"/>
              </a:rPr>
              <a:t>Примеры проектов школьников</a:t>
            </a:r>
          </a:p>
          <a:p>
            <a:pPr algn="ctr"/>
            <a:r>
              <a:rPr lang="ru-RU" altLang="zh-CN" sz="2800" b="1" i="1" dirty="0">
                <a:solidFill>
                  <a:srgbClr val="FF0000"/>
                </a:solidFill>
                <a:ea typeface="微软雅黑" panose="020B0503020204020204" pitchFamily="34" charset="-122"/>
              </a:rPr>
              <a:t>(к разделу 5)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altLang="zh-CN" sz="2800" b="1" i="1" dirty="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pic>
        <p:nvPicPr>
          <p:cNvPr id="13" name="Picture 2" descr="Брендбук Года педагога и наставника | УПРАВЛЕНИЕ ОБРАЗОВАНИЯ ОКРУЖНОЙ  АДМИНИСТРАЦИИ ГОРОДА ЯКУТС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9245"/>
            <a:ext cx="1143414" cy="72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8823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119245"/>
            <a:ext cx="7092280" cy="1077507"/>
          </a:xfrm>
        </p:spPr>
        <p:txBody>
          <a:bodyPr>
            <a:normAutofit/>
          </a:bodyPr>
          <a:lstStyle/>
          <a:p>
            <a:r>
              <a:rPr lang="ru-RU" sz="3200" b="1" i="1" dirty="0">
                <a:solidFill>
                  <a:srgbClr val="FF0000"/>
                </a:solidFill>
              </a:rPr>
              <a:t>Список </a:t>
            </a:r>
            <a:r>
              <a:rPr lang="ru-RU" sz="3200" b="1" i="1" dirty="0" smtClean="0">
                <a:solidFill>
                  <a:srgbClr val="FF0000"/>
                </a:solidFill>
              </a:rPr>
              <a:t>литературы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036496" cy="4929411"/>
          </a:xfrm>
        </p:spPr>
        <p:txBody>
          <a:bodyPr>
            <a:normAutofit fontScale="25000" lnSpcReduction="20000"/>
          </a:bodyPr>
          <a:lstStyle/>
          <a:p>
            <a:r>
              <a:rPr lang="en-US" sz="9600" i="1" dirty="0" smtClean="0"/>
              <a:t>1</a:t>
            </a:r>
            <a:r>
              <a:rPr lang="ru-RU" sz="9600" i="1" dirty="0" smtClean="0"/>
              <a:t>. Модели </a:t>
            </a:r>
            <a:r>
              <a:rPr lang="ru-RU" sz="9600" i="1" dirty="0"/>
              <a:t>психолого-педагогических классов в образовательной организации [Электронный ресурс] : методические рекомендации / Т. А. </a:t>
            </a:r>
            <a:r>
              <a:rPr lang="ru-RU" sz="9600" i="1" dirty="0" err="1"/>
              <a:t>Абрамовских</a:t>
            </a:r>
            <a:r>
              <a:rPr lang="ru-RU" sz="9600" i="1" dirty="0"/>
              <a:t>, А. В. </a:t>
            </a:r>
            <a:r>
              <a:rPr lang="ru-RU" sz="9600" i="1" dirty="0" err="1"/>
              <a:t>Коптелов</a:t>
            </a:r>
            <a:r>
              <a:rPr lang="ru-RU" sz="9600" i="1" dirty="0"/>
              <a:t>, А. В. Машуков [и др.]. – Электрон. текстовые дан. (1 файл: 816 Кб). – Челябинск : ЧИППКРО, 2022. </a:t>
            </a:r>
            <a:endParaRPr lang="en-US" sz="9600" i="1" dirty="0" smtClean="0"/>
          </a:p>
          <a:p>
            <a:r>
              <a:rPr lang="ru-RU" sz="9600" i="1" dirty="0" smtClean="0"/>
              <a:t>2. Модель </a:t>
            </a:r>
            <a:r>
              <a:rPr lang="ru-RU" sz="9600" i="1" dirty="0"/>
              <a:t>компетенций наставника проектного обучения, разработанная в рамках проекта «Академия наставников». – URL: https://sk.ru/academy/p/resources.aspx (дата обращения: </a:t>
            </a:r>
            <a:r>
              <a:rPr lang="en-US" sz="9600" i="1" dirty="0" smtClean="0"/>
              <a:t>2</a:t>
            </a:r>
            <a:r>
              <a:rPr lang="ru-RU" sz="9600" i="1" dirty="0" smtClean="0"/>
              <a:t>.05.202</a:t>
            </a:r>
            <a:r>
              <a:rPr lang="en-US" sz="9600" i="1" dirty="0" smtClean="0"/>
              <a:t>3</a:t>
            </a:r>
            <a:r>
              <a:rPr lang="ru-RU" sz="9600" i="1" dirty="0" smtClean="0"/>
              <a:t>).</a:t>
            </a:r>
            <a:endParaRPr lang="en-US" sz="9600" i="1" dirty="0" smtClean="0"/>
          </a:p>
          <a:p>
            <a:r>
              <a:rPr lang="ru-RU" sz="9600" i="1" dirty="0" smtClean="0"/>
              <a:t>3. Организация </a:t>
            </a:r>
            <a:r>
              <a:rPr lang="ru-RU" sz="9600" i="1" dirty="0"/>
              <a:t>деятельности психолого-педагогических классов: учебно-методическое пособие. – Москва: Академия </a:t>
            </a:r>
            <a:r>
              <a:rPr lang="ru-RU" sz="9600" i="1" dirty="0" err="1"/>
              <a:t>Минпросвещения</a:t>
            </a:r>
            <a:r>
              <a:rPr lang="ru-RU" sz="9600" i="1" dirty="0"/>
              <a:t> России, 2021. – 392 с</a:t>
            </a:r>
            <a:r>
              <a:rPr lang="ru-RU" sz="9600" i="1" dirty="0" smtClean="0"/>
              <a:t>.</a:t>
            </a:r>
            <a:endParaRPr lang="en-US" sz="9600" i="1" dirty="0" smtClean="0"/>
          </a:p>
          <a:p>
            <a:r>
              <a:rPr lang="ru-RU" sz="9600" i="1" dirty="0" smtClean="0"/>
              <a:t>4. Формирование </a:t>
            </a:r>
            <a:r>
              <a:rPr lang="ru-RU" sz="9600" i="1" dirty="0"/>
              <a:t>и реализация программ наставничества по модели «Учитель – ученик» [Электронный ресурс] : методические рекомендации / Т. А. </a:t>
            </a:r>
            <a:r>
              <a:rPr lang="ru-RU" sz="9600" i="1" dirty="0" err="1"/>
              <a:t>Абрамовских</a:t>
            </a:r>
            <a:r>
              <a:rPr lang="ru-RU" sz="9600" i="1" dirty="0"/>
              <a:t>, А. В. </a:t>
            </a:r>
            <a:r>
              <a:rPr lang="ru-RU" sz="9600" i="1" dirty="0" err="1"/>
              <a:t>Коптелов</a:t>
            </a:r>
            <a:r>
              <a:rPr lang="ru-RU" sz="9600" i="1" dirty="0"/>
              <a:t>, А. В. Машуков и др. – Электрон. текстовые дан. (1 файл: 672 Кб). – Челябинск : ЧИППКРО, 2021.</a:t>
            </a:r>
            <a:endParaRPr lang="en-US" sz="9600" i="1" dirty="0"/>
          </a:p>
          <a:p>
            <a:endParaRPr lang="en-US" dirty="0" smtClean="0"/>
          </a:p>
          <a:p>
            <a:endParaRPr lang="ru-RU" dirty="0"/>
          </a:p>
        </p:txBody>
      </p:sp>
      <p:pic>
        <p:nvPicPr>
          <p:cNvPr id="4" name="Picture 2" descr="Брендбук Года педагога и наставника | УПРАВЛЕНИЕ ОБРАЗОВАНИЯ ОКРУЖНОЙ  АДМИНИСТРАЦИИ ГОРОДА ЯКУТС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9245"/>
            <a:ext cx="1143414" cy="72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24759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2926" y="260648"/>
            <a:ext cx="7425538" cy="2016224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b="1" i="1" dirty="0">
                <a:solidFill>
                  <a:srgbClr val="FF0000"/>
                </a:solidFill>
              </a:rPr>
              <a:t>Планируемые результаты освоения учебного </a:t>
            </a:r>
            <a:r>
              <a:rPr lang="ru-RU" sz="3600" b="1" i="1" dirty="0" smtClean="0">
                <a:solidFill>
                  <a:srgbClr val="FF0000"/>
                </a:solidFill>
              </a:rPr>
              <a:t>курса   ПЕДАГОГИКА</a:t>
            </a:r>
            <a:r>
              <a:rPr lang="ru-RU" sz="3600" b="1" i="1" dirty="0">
                <a:solidFill>
                  <a:srgbClr val="FF0000"/>
                </a:solidFill>
              </a:rPr>
              <a:t/>
            </a:r>
            <a:br>
              <a:rPr lang="ru-RU" sz="3600" b="1" i="1" dirty="0">
                <a:solidFill>
                  <a:srgbClr val="FF0000"/>
                </a:solidFill>
              </a:rPr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712967" cy="5544615"/>
          </a:xfrm>
        </p:spPr>
        <p:txBody>
          <a:bodyPr>
            <a:normAutofit fontScale="62500" lnSpcReduction="20000"/>
          </a:bodyPr>
          <a:lstStyle/>
          <a:p>
            <a:endParaRPr lang="ru-RU" b="1" i="1" dirty="0" smtClean="0"/>
          </a:p>
          <a:p>
            <a:r>
              <a:rPr lang="ru-RU" b="1" i="1" dirty="0" smtClean="0"/>
              <a:t>Элективный </a:t>
            </a:r>
            <a:r>
              <a:rPr lang="ru-RU" b="1" i="1" dirty="0"/>
              <a:t>курс </a:t>
            </a:r>
            <a:r>
              <a:rPr lang="ru-RU" b="1" i="1" dirty="0">
                <a:solidFill>
                  <a:srgbClr val="FF0000"/>
                </a:solidFill>
              </a:rPr>
              <a:t>«Педагогика» </a:t>
            </a:r>
            <a:r>
              <a:rPr lang="ru-RU" b="1" i="1" dirty="0"/>
              <a:t>представляет собой особую форму </a:t>
            </a:r>
            <a:r>
              <a:rPr lang="ru-RU" b="1" i="1" dirty="0" smtClean="0"/>
              <a:t>организации деятельности </a:t>
            </a:r>
            <a:r>
              <a:rPr lang="ru-RU" b="1" i="1" dirty="0"/>
              <a:t>обучающихся и входит в учебный план и индивидуальный план (ИП) обучающегося на уровне среднего общего образования</a:t>
            </a:r>
            <a:r>
              <a:rPr lang="ru-RU" b="1" i="1" dirty="0" smtClean="0"/>
              <a:t>.</a:t>
            </a:r>
          </a:p>
          <a:p>
            <a:endParaRPr lang="ru-RU" b="1" i="1" dirty="0"/>
          </a:p>
          <a:p>
            <a:r>
              <a:rPr lang="ru-RU" sz="2400" b="1" i="1" dirty="0"/>
              <a:t> </a:t>
            </a:r>
            <a:r>
              <a:rPr lang="ru-RU" sz="3800" b="1" i="1" dirty="0">
                <a:solidFill>
                  <a:srgbClr val="FF0000"/>
                </a:solidFill>
              </a:rPr>
              <a:t>Личностные результаты: </a:t>
            </a:r>
          </a:p>
          <a:p>
            <a:pPr lvl="0" hangingPunct="0"/>
            <a:r>
              <a:rPr lang="ru-RU" b="1" i="1" dirty="0"/>
              <a:t>приобретение личностных и профессионально значимых качеств будущего педагога;</a:t>
            </a:r>
          </a:p>
          <a:p>
            <a:pPr lvl="0" hangingPunct="0"/>
            <a:r>
              <a:rPr lang="ru-RU" b="1" i="1" dirty="0"/>
              <a:t>психологические характеристики личности педагога; </a:t>
            </a:r>
          </a:p>
          <a:p>
            <a:pPr lvl="0"/>
            <a:r>
              <a:rPr lang="ru-RU" b="1" i="1" dirty="0"/>
              <a:t>способы </a:t>
            </a:r>
            <a:r>
              <a:rPr lang="ru-RU" b="1" i="1" dirty="0" err="1"/>
              <a:t>саморегуляции</a:t>
            </a:r>
            <a:r>
              <a:rPr lang="ru-RU" b="1" i="1" dirty="0"/>
              <a:t> поведения и деятельности;</a:t>
            </a:r>
          </a:p>
          <a:p>
            <a:pPr lvl="0" hangingPunct="0"/>
            <a:r>
              <a:rPr lang="ru-RU" b="1" i="1" dirty="0"/>
              <a:t>проведение самоанализа и самооценки своей деятельности;</a:t>
            </a:r>
          </a:p>
          <a:p>
            <a:pPr lvl="0" hangingPunct="0"/>
            <a:r>
              <a:rPr lang="ru-RU" b="1" i="1" dirty="0"/>
              <a:t>осуществление первичной самодиагностики личностно-профессиональных качеств;</a:t>
            </a:r>
          </a:p>
          <a:p>
            <a:pPr lvl="0" hangingPunct="0"/>
            <a:r>
              <a:rPr lang="ru-RU" b="1" i="1" dirty="0"/>
              <a:t>соотнесение своих индивидуально-психологических особенностей и возможностей с требованиями педагогической профессии;</a:t>
            </a:r>
          </a:p>
          <a:p>
            <a:pPr lvl="0"/>
            <a:r>
              <a:rPr lang="ru-RU" b="1" i="1" dirty="0"/>
              <a:t>навыки саморазвития и личностного самоопределения.</a:t>
            </a:r>
          </a:p>
          <a:p>
            <a:endParaRPr lang="ru-RU" sz="2400" b="1" i="1" dirty="0"/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4" name="Picture 2" descr="Брендбук Года педагога и наставника | УПРАВЛЕНИЕ ОБРАЗОВАНИЯ ОКРУЖНОЙ  АДМИНИСТРАЦИИ ГОРОДА ЯКУТС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9245"/>
            <a:ext cx="1143414" cy="72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16822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6984776" cy="2016224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b="1" i="1" dirty="0">
                <a:solidFill>
                  <a:srgbClr val="FF0000"/>
                </a:solidFill>
              </a:rPr>
              <a:t>Планируемые результаты освоения учебного </a:t>
            </a:r>
            <a:r>
              <a:rPr lang="ru-RU" sz="3600" b="1" i="1" dirty="0" smtClean="0">
                <a:solidFill>
                  <a:srgbClr val="FF0000"/>
                </a:solidFill>
              </a:rPr>
              <a:t>курса   ПЕДАГОГИКА</a:t>
            </a:r>
            <a:r>
              <a:rPr lang="ru-RU" sz="3600" b="1" i="1" dirty="0">
                <a:solidFill>
                  <a:srgbClr val="FF0000"/>
                </a:solidFill>
              </a:rPr>
              <a:t/>
            </a:r>
            <a:br>
              <a:rPr lang="ru-RU" sz="3600" b="1" i="1" dirty="0">
                <a:solidFill>
                  <a:srgbClr val="FF0000"/>
                </a:solidFill>
              </a:rPr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964488" cy="5616623"/>
          </a:xfrm>
        </p:spPr>
        <p:txBody>
          <a:bodyPr>
            <a:normAutofit fontScale="25000" lnSpcReduction="20000"/>
          </a:bodyPr>
          <a:lstStyle/>
          <a:p>
            <a:endParaRPr lang="ru-RU" b="1" i="1" dirty="0" smtClean="0"/>
          </a:p>
          <a:p>
            <a:r>
              <a:rPr lang="ru-RU" sz="8000" b="1" i="1" dirty="0" smtClean="0"/>
              <a:t>Элективный </a:t>
            </a:r>
            <a:r>
              <a:rPr lang="ru-RU" sz="8000" b="1" i="1" dirty="0"/>
              <a:t>курс </a:t>
            </a:r>
            <a:r>
              <a:rPr lang="ru-RU" sz="8000" b="1" i="1" dirty="0">
                <a:solidFill>
                  <a:srgbClr val="FF0000"/>
                </a:solidFill>
              </a:rPr>
              <a:t>«Педагогика» </a:t>
            </a:r>
            <a:r>
              <a:rPr lang="ru-RU" sz="8000" i="1" dirty="0"/>
              <a:t>представляет собой особую форму </a:t>
            </a:r>
            <a:r>
              <a:rPr lang="ru-RU" sz="8000" i="1" dirty="0" smtClean="0"/>
              <a:t>организации деятельности </a:t>
            </a:r>
            <a:r>
              <a:rPr lang="ru-RU" sz="8000" i="1" dirty="0"/>
              <a:t>обучающихся и входит в учебный план и индивидуальный план (ИП) обучающегося на уровне среднего общего образования</a:t>
            </a:r>
            <a:r>
              <a:rPr lang="ru-RU" sz="8000" i="1" dirty="0" smtClean="0"/>
              <a:t>.</a:t>
            </a:r>
          </a:p>
          <a:p>
            <a:endParaRPr lang="ru-RU" sz="8000" b="1" dirty="0"/>
          </a:p>
          <a:p>
            <a:pPr>
              <a:lnSpc>
                <a:spcPct val="90000"/>
              </a:lnSpc>
            </a:pPr>
            <a:r>
              <a:rPr lang="ru-RU" sz="8000" b="1" dirty="0"/>
              <a:t> </a:t>
            </a:r>
            <a:r>
              <a:rPr lang="ru-RU" sz="8800" b="1" i="1" dirty="0" err="1">
                <a:solidFill>
                  <a:srgbClr val="FF0000"/>
                </a:solidFill>
              </a:rPr>
              <a:t>Метапредметные</a:t>
            </a:r>
            <a:r>
              <a:rPr lang="ru-RU" sz="8800" b="1" i="1" dirty="0">
                <a:solidFill>
                  <a:srgbClr val="FF0000"/>
                </a:solidFill>
              </a:rPr>
              <a:t> результаты:</a:t>
            </a:r>
          </a:p>
          <a:p>
            <a:pPr lvl="0" hangingPunct="0">
              <a:lnSpc>
                <a:spcPct val="90000"/>
              </a:lnSpc>
            </a:pPr>
            <a:r>
              <a:rPr lang="ru-RU" sz="8800" b="1" i="1" dirty="0"/>
              <a:t>основы значимых социальных и межличностных отношений;</a:t>
            </a:r>
          </a:p>
          <a:p>
            <a:pPr lvl="0" hangingPunct="0">
              <a:lnSpc>
                <a:spcPct val="90000"/>
              </a:lnSpc>
            </a:pPr>
            <a:r>
              <a:rPr lang="ru-RU" sz="8800" b="1" i="1" dirty="0"/>
              <a:t>основные формы и методы организации деятельности младших школьников;</a:t>
            </a:r>
          </a:p>
          <a:p>
            <a:pPr lvl="0">
              <a:lnSpc>
                <a:spcPct val="90000"/>
              </a:lnSpc>
            </a:pPr>
            <a:r>
              <a:rPr lang="ru-RU" sz="8800" b="1" i="1" dirty="0"/>
              <a:t>основные этапы организации проектной и исследовательской деятельности;</a:t>
            </a:r>
          </a:p>
          <a:p>
            <a:pPr lvl="0" hangingPunct="0">
              <a:lnSpc>
                <a:spcPct val="90000"/>
              </a:lnSpc>
            </a:pPr>
            <a:r>
              <a:rPr lang="ru-RU" sz="8800" b="1" i="1" dirty="0"/>
              <a:t>постановка новых учебных задач, самостоятельный контроль, оценивание и корректировка своей деятельности;</a:t>
            </a:r>
          </a:p>
          <a:p>
            <a:pPr lvl="0" hangingPunct="0">
              <a:lnSpc>
                <a:spcPct val="90000"/>
              </a:lnSpc>
            </a:pPr>
            <a:r>
              <a:rPr lang="ru-RU" sz="8800" b="1" i="1" dirty="0"/>
              <a:t>предлагать свои способы решения задач, создавать собственные знания на основе доступной информации;</a:t>
            </a:r>
          </a:p>
          <a:p>
            <a:pPr lvl="0" hangingPunct="0">
              <a:lnSpc>
                <a:spcPct val="90000"/>
              </a:lnSpc>
            </a:pPr>
            <a:r>
              <a:rPr lang="ru-RU" sz="8800" b="1" i="1" dirty="0"/>
              <a:t>навыки учебно-исследовательской деятельности;</a:t>
            </a:r>
          </a:p>
          <a:p>
            <a:pPr lvl="0" hangingPunct="0">
              <a:lnSpc>
                <a:spcPct val="90000"/>
              </a:lnSpc>
            </a:pPr>
            <a:r>
              <a:rPr lang="ru-RU" sz="8800" b="1" i="1" dirty="0"/>
              <a:t>навыки проектной и социальной деятельности.</a:t>
            </a:r>
          </a:p>
          <a:p>
            <a:pPr>
              <a:lnSpc>
                <a:spcPct val="90000"/>
              </a:lnSpc>
            </a:pPr>
            <a:endParaRPr lang="ru-RU" sz="9600" b="1" i="1" dirty="0"/>
          </a:p>
          <a:p>
            <a:endParaRPr lang="ru-RU" dirty="0"/>
          </a:p>
        </p:txBody>
      </p:sp>
      <p:pic>
        <p:nvPicPr>
          <p:cNvPr id="4" name="Picture 2" descr="Брендбук Года педагога и наставника | УПРАВЛЕНИЕ ОБРАЗОВАНИЯ ОКРУЖНОЙ  АДМИНИСТРАЦИИ ГОРОДА ЯКУТС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9245"/>
            <a:ext cx="1143414" cy="72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50429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6984776" cy="2016224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b="1" i="1" dirty="0">
                <a:solidFill>
                  <a:srgbClr val="FF0000"/>
                </a:solidFill>
              </a:rPr>
              <a:t>Планируемые результаты освоения учебного </a:t>
            </a:r>
            <a:r>
              <a:rPr lang="ru-RU" sz="3600" b="1" i="1" dirty="0" smtClean="0">
                <a:solidFill>
                  <a:srgbClr val="FF0000"/>
                </a:solidFill>
              </a:rPr>
              <a:t>курса   ПЕДАГОГИКА</a:t>
            </a:r>
            <a:r>
              <a:rPr lang="ru-RU" sz="3600" b="1" i="1" dirty="0">
                <a:solidFill>
                  <a:srgbClr val="FF0000"/>
                </a:solidFill>
              </a:rPr>
              <a:t/>
            </a:r>
            <a:br>
              <a:rPr lang="ru-RU" sz="3600" b="1" i="1" dirty="0">
                <a:solidFill>
                  <a:srgbClr val="FF0000"/>
                </a:solidFill>
              </a:rPr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964488" cy="5616623"/>
          </a:xfrm>
        </p:spPr>
        <p:txBody>
          <a:bodyPr>
            <a:normAutofit fontScale="25000" lnSpcReduction="20000"/>
          </a:bodyPr>
          <a:lstStyle/>
          <a:p>
            <a:endParaRPr lang="ru-RU" b="1" i="1" dirty="0" smtClean="0"/>
          </a:p>
          <a:p>
            <a:r>
              <a:rPr lang="ru-RU" sz="8800" b="1" i="1" dirty="0"/>
              <a:t>Элективный курс </a:t>
            </a:r>
            <a:r>
              <a:rPr lang="ru-RU" sz="8800" b="1" i="1" dirty="0">
                <a:solidFill>
                  <a:srgbClr val="FF0000"/>
                </a:solidFill>
              </a:rPr>
              <a:t>«Педагогика» </a:t>
            </a:r>
            <a:r>
              <a:rPr lang="ru-RU" sz="8800" i="1" dirty="0"/>
              <a:t>представляет собой особую форму организации деятельности обучающихся и входит в учебный план и индивидуальный план (ИП) обучающегося на уровне среднего общего образования.</a:t>
            </a:r>
          </a:p>
          <a:p>
            <a:endParaRPr lang="ru-RU" sz="8000" b="1" dirty="0"/>
          </a:p>
          <a:p>
            <a:pPr>
              <a:lnSpc>
                <a:spcPct val="90000"/>
              </a:lnSpc>
            </a:pPr>
            <a:r>
              <a:rPr lang="ru-RU" sz="8000" b="1" dirty="0"/>
              <a:t> </a:t>
            </a:r>
            <a:endParaRPr lang="ru-RU" sz="8000" b="1" i="1" dirty="0"/>
          </a:p>
          <a:p>
            <a:pPr>
              <a:lnSpc>
                <a:spcPct val="90000"/>
              </a:lnSpc>
            </a:pPr>
            <a:r>
              <a:rPr lang="ru-RU" sz="9600" b="1" i="1" dirty="0">
                <a:solidFill>
                  <a:srgbClr val="FF0000"/>
                </a:solidFill>
              </a:rPr>
              <a:t>Планируемые предметные результаты:</a:t>
            </a:r>
          </a:p>
          <a:p>
            <a:pPr lvl="0" hangingPunct="0">
              <a:lnSpc>
                <a:spcPct val="90000"/>
              </a:lnSpc>
            </a:pPr>
            <a:r>
              <a:rPr lang="ru-RU" sz="9600" b="1" i="1" dirty="0"/>
              <a:t>знание сущности и структуры педагогической деятельности, ее функций; </a:t>
            </a:r>
          </a:p>
          <a:p>
            <a:pPr lvl="0" hangingPunct="0">
              <a:lnSpc>
                <a:spcPct val="90000"/>
              </a:lnSpc>
            </a:pPr>
            <a:r>
              <a:rPr lang="ru-RU" sz="9600" b="1" i="1" dirty="0"/>
              <a:t>освоение требований, предъявляемых к профессии и личности педагога; </a:t>
            </a:r>
          </a:p>
          <a:p>
            <a:pPr lvl="0" hangingPunct="0">
              <a:lnSpc>
                <a:spcPct val="90000"/>
              </a:lnSpc>
            </a:pPr>
            <a:r>
              <a:rPr lang="ru-RU" sz="9600" b="1" i="1" dirty="0"/>
              <a:t>знание структуры педагогических способностей; </a:t>
            </a:r>
          </a:p>
          <a:p>
            <a:pPr lvl="0" hangingPunct="0">
              <a:lnSpc>
                <a:spcPct val="90000"/>
              </a:lnSpc>
            </a:pPr>
            <a:r>
              <a:rPr lang="ru-RU" sz="9600" b="1" i="1" dirty="0"/>
              <a:t>принятие ценностно-смысловых установок;</a:t>
            </a:r>
          </a:p>
          <a:p>
            <a:pPr lvl="0" hangingPunct="0">
              <a:lnSpc>
                <a:spcPct val="90000"/>
              </a:lnSpc>
            </a:pPr>
            <a:r>
              <a:rPr lang="ru-RU" sz="9600" b="1" i="1" dirty="0"/>
              <a:t>обоснование своего выбора педагогической профессии; </a:t>
            </a:r>
          </a:p>
          <a:p>
            <a:pPr lvl="0" hangingPunct="0">
              <a:lnSpc>
                <a:spcPct val="90000"/>
              </a:lnSpc>
            </a:pPr>
            <a:r>
              <a:rPr lang="ru-RU" sz="9600" b="1" i="1" dirty="0"/>
              <a:t>анализ и моделирование ситуации педагогической деятельности.</a:t>
            </a:r>
          </a:p>
          <a:p>
            <a:endParaRPr lang="ru-RU" sz="9600" b="1" i="1" dirty="0"/>
          </a:p>
          <a:p>
            <a:r>
              <a:rPr lang="ru-RU" sz="5000" b="1" i="1" dirty="0"/>
              <a:t> </a:t>
            </a:r>
          </a:p>
          <a:p>
            <a:endParaRPr lang="ru-RU" dirty="0"/>
          </a:p>
        </p:txBody>
      </p:sp>
      <p:pic>
        <p:nvPicPr>
          <p:cNvPr id="4" name="Picture 2" descr="Брендбук Года педагога и наставника | УПРАВЛЕНИЕ ОБРАЗОВАНИЯ ОКРУЖНОЙ  АДМИНИСТРАЦИИ ГОРОДА ЯКУТС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9245"/>
            <a:ext cx="1143414" cy="72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54627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0"/>
            <a:ext cx="7128792" cy="1124744"/>
          </a:xfrm>
        </p:spPr>
        <p:txBody>
          <a:bodyPr>
            <a:noAutofit/>
          </a:bodyPr>
          <a:lstStyle/>
          <a:p>
            <a:r>
              <a:rPr lang="ru-RU" sz="2800" b="1" i="1" dirty="0">
                <a:solidFill>
                  <a:srgbClr val="FF0000"/>
                </a:solidFill>
              </a:rPr>
              <a:t>Примерная рабочая программа учебного предмета «Педагогика» 10-11 класс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9793088" cy="5001419"/>
          </a:xfrm>
        </p:spPr>
        <p:txBody>
          <a:bodyPr>
            <a:normAutofit fontScale="92500" lnSpcReduction="10000"/>
          </a:bodyPr>
          <a:lstStyle/>
          <a:p>
            <a:endParaRPr lang="ru-RU" sz="2600" b="1" i="1" dirty="0" smtClean="0"/>
          </a:p>
          <a:p>
            <a:pPr>
              <a:lnSpc>
                <a:spcPct val="80000"/>
              </a:lnSpc>
            </a:pPr>
            <a:r>
              <a:rPr lang="ru-RU" sz="2600" b="1" i="1" dirty="0" smtClean="0"/>
              <a:t>Раздел 1. Педагогическая </a:t>
            </a:r>
            <a:r>
              <a:rPr lang="ru-RU" sz="2600" b="1" i="1" dirty="0"/>
              <a:t>профессия: вчера, сегодня, </a:t>
            </a:r>
            <a:r>
              <a:rPr lang="ru-RU" sz="2600" b="1" i="1" dirty="0" smtClean="0"/>
              <a:t>завтра</a:t>
            </a:r>
          </a:p>
          <a:p>
            <a:pPr>
              <a:lnSpc>
                <a:spcPct val="80000"/>
              </a:lnSpc>
            </a:pPr>
            <a:endParaRPr lang="ru-RU" sz="2600" b="1" i="1" dirty="0" smtClean="0"/>
          </a:p>
          <a:p>
            <a:pPr>
              <a:lnSpc>
                <a:spcPct val="80000"/>
              </a:lnSpc>
            </a:pPr>
            <a:r>
              <a:rPr lang="ru-RU" sz="2600" b="1" i="1" dirty="0"/>
              <a:t>Раздел</a:t>
            </a:r>
            <a:r>
              <a:rPr lang="ru-RU" sz="2600" b="1" i="1" dirty="0" smtClean="0"/>
              <a:t> 2. Педагогические </a:t>
            </a:r>
            <a:r>
              <a:rPr lang="ru-RU" sz="2600" b="1" i="1" dirty="0"/>
              <a:t>способности в конкретных </a:t>
            </a:r>
            <a:endParaRPr lang="ru-RU" sz="2600" b="1" i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u-RU" sz="2600" b="1" i="1" dirty="0" smtClean="0"/>
              <a:t>     педагогических ситуациях</a:t>
            </a:r>
          </a:p>
          <a:p>
            <a:pPr>
              <a:lnSpc>
                <a:spcPct val="80000"/>
              </a:lnSpc>
            </a:pPr>
            <a:endParaRPr lang="ru-RU" sz="2600" i="1" dirty="0"/>
          </a:p>
          <a:p>
            <a:pPr>
              <a:lnSpc>
                <a:spcPct val="80000"/>
              </a:lnSpc>
            </a:pPr>
            <a:r>
              <a:rPr lang="ru-RU" sz="2600" b="1" i="1" dirty="0"/>
              <a:t>Раздел</a:t>
            </a:r>
            <a:r>
              <a:rPr lang="ru-RU" sz="2600" b="1" i="1" dirty="0" smtClean="0"/>
              <a:t> 3. Учитель </a:t>
            </a:r>
            <a:r>
              <a:rPr lang="ru-RU" sz="2600" b="1" i="1" dirty="0"/>
              <a:t>– творчески саморазвивающаяся личность (учитель-воспитатель, учитель-наставник, </a:t>
            </a:r>
            <a:r>
              <a:rPr lang="ru-RU" sz="2600" b="1" i="1" dirty="0" smtClean="0"/>
              <a:t>учитель-консультант</a:t>
            </a:r>
            <a:r>
              <a:rPr lang="ru-RU" sz="2600" b="1" i="1" dirty="0"/>
              <a:t>, учитель-исследователь</a:t>
            </a:r>
            <a:r>
              <a:rPr lang="ru-RU" sz="2600" b="1" i="1" dirty="0" smtClean="0"/>
              <a:t>)</a:t>
            </a:r>
          </a:p>
          <a:p>
            <a:pPr>
              <a:lnSpc>
                <a:spcPct val="80000"/>
              </a:lnSpc>
            </a:pPr>
            <a:endParaRPr lang="ru-RU" sz="2600" b="1" i="1" dirty="0" smtClean="0"/>
          </a:p>
          <a:p>
            <a:pPr>
              <a:lnSpc>
                <a:spcPct val="80000"/>
              </a:lnSpc>
            </a:pPr>
            <a:r>
              <a:rPr lang="ru-RU" sz="2600" b="1" i="1" dirty="0"/>
              <a:t>Раздел</a:t>
            </a:r>
            <a:r>
              <a:rPr lang="ru-RU" sz="2600" b="1" i="1" dirty="0" smtClean="0"/>
              <a:t> 4. Организация </a:t>
            </a:r>
            <a:r>
              <a:rPr lang="ru-RU" sz="2600" b="1" i="1" dirty="0"/>
              <a:t>проектной и исследовательской деятельности </a:t>
            </a:r>
            <a:r>
              <a:rPr lang="ru-RU" sz="2600" b="1" i="1" dirty="0" smtClean="0"/>
              <a:t>обучающегося</a:t>
            </a:r>
          </a:p>
          <a:p>
            <a:pPr>
              <a:lnSpc>
                <a:spcPct val="80000"/>
              </a:lnSpc>
            </a:pPr>
            <a:endParaRPr lang="ru-RU" sz="2600" b="1" i="1" dirty="0"/>
          </a:p>
          <a:p>
            <a:pPr>
              <a:lnSpc>
                <a:spcPct val="80000"/>
              </a:lnSpc>
            </a:pPr>
            <a:r>
              <a:rPr lang="ru-RU" sz="2600" b="1" i="1" dirty="0"/>
              <a:t>Раздел</a:t>
            </a:r>
            <a:r>
              <a:rPr lang="ru-RU" sz="2600" b="1" i="1" dirty="0" smtClean="0"/>
              <a:t> 5. </a:t>
            </a:r>
            <a:r>
              <a:rPr lang="ru-RU" sz="2600" b="1" dirty="0" smtClean="0"/>
              <a:t>Профессионально-ориентированная </a:t>
            </a:r>
            <a:r>
              <a:rPr lang="ru-RU" sz="2600" b="1" dirty="0"/>
              <a:t>деятельность обучающихся</a:t>
            </a:r>
            <a:endParaRPr lang="ru-RU" sz="2600" b="1" i="1" dirty="0" smtClean="0"/>
          </a:p>
          <a:p>
            <a:pPr>
              <a:lnSpc>
                <a:spcPct val="80000"/>
              </a:lnSpc>
            </a:pPr>
            <a:endParaRPr lang="ru-RU" sz="2400" b="1" i="1" dirty="0"/>
          </a:p>
        </p:txBody>
      </p:sp>
      <p:pic>
        <p:nvPicPr>
          <p:cNvPr id="4" name="Picture 2" descr="Брендбук Года педагога и наставника | УПРАВЛЕНИЕ ОБРАЗОВАНИЯ ОКРУЖНОЙ  АДМИНИСТРАЦИИ ГОРОДА ЯКУТС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9014"/>
            <a:ext cx="1104710" cy="820381"/>
          </a:xfrm>
          <a:prstGeom prst="rect">
            <a:avLst/>
          </a:prstGeom>
          <a:noFill/>
          <a:effectLst>
            <a:softEdge rad="254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99536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930226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Рабочая тетрадь «ПЕДАГОГИКА: 10 класс»</a:t>
            </a:r>
            <a:br>
              <a:rPr lang="ru-RU" sz="3200" b="1" i="1" dirty="0" smtClean="0">
                <a:solidFill>
                  <a:srgbClr val="FF0000"/>
                </a:solidFill>
              </a:rPr>
            </a:br>
            <a:r>
              <a:rPr lang="ru-RU" altLang="zh-CN" sz="3200" b="1" i="1" dirty="0">
                <a:solidFill>
                  <a:srgbClr val="FF0000"/>
                </a:solidFill>
                <a:ea typeface="微软雅黑" panose="020B0503020204020204" pitchFamily="34" charset="-122"/>
              </a:rPr>
              <a:t>(к разделу </a:t>
            </a:r>
            <a:r>
              <a:rPr lang="ru-RU" altLang="zh-CN" sz="3200" b="1" i="1" dirty="0" smtClean="0">
                <a:solidFill>
                  <a:srgbClr val="FF0000"/>
                </a:solidFill>
                <a:ea typeface="微软雅黑" panose="020B0503020204020204" pitchFamily="34" charset="-122"/>
              </a:rPr>
              <a:t>1)</a:t>
            </a:r>
            <a:r>
              <a:rPr lang="ru-RU" altLang="zh-CN" sz="3200" b="1" i="1" dirty="0">
                <a:solidFill>
                  <a:srgbClr val="FF0000"/>
                </a:solidFill>
                <a:ea typeface="微软雅黑" panose="020B0503020204020204" pitchFamily="34" charset="-122"/>
              </a:rPr>
              <a:t/>
            </a:r>
            <a:br>
              <a:rPr lang="ru-RU" altLang="zh-CN" sz="3200" b="1" i="1" dirty="0">
                <a:solidFill>
                  <a:srgbClr val="FF0000"/>
                </a:solidFill>
                <a:ea typeface="微软雅黑" panose="020B0503020204020204" pitchFamily="34" charset="-122"/>
              </a:rPr>
            </a:b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b="1" i="1" dirty="0" smtClean="0"/>
              <a:t>История школы и образования; профессиональные требования к личности педагога и его деятельности; </a:t>
            </a:r>
          </a:p>
          <a:p>
            <a:r>
              <a:rPr lang="ru-RU" sz="2800" b="1" i="1" dirty="0" smtClean="0"/>
              <a:t>развитие когнитивных, коммуникативных, организаторских, проектировочных профессионально-значимых особенностей, способностей, потребностей, соотнесение их с требованиями профессии, </a:t>
            </a:r>
          </a:p>
          <a:p>
            <a:r>
              <a:rPr lang="ru-RU" sz="2800" b="1" i="1" dirty="0" smtClean="0"/>
              <a:t>построение программы саморазвития и самовоспитания.</a:t>
            </a:r>
            <a:endParaRPr lang="ru-RU" sz="2800" b="1" i="1" dirty="0"/>
          </a:p>
        </p:txBody>
      </p:sp>
      <p:pic>
        <p:nvPicPr>
          <p:cNvPr id="4" name="Picture 2" descr="Брендбук Года педагога и наставника | УПРАВЛЕНИЕ ОБРАЗОВАНИЯ ОКРУЖНОЙ  АДМИНИСТРАЦИИ ГОРОДА ЯКУТС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9014"/>
            <a:ext cx="1104710" cy="820381"/>
          </a:xfrm>
          <a:prstGeom prst="rect">
            <a:avLst/>
          </a:prstGeom>
          <a:noFill/>
          <a:effectLst>
            <a:softEdge rad="254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57735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9011344" cy="1512168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rgbClr val="FF0000"/>
                </a:solidFill>
              </a:rPr>
              <a:t>Рабочая тетрадь «ПЕДАГОГИКА: </a:t>
            </a:r>
            <a:r>
              <a:rPr lang="ru-RU" sz="3200" b="1" i="1" dirty="0" smtClean="0">
                <a:solidFill>
                  <a:srgbClr val="FF0000"/>
                </a:solidFill>
              </a:rPr>
              <a:t>11 </a:t>
            </a:r>
            <a:r>
              <a:rPr lang="ru-RU" sz="3200" b="1" i="1" dirty="0">
                <a:solidFill>
                  <a:srgbClr val="FF0000"/>
                </a:solidFill>
              </a:rPr>
              <a:t>класс</a:t>
            </a:r>
            <a:r>
              <a:rPr lang="ru-RU" sz="3200" b="1" i="1" dirty="0" smtClean="0">
                <a:solidFill>
                  <a:srgbClr val="FF0000"/>
                </a:solidFill>
              </a:rPr>
              <a:t>»</a:t>
            </a:r>
            <a:br>
              <a:rPr lang="ru-RU" sz="3200" b="1" i="1" dirty="0" smtClean="0">
                <a:solidFill>
                  <a:srgbClr val="FF0000"/>
                </a:solidFill>
              </a:rPr>
            </a:br>
            <a:r>
              <a:rPr lang="ru-RU" altLang="zh-CN" sz="3200" b="1" i="1" dirty="0">
                <a:solidFill>
                  <a:srgbClr val="FF0000"/>
                </a:solidFill>
                <a:ea typeface="微软雅黑" panose="020B0503020204020204" pitchFamily="34" charset="-122"/>
              </a:rPr>
              <a:t>(к </a:t>
            </a:r>
            <a:r>
              <a:rPr lang="ru-RU" altLang="zh-CN" sz="3200" b="1" i="1" dirty="0" smtClean="0">
                <a:solidFill>
                  <a:srgbClr val="FF0000"/>
                </a:solidFill>
                <a:ea typeface="微软雅黑" panose="020B0503020204020204" pitchFamily="34" charset="-122"/>
              </a:rPr>
              <a:t>разделу 2)</a:t>
            </a:r>
            <a:r>
              <a:rPr lang="ru-RU" altLang="zh-CN" sz="3200" b="1" i="1" dirty="0">
                <a:solidFill>
                  <a:srgbClr val="FF0000"/>
                </a:solidFill>
                <a:ea typeface="微软雅黑" panose="020B0503020204020204" pitchFamily="34" charset="-122"/>
              </a:rPr>
              <a:t/>
            </a:r>
            <a:br>
              <a:rPr lang="ru-RU" altLang="zh-CN" sz="3200" b="1" i="1" dirty="0">
                <a:solidFill>
                  <a:srgbClr val="FF0000"/>
                </a:solidFill>
                <a:ea typeface="微软雅黑" panose="020B0503020204020204" pitchFamily="34" charset="-122"/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dirty="0" smtClean="0"/>
              <a:t>Направления педагогической профессии; должностные инструкции (обязанности, права и ответственность),</a:t>
            </a:r>
          </a:p>
          <a:p>
            <a:r>
              <a:rPr lang="ru-RU" b="1" i="1" dirty="0" smtClean="0"/>
              <a:t> этические и профессиональные требования к личности педагога различных образовательных организаций; </a:t>
            </a:r>
          </a:p>
          <a:p>
            <a:r>
              <a:rPr lang="ru-RU" b="1" i="1" dirty="0" smtClean="0"/>
              <a:t>особенности проведения педагогического исследования.</a:t>
            </a:r>
            <a:endParaRPr lang="ru-RU" b="1" i="1" dirty="0"/>
          </a:p>
        </p:txBody>
      </p:sp>
      <p:pic>
        <p:nvPicPr>
          <p:cNvPr id="4" name="Picture 2" descr="Брендбук Года педагога и наставника | УПРАВЛЕНИЕ ОБРАЗОВАНИЯ ОКРУЖНОЙ  АДМИНИСТРАЦИИ ГОРОДА ЯКУТС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9014"/>
            <a:ext cx="1104710" cy="820381"/>
          </a:xfrm>
          <a:prstGeom prst="rect">
            <a:avLst/>
          </a:prstGeom>
          <a:noFill/>
          <a:effectLst>
            <a:softEdge rad="254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19022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62949">
            <a:off x="331364" y="1070541"/>
            <a:ext cx="2360703" cy="3206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158516">
            <a:off x="365048" y="3135202"/>
            <a:ext cx="2409286" cy="3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2" name="组合 151"/>
          <p:cNvGrpSpPr/>
          <p:nvPr/>
        </p:nvGrpSpPr>
        <p:grpSpPr>
          <a:xfrm>
            <a:off x="1907705" y="1368134"/>
            <a:ext cx="6524324" cy="5419683"/>
            <a:chOff x="1147763" y="2460656"/>
            <a:chExt cx="1714501" cy="3211317"/>
          </a:xfrm>
        </p:grpSpPr>
        <p:sp>
          <p:nvSpPr>
            <p:cNvPr id="5" name="矩形 154"/>
            <p:cNvSpPr/>
            <p:nvPr/>
          </p:nvSpPr>
          <p:spPr>
            <a:xfrm>
              <a:off x="1147763" y="2915176"/>
              <a:ext cx="1665197" cy="2756797"/>
            </a:xfrm>
            <a:prstGeom prst="rect">
              <a:avLst/>
            </a:prstGeom>
            <a:solidFill>
              <a:srgbClr val="F7F7F7"/>
            </a:solidFill>
            <a:ln w="12700" cap="flat" cmpd="sng" algn="ctr">
              <a:noFill/>
              <a:prstDash val="solid"/>
              <a:miter lim="800000"/>
            </a:ln>
            <a:effectLst>
              <a:outerShdw blurRad="76200" dist="50800" dir="2700000" algn="tl" rotWithShape="0">
                <a:prstClr val="black">
                  <a:alpha val="1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" name="矩形 155"/>
            <p:cNvSpPr/>
            <p:nvPr/>
          </p:nvSpPr>
          <p:spPr>
            <a:xfrm>
              <a:off x="1199897" y="2460656"/>
              <a:ext cx="1662367" cy="59591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</p:grpSp>
      <p:grpSp>
        <p:nvGrpSpPr>
          <p:cNvPr id="14" name="组合 165"/>
          <p:cNvGrpSpPr/>
          <p:nvPr/>
        </p:nvGrpSpPr>
        <p:grpSpPr>
          <a:xfrm>
            <a:off x="5064958" y="188639"/>
            <a:ext cx="852699" cy="1195138"/>
            <a:chOff x="6591300" y="1966752"/>
            <a:chExt cx="830580" cy="975045"/>
          </a:xfrm>
        </p:grpSpPr>
        <p:sp>
          <p:nvSpPr>
            <p:cNvPr id="15" name="任意多边形 166"/>
            <p:cNvSpPr/>
            <p:nvPr/>
          </p:nvSpPr>
          <p:spPr>
            <a:xfrm>
              <a:off x="6591300" y="2484597"/>
              <a:ext cx="830580" cy="457200"/>
            </a:xfrm>
            <a:custGeom>
              <a:avLst/>
              <a:gdLst>
                <a:gd name="connsiteX0" fmla="*/ 0 w 830580"/>
                <a:gd name="connsiteY0" fmla="*/ 0 h 457200"/>
                <a:gd name="connsiteX1" fmla="*/ 830580 w 830580"/>
                <a:gd name="connsiteY1" fmla="*/ 0 h 457200"/>
                <a:gd name="connsiteX2" fmla="*/ 830580 w 830580"/>
                <a:gd name="connsiteY2" fmla="*/ 457200 h 457200"/>
                <a:gd name="connsiteX3" fmla="*/ 608210 w 830580"/>
                <a:gd name="connsiteY3" fmla="*/ 457200 h 457200"/>
                <a:gd name="connsiteX4" fmla="*/ 608210 w 830580"/>
                <a:gd name="connsiteY4" fmla="*/ 415966 h 457200"/>
                <a:gd name="connsiteX5" fmla="*/ 573326 w 830580"/>
                <a:gd name="connsiteY5" fmla="*/ 415966 h 457200"/>
                <a:gd name="connsiteX6" fmla="*/ 532092 w 830580"/>
                <a:gd name="connsiteY6" fmla="*/ 457200 h 457200"/>
                <a:gd name="connsiteX7" fmla="*/ 298488 w 830580"/>
                <a:gd name="connsiteY7" fmla="*/ 457200 h 457200"/>
                <a:gd name="connsiteX8" fmla="*/ 257254 w 830580"/>
                <a:gd name="connsiteY8" fmla="*/ 415966 h 457200"/>
                <a:gd name="connsiteX9" fmla="*/ 222370 w 830580"/>
                <a:gd name="connsiteY9" fmla="*/ 415966 h 457200"/>
                <a:gd name="connsiteX10" fmla="*/ 222370 w 830580"/>
                <a:gd name="connsiteY10" fmla="*/ 457200 h 457200"/>
                <a:gd name="connsiteX11" fmla="*/ 0 w 830580"/>
                <a:gd name="connsiteY11" fmla="*/ 4572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30580" h="457200">
                  <a:moveTo>
                    <a:pt x="0" y="0"/>
                  </a:moveTo>
                  <a:lnTo>
                    <a:pt x="830580" y="0"/>
                  </a:lnTo>
                  <a:lnTo>
                    <a:pt x="830580" y="457200"/>
                  </a:lnTo>
                  <a:lnTo>
                    <a:pt x="608210" y="457200"/>
                  </a:lnTo>
                  <a:lnTo>
                    <a:pt x="608210" y="415966"/>
                  </a:lnTo>
                  <a:lnTo>
                    <a:pt x="573326" y="415966"/>
                  </a:lnTo>
                  <a:lnTo>
                    <a:pt x="532092" y="457200"/>
                  </a:lnTo>
                  <a:lnTo>
                    <a:pt x="298488" y="457200"/>
                  </a:lnTo>
                  <a:lnTo>
                    <a:pt x="257254" y="415966"/>
                  </a:lnTo>
                  <a:lnTo>
                    <a:pt x="222370" y="415966"/>
                  </a:lnTo>
                  <a:lnTo>
                    <a:pt x="222370" y="457200"/>
                  </a:lnTo>
                  <a:lnTo>
                    <a:pt x="0" y="457200"/>
                  </a:lnTo>
                  <a:close/>
                </a:path>
              </a:pathLst>
            </a:custGeom>
            <a:gradFill>
              <a:gsLst>
                <a:gs pos="93000">
                  <a:srgbClr val="363638"/>
                </a:gs>
                <a:gs pos="7000">
                  <a:srgbClr val="313132"/>
                </a:gs>
                <a:gs pos="46000">
                  <a:srgbClr val="3B3B3D"/>
                </a:gs>
                <a:gs pos="93000">
                  <a:sysClr val="windowText" lastClr="000000">
                    <a:lumMod val="85000"/>
                    <a:lumOff val="15000"/>
                  </a:sysClr>
                </a:gs>
                <a:gs pos="7000">
                  <a:sysClr val="windowText" lastClr="000000">
                    <a:lumMod val="85000"/>
                    <a:lumOff val="15000"/>
                  </a:sys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>
              <a:outerShdw blurRad="762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16" name="任意多边形 167"/>
            <p:cNvSpPr/>
            <p:nvPr/>
          </p:nvSpPr>
          <p:spPr>
            <a:xfrm>
              <a:off x="6790111" y="1966752"/>
              <a:ext cx="432956" cy="938372"/>
            </a:xfrm>
            <a:custGeom>
              <a:avLst/>
              <a:gdLst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3192 w 432956"/>
                <a:gd name="connsiteY7" fmla="*/ 391428 h 938372"/>
                <a:gd name="connsiteX8" fmla="*/ 123385 w 432956"/>
                <a:gd name="connsiteY8" fmla="*/ 288632 h 938372"/>
                <a:gd name="connsiteX9" fmla="*/ 63405 w 432956"/>
                <a:gd name="connsiteY9" fmla="*/ 260163 h 938372"/>
                <a:gd name="connsiteX10" fmla="*/ 0 w 432956"/>
                <a:gd name="connsiteY10" fmla="*/ 152400 h 938372"/>
                <a:gd name="connsiteX11" fmla="*/ 216478 w 432956"/>
                <a:gd name="connsiteY11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3192 w 432956"/>
                <a:gd name="connsiteY7" fmla="*/ 3914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3192 w 432956"/>
                <a:gd name="connsiteY7" fmla="*/ 3914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295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295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295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549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549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549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22049 w 432956"/>
                <a:gd name="connsiteY4" fmla="*/ 457656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22049 w 432956"/>
                <a:gd name="connsiteY4" fmla="*/ 457656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5591 h 938372"/>
                <a:gd name="connsiteX4" fmla="*/ 322049 w 432956"/>
                <a:gd name="connsiteY4" fmla="*/ 457656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5591 h 938372"/>
                <a:gd name="connsiteX4" fmla="*/ 322049 w 432956"/>
                <a:gd name="connsiteY4" fmla="*/ 457656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703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703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391740 w 483180"/>
                <a:gd name="connsiteY0" fmla="*/ 938372 h 1029812"/>
                <a:gd name="connsiteX1" fmla="*/ 41218 w 483180"/>
                <a:gd name="connsiteY1" fmla="*/ 938372 h 1029812"/>
                <a:gd name="connsiteX2" fmla="*/ 138592 w 483180"/>
                <a:gd name="connsiteY2" fmla="*/ 458103 h 1029812"/>
                <a:gd name="connsiteX3" fmla="*/ 63405 w 483180"/>
                <a:gd name="connsiteY3" fmla="*/ 260163 h 1029812"/>
                <a:gd name="connsiteX4" fmla="*/ 0 w 483180"/>
                <a:gd name="connsiteY4" fmla="*/ 152400 h 1029812"/>
                <a:gd name="connsiteX5" fmla="*/ 216478 w 483180"/>
                <a:gd name="connsiteY5" fmla="*/ 0 h 1029812"/>
                <a:gd name="connsiteX6" fmla="*/ 432956 w 483180"/>
                <a:gd name="connsiteY6" fmla="*/ 152400 h 1029812"/>
                <a:gd name="connsiteX7" fmla="*/ 369551 w 483180"/>
                <a:gd name="connsiteY7" fmla="*/ 260163 h 1029812"/>
                <a:gd name="connsiteX8" fmla="*/ 318874 w 483180"/>
                <a:gd name="connsiteY8" fmla="*/ 457656 h 1029812"/>
                <a:gd name="connsiteX9" fmla="*/ 483180 w 483180"/>
                <a:gd name="connsiteY9" fmla="*/ 1029812 h 1029812"/>
                <a:gd name="connsiteX0" fmla="*/ 41218 w 483180"/>
                <a:gd name="connsiteY0" fmla="*/ 938372 h 1029812"/>
                <a:gd name="connsiteX1" fmla="*/ 138592 w 483180"/>
                <a:gd name="connsiteY1" fmla="*/ 458103 h 1029812"/>
                <a:gd name="connsiteX2" fmla="*/ 63405 w 483180"/>
                <a:gd name="connsiteY2" fmla="*/ 260163 h 1029812"/>
                <a:gd name="connsiteX3" fmla="*/ 0 w 483180"/>
                <a:gd name="connsiteY3" fmla="*/ 152400 h 1029812"/>
                <a:gd name="connsiteX4" fmla="*/ 216478 w 483180"/>
                <a:gd name="connsiteY4" fmla="*/ 0 h 1029812"/>
                <a:gd name="connsiteX5" fmla="*/ 432956 w 483180"/>
                <a:gd name="connsiteY5" fmla="*/ 152400 h 1029812"/>
                <a:gd name="connsiteX6" fmla="*/ 369551 w 483180"/>
                <a:gd name="connsiteY6" fmla="*/ 260163 h 1029812"/>
                <a:gd name="connsiteX7" fmla="*/ 318874 w 483180"/>
                <a:gd name="connsiteY7" fmla="*/ 457656 h 1029812"/>
                <a:gd name="connsiteX8" fmla="*/ 483180 w 483180"/>
                <a:gd name="connsiteY8" fmla="*/ 1029812 h 102981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7656 h 938372"/>
                <a:gd name="connsiteX8" fmla="*/ 422855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7656 h 938372"/>
                <a:gd name="connsiteX8" fmla="*/ 422855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7656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7656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394280 w 432956"/>
                <a:gd name="connsiteY8" fmla="*/ 928212 h 938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2956" h="938372">
                  <a:moveTo>
                    <a:pt x="41218" y="938372"/>
                  </a:moveTo>
                  <a:cubicBezTo>
                    <a:pt x="109163" y="674053"/>
                    <a:pt x="139668" y="603893"/>
                    <a:pt x="138592" y="458103"/>
                  </a:cubicBezTo>
                  <a:cubicBezTo>
                    <a:pt x="137871" y="360373"/>
                    <a:pt x="146676" y="307093"/>
                    <a:pt x="63405" y="260163"/>
                  </a:cubicBezTo>
                  <a:cubicBezTo>
                    <a:pt x="24230" y="232584"/>
                    <a:pt x="0" y="194484"/>
                    <a:pt x="0" y="152400"/>
                  </a:cubicBezTo>
                  <a:cubicBezTo>
                    <a:pt x="0" y="68232"/>
                    <a:pt x="96921" y="0"/>
                    <a:pt x="216478" y="0"/>
                  </a:cubicBezTo>
                  <a:cubicBezTo>
                    <a:pt x="336035" y="0"/>
                    <a:pt x="432956" y="68232"/>
                    <a:pt x="432956" y="152400"/>
                  </a:cubicBezTo>
                  <a:cubicBezTo>
                    <a:pt x="432956" y="194484"/>
                    <a:pt x="408726" y="232584"/>
                    <a:pt x="369551" y="260163"/>
                  </a:cubicBezTo>
                  <a:cubicBezTo>
                    <a:pt x="299742" y="303769"/>
                    <a:pt x="318833" y="363250"/>
                    <a:pt x="315699" y="454481"/>
                  </a:cubicBezTo>
                  <a:cubicBezTo>
                    <a:pt x="325700" y="599440"/>
                    <a:pt x="322208" y="722472"/>
                    <a:pt x="394280" y="928212"/>
                  </a:cubicBezTo>
                </a:path>
              </a:pathLst>
            </a:custGeom>
            <a:noFill/>
            <a:ln w="12700" cap="flat" cmpd="sng" algn="ctr">
              <a:gradFill>
                <a:gsLst>
                  <a:gs pos="0">
                    <a:sysClr val="window" lastClr="FFFFFF">
                      <a:lumMod val="50000"/>
                    </a:sysClr>
                  </a:gs>
                  <a:gs pos="69000">
                    <a:sysClr val="window" lastClr="FFFFFF">
                      <a:lumMod val="85000"/>
                    </a:sysClr>
                  </a:gs>
                  <a:gs pos="35000">
                    <a:srgbClr val="C9C9C9"/>
                  </a:gs>
                  <a:gs pos="56000">
                    <a:sysClr val="window" lastClr="FFFFFF">
                      <a:lumMod val="50000"/>
                    </a:sysClr>
                  </a:gs>
                  <a:gs pos="22000">
                    <a:sysClr val="window" lastClr="FFFFFF">
                      <a:lumMod val="50000"/>
                    </a:sysClr>
                  </a:gs>
                  <a:gs pos="84000">
                    <a:sysClr val="window" lastClr="FFFFFF">
                      <a:lumMod val="50000"/>
                    </a:sysClr>
                  </a:gs>
                </a:gsLst>
                <a:lin ang="0" scaled="0"/>
              </a:gra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</p:grpSp>
      <p:sp>
        <p:nvSpPr>
          <p:cNvPr id="17" name="TextBox 26"/>
          <p:cNvSpPr txBox="1"/>
          <p:nvPr/>
        </p:nvSpPr>
        <p:spPr bwMode="auto">
          <a:xfrm>
            <a:off x="1907704" y="1994365"/>
            <a:ext cx="7236296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ru-RU" sz="2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600" b="1" i="1" dirty="0" smtClean="0"/>
              <a:t>Мероприятия </a:t>
            </a:r>
            <a:r>
              <a:rPr lang="ru-RU" sz="2600" b="1" i="1" dirty="0"/>
              <a:t>педагогической направленности (обучение, групповые занятия…) </a:t>
            </a:r>
            <a:endParaRPr lang="ru-RU" sz="2600" b="1" i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600" b="1" i="1" dirty="0" smtClean="0"/>
              <a:t>Мероприятия </a:t>
            </a:r>
            <a:r>
              <a:rPr lang="ru-RU" sz="2600" b="1" i="1" dirty="0"/>
              <a:t>просветительской и профилактической направленности (мини-лекции, акции, события, классные часы…) </a:t>
            </a:r>
            <a:endParaRPr lang="ru-RU" sz="2600" b="1" i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600" b="1" i="1" dirty="0" smtClean="0"/>
              <a:t>Мероприятия </a:t>
            </a:r>
            <a:r>
              <a:rPr lang="ru-RU" sz="2600" b="1" i="1" dirty="0"/>
              <a:t>психологической направленности (тренинги, коррекционные, развивающие занятия…)</a:t>
            </a:r>
            <a:endParaRPr lang="ru-RU" sz="2600" b="1" i="1" dirty="0" smtClean="0">
              <a:solidFill>
                <a:srgbClr val="C00000"/>
              </a:solidFill>
            </a:endParaRPr>
          </a:p>
        </p:txBody>
      </p:sp>
      <p:sp>
        <p:nvSpPr>
          <p:cNvPr id="18" name="TextBox 26"/>
          <p:cNvSpPr txBox="1"/>
          <p:nvPr/>
        </p:nvSpPr>
        <p:spPr bwMode="auto">
          <a:xfrm>
            <a:off x="1115617" y="188639"/>
            <a:ext cx="7569156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600" b="1" i="1" dirty="0" smtClean="0">
                <a:solidFill>
                  <a:srgbClr val="FF0000"/>
                </a:solidFill>
              </a:rPr>
              <a:t>ПЕДАГОГИКА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600" b="1" i="1" dirty="0">
                <a:solidFill>
                  <a:srgbClr val="FF0000"/>
                </a:solidFill>
              </a:rPr>
              <a:t>Учитель – творчески саморазвивающаяся </a:t>
            </a:r>
            <a:r>
              <a:rPr lang="ru-RU" sz="2600" b="1" i="1" dirty="0" smtClean="0">
                <a:solidFill>
                  <a:srgbClr val="FF0000"/>
                </a:solidFill>
              </a:rPr>
              <a:t>личность  </a:t>
            </a:r>
            <a:r>
              <a:rPr lang="ru-RU" altLang="zh-CN" sz="2600" b="1" i="1" dirty="0" smtClean="0">
                <a:solidFill>
                  <a:srgbClr val="FF0000"/>
                </a:solidFill>
                <a:ea typeface="微软雅黑" panose="020B0503020204020204" pitchFamily="34" charset="-122"/>
              </a:rPr>
              <a:t>(к разделу 4)</a:t>
            </a:r>
            <a:endParaRPr lang="ru-RU" altLang="zh-CN" sz="2600" b="1" i="1" dirty="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pic>
        <p:nvPicPr>
          <p:cNvPr id="19" name="Picture 2" descr="Брендбук Года педагога и наставника | УПРАВЛЕНИЕ ОБРАЗОВАНИЯ ОКРУЖНОЙ  АДМИНИСТРАЦИИ ГОРОДА ЯКУТСК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835" y="64411"/>
            <a:ext cx="1143414" cy="820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730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62949">
            <a:off x="774664" y="1754439"/>
            <a:ext cx="2360703" cy="3206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158516">
            <a:off x="665900" y="3140667"/>
            <a:ext cx="2409286" cy="3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2" name="组合 151"/>
          <p:cNvGrpSpPr/>
          <p:nvPr/>
        </p:nvGrpSpPr>
        <p:grpSpPr>
          <a:xfrm>
            <a:off x="2286953" y="1469706"/>
            <a:ext cx="6408711" cy="5199654"/>
            <a:chOff x="1299144" y="2509474"/>
            <a:chExt cx="1665197" cy="3092309"/>
          </a:xfrm>
        </p:grpSpPr>
        <p:sp>
          <p:nvSpPr>
            <p:cNvPr id="5" name="矩形 154"/>
            <p:cNvSpPr/>
            <p:nvPr/>
          </p:nvSpPr>
          <p:spPr>
            <a:xfrm>
              <a:off x="1299144" y="2512892"/>
              <a:ext cx="1665197" cy="3088891"/>
            </a:xfrm>
            <a:prstGeom prst="rect">
              <a:avLst/>
            </a:prstGeom>
            <a:solidFill>
              <a:srgbClr val="F7F7F7"/>
            </a:solidFill>
            <a:ln w="12700" cap="flat" cmpd="sng" algn="ctr">
              <a:noFill/>
              <a:prstDash val="solid"/>
              <a:miter lim="800000"/>
            </a:ln>
            <a:effectLst>
              <a:outerShdw blurRad="76200" dist="50800" dir="2700000" algn="tl" rotWithShape="0">
                <a:prstClr val="black">
                  <a:alpha val="1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" name="矩形 155"/>
            <p:cNvSpPr/>
            <p:nvPr/>
          </p:nvSpPr>
          <p:spPr>
            <a:xfrm>
              <a:off x="1299144" y="2509474"/>
              <a:ext cx="1662367" cy="59591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</p:grpSp>
      <p:grpSp>
        <p:nvGrpSpPr>
          <p:cNvPr id="14" name="组合 165"/>
          <p:cNvGrpSpPr/>
          <p:nvPr/>
        </p:nvGrpSpPr>
        <p:grpSpPr>
          <a:xfrm>
            <a:off x="5064958" y="188639"/>
            <a:ext cx="852699" cy="1195138"/>
            <a:chOff x="6591300" y="1966752"/>
            <a:chExt cx="830580" cy="975045"/>
          </a:xfrm>
        </p:grpSpPr>
        <p:sp>
          <p:nvSpPr>
            <p:cNvPr id="15" name="任意多边形 166"/>
            <p:cNvSpPr/>
            <p:nvPr/>
          </p:nvSpPr>
          <p:spPr>
            <a:xfrm>
              <a:off x="6591300" y="2484597"/>
              <a:ext cx="830580" cy="457200"/>
            </a:xfrm>
            <a:custGeom>
              <a:avLst/>
              <a:gdLst>
                <a:gd name="connsiteX0" fmla="*/ 0 w 830580"/>
                <a:gd name="connsiteY0" fmla="*/ 0 h 457200"/>
                <a:gd name="connsiteX1" fmla="*/ 830580 w 830580"/>
                <a:gd name="connsiteY1" fmla="*/ 0 h 457200"/>
                <a:gd name="connsiteX2" fmla="*/ 830580 w 830580"/>
                <a:gd name="connsiteY2" fmla="*/ 457200 h 457200"/>
                <a:gd name="connsiteX3" fmla="*/ 608210 w 830580"/>
                <a:gd name="connsiteY3" fmla="*/ 457200 h 457200"/>
                <a:gd name="connsiteX4" fmla="*/ 608210 w 830580"/>
                <a:gd name="connsiteY4" fmla="*/ 415966 h 457200"/>
                <a:gd name="connsiteX5" fmla="*/ 573326 w 830580"/>
                <a:gd name="connsiteY5" fmla="*/ 415966 h 457200"/>
                <a:gd name="connsiteX6" fmla="*/ 532092 w 830580"/>
                <a:gd name="connsiteY6" fmla="*/ 457200 h 457200"/>
                <a:gd name="connsiteX7" fmla="*/ 298488 w 830580"/>
                <a:gd name="connsiteY7" fmla="*/ 457200 h 457200"/>
                <a:gd name="connsiteX8" fmla="*/ 257254 w 830580"/>
                <a:gd name="connsiteY8" fmla="*/ 415966 h 457200"/>
                <a:gd name="connsiteX9" fmla="*/ 222370 w 830580"/>
                <a:gd name="connsiteY9" fmla="*/ 415966 h 457200"/>
                <a:gd name="connsiteX10" fmla="*/ 222370 w 830580"/>
                <a:gd name="connsiteY10" fmla="*/ 457200 h 457200"/>
                <a:gd name="connsiteX11" fmla="*/ 0 w 830580"/>
                <a:gd name="connsiteY11" fmla="*/ 4572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30580" h="457200">
                  <a:moveTo>
                    <a:pt x="0" y="0"/>
                  </a:moveTo>
                  <a:lnTo>
                    <a:pt x="830580" y="0"/>
                  </a:lnTo>
                  <a:lnTo>
                    <a:pt x="830580" y="457200"/>
                  </a:lnTo>
                  <a:lnTo>
                    <a:pt x="608210" y="457200"/>
                  </a:lnTo>
                  <a:lnTo>
                    <a:pt x="608210" y="415966"/>
                  </a:lnTo>
                  <a:lnTo>
                    <a:pt x="573326" y="415966"/>
                  </a:lnTo>
                  <a:lnTo>
                    <a:pt x="532092" y="457200"/>
                  </a:lnTo>
                  <a:lnTo>
                    <a:pt x="298488" y="457200"/>
                  </a:lnTo>
                  <a:lnTo>
                    <a:pt x="257254" y="415966"/>
                  </a:lnTo>
                  <a:lnTo>
                    <a:pt x="222370" y="415966"/>
                  </a:lnTo>
                  <a:lnTo>
                    <a:pt x="222370" y="457200"/>
                  </a:lnTo>
                  <a:lnTo>
                    <a:pt x="0" y="457200"/>
                  </a:lnTo>
                  <a:close/>
                </a:path>
              </a:pathLst>
            </a:custGeom>
            <a:gradFill>
              <a:gsLst>
                <a:gs pos="93000">
                  <a:srgbClr val="363638"/>
                </a:gs>
                <a:gs pos="7000">
                  <a:srgbClr val="313132"/>
                </a:gs>
                <a:gs pos="46000">
                  <a:srgbClr val="3B3B3D"/>
                </a:gs>
                <a:gs pos="93000">
                  <a:sysClr val="windowText" lastClr="000000">
                    <a:lumMod val="85000"/>
                    <a:lumOff val="15000"/>
                  </a:sysClr>
                </a:gs>
                <a:gs pos="7000">
                  <a:sysClr val="windowText" lastClr="000000">
                    <a:lumMod val="85000"/>
                    <a:lumOff val="15000"/>
                  </a:sys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>
              <a:outerShdw blurRad="762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16" name="任意多边形 167"/>
            <p:cNvSpPr/>
            <p:nvPr/>
          </p:nvSpPr>
          <p:spPr>
            <a:xfrm>
              <a:off x="6790111" y="1966752"/>
              <a:ext cx="432956" cy="938372"/>
            </a:xfrm>
            <a:custGeom>
              <a:avLst/>
              <a:gdLst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3192 w 432956"/>
                <a:gd name="connsiteY7" fmla="*/ 391428 h 938372"/>
                <a:gd name="connsiteX8" fmla="*/ 123385 w 432956"/>
                <a:gd name="connsiteY8" fmla="*/ 288632 h 938372"/>
                <a:gd name="connsiteX9" fmla="*/ 63405 w 432956"/>
                <a:gd name="connsiteY9" fmla="*/ 260163 h 938372"/>
                <a:gd name="connsiteX10" fmla="*/ 0 w 432956"/>
                <a:gd name="connsiteY10" fmla="*/ 152400 h 938372"/>
                <a:gd name="connsiteX11" fmla="*/ 216478 w 432956"/>
                <a:gd name="connsiteY11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3192 w 432956"/>
                <a:gd name="connsiteY7" fmla="*/ 3914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3192 w 432956"/>
                <a:gd name="connsiteY7" fmla="*/ 3914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295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295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295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549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549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10017 w 432956"/>
                <a:gd name="connsiteY7" fmla="*/ 454928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22717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18874 w 432956"/>
                <a:gd name="connsiteY4" fmla="*/ 390981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22049 w 432956"/>
                <a:gd name="connsiteY4" fmla="*/ 457656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8766 h 938372"/>
                <a:gd name="connsiteX4" fmla="*/ 322049 w 432956"/>
                <a:gd name="connsiteY4" fmla="*/ 457656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5591 h 938372"/>
                <a:gd name="connsiteX4" fmla="*/ 322049 w 432956"/>
                <a:gd name="connsiteY4" fmla="*/ 457656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09290 w 432956"/>
                <a:gd name="connsiteY3" fmla="*/ 285591 h 938372"/>
                <a:gd name="connsiteX4" fmla="*/ 322049 w 432956"/>
                <a:gd name="connsiteY4" fmla="*/ 457656 h 938372"/>
                <a:gd name="connsiteX5" fmla="*/ 391740 w 432956"/>
                <a:gd name="connsiteY5" fmla="*/ 938372 h 938372"/>
                <a:gd name="connsiteX6" fmla="*/ 41218 w 432956"/>
                <a:gd name="connsiteY6" fmla="*/ 938372 h 938372"/>
                <a:gd name="connsiteX7" fmla="*/ 138592 w 432956"/>
                <a:gd name="connsiteY7" fmla="*/ 458103 h 938372"/>
                <a:gd name="connsiteX8" fmla="*/ 63405 w 432956"/>
                <a:gd name="connsiteY8" fmla="*/ 260163 h 938372"/>
                <a:gd name="connsiteX9" fmla="*/ 0 w 432956"/>
                <a:gd name="connsiteY9" fmla="*/ 152400 h 938372"/>
                <a:gd name="connsiteX10" fmla="*/ 216478 w 432956"/>
                <a:gd name="connsiteY10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703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22049 w 432956"/>
                <a:gd name="connsiteY3" fmla="*/ 4703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4481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216478 w 432956"/>
                <a:gd name="connsiteY0" fmla="*/ 0 h 938372"/>
                <a:gd name="connsiteX1" fmla="*/ 432956 w 432956"/>
                <a:gd name="connsiteY1" fmla="*/ 152400 h 938372"/>
                <a:gd name="connsiteX2" fmla="*/ 369551 w 432956"/>
                <a:gd name="connsiteY2" fmla="*/ 260163 h 938372"/>
                <a:gd name="connsiteX3" fmla="*/ 318874 w 432956"/>
                <a:gd name="connsiteY3" fmla="*/ 457656 h 938372"/>
                <a:gd name="connsiteX4" fmla="*/ 391740 w 432956"/>
                <a:gd name="connsiteY4" fmla="*/ 938372 h 938372"/>
                <a:gd name="connsiteX5" fmla="*/ 41218 w 432956"/>
                <a:gd name="connsiteY5" fmla="*/ 938372 h 938372"/>
                <a:gd name="connsiteX6" fmla="*/ 138592 w 432956"/>
                <a:gd name="connsiteY6" fmla="*/ 458103 h 938372"/>
                <a:gd name="connsiteX7" fmla="*/ 63405 w 432956"/>
                <a:gd name="connsiteY7" fmla="*/ 260163 h 938372"/>
                <a:gd name="connsiteX8" fmla="*/ 0 w 432956"/>
                <a:gd name="connsiteY8" fmla="*/ 152400 h 938372"/>
                <a:gd name="connsiteX9" fmla="*/ 216478 w 432956"/>
                <a:gd name="connsiteY9" fmla="*/ 0 h 938372"/>
                <a:gd name="connsiteX0" fmla="*/ 391740 w 483180"/>
                <a:gd name="connsiteY0" fmla="*/ 938372 h 1029812"/>
                <a:gd name="connsiteX1" fmla="*/ 41218 w 483180"/>
                <a:gd name="connsiteY1" fmla="*/ 938372 h 1029812"/>
                <a:gd name="connsiteX2" fmla="*/ 138592 w 483180"/>
                <a:gd name="connsiteY2" fmla="*/ 458103 h 1029812"/>
                <a:gd name="connsiteX3" fmla="*/ 63405 w 483180"/>
                <a:gd name="connsiteY3" fmla="*/ 260163 h 1029812"/>
                <a:gd name="connsiteX4" fmla="*/ 0 w 483180"/>
                <a:gd name="connsiteY4" fmla="*/ 152400 h 1029812"/>
                <a:gd name="connsiteX5" fmla="*/ 216478 w 483180"/>
                <a:gd name="connsiteY5" fmla="*/ 0 h 1029812"/>
                <a:gd name="connsiteX6" fmla="*/ 432956 w 483180"/>
                <a:gd name="connsiteY6" fmla="*/ 152400 h 1029812"/>
                <a:gd name="connsiteX7" fmla="*/ 369551 w 483180"/>
                <a:gd name="connsiteY7" fmla="*/ 260163 h 1029812"/>
                <a:gd name="connsiteX8" fmla="*/ 318874 w 483180"/>
                <a:gd name="connsiteY8" fmla="*/ 457656 h 1029812"/>
                <a:gd name="connsiteX9" fmla="*/ 483180 w 483180"/>
                <a:gd name="connsiteY9" fmla="*/ 1029812 h 1029812"/>
                <a:gd name="connsiteX0" fmla="*/ 41218 w 483180"/>
                <a:gd name="connsiteY0" fmla="*/ 938372 h 1029812"/>
                <a:gd name="connsiteX1" fmla="*/ 138592 w 483180"/>
                <a:gd name="connsiteY1" fmla="*/ 458103 h 1029812"/>
                <a:gd name="connsiteX2" fmla="*/ 63405 w 483180"/>
                <a:gd name="connsiteY2" fmla="*/ 260163 h 1029812"/>
                <a:gd name="connsiteX3" fmla="*/ 0 w 483180"/>
                <a:gd name="connsiteY3" fmla="*/ 152400 h 1029812"/>
                <a:gd name="connsiteX4" fmla="*/ 216478 w 483180"/>
                <a:gd name="connsiteY4" fmla="*/ 0 h 1029812"/>
                <a:gd name="connsiteX5" fmla="*/ 432956 w 483180"/>
                <a:gd name="connsiteY5" fmla="*/ 152400 h 1029812"/>
                <a:gd name="connsiteX6" fmla="*/ 369551 w 483180"/>
                <a:gd name="connsiteY6" fmla="*/ 260163 h 1029812"/>
                <a:gd name="connsiteX7" fmla="*/ 318874 w 483180"/>
                <a:gd name="connsiteY7" fmla="*/ 457656 h 1029812"/>
                <a:gd name="connsiteX8" fmla="*/ 483180 w 483180"/>
                <a:gd name="connsiteY8" fmla="*/ 1029812 h 102981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7656 h 938372"/>
                <a:gd name="connsiteX8" fmla="*/ 422855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7656 h 938372"/>
                <a:gd name="connsiteX8" fmla="*/ 422855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7656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7656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8874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400630 w 432956"/>
                <a:gd name="connsiteY8" fmla="*/ 925037 h 938372"/>
                <a:gd name="connsiteX0" fmla="*/ 41218 w 432956"/>
                <a:gd name="connsiteY0" fmla="*/ 938372 h 938372"/>
                <a:gd name="connsiteX1" fmla="*/ 138592 w 432956"/>
                <a:gd name="connsiteY1" fmla="*/ 458103 h 938372"/>
                <a:gd name="connsiteX2" fmla="*/ 63405 w 432956"/>
                <a:gd name="connsiteY2" fmla="*/ 260163 h 938372"/>
                <a:gd name="connsiteX3" fmla="*/ 0 w 432956"/>
                <a:gd name="connsiteY3" fmla="*/ 152400 h 938372"/>
                <a:gd name="connsiteX4" fmla="*/ 216478 w 432956"/>
                <a:gd name="connsiteY4" fmla="*/ 0 h 938372"/>
                <a:gd name="connsiteX5" fmla="*/ 432956 w 432956"/>
                <a:gd name="connsiteY5" fmla="*/ 152400 h 938372"/>
                <a:gd name="connsiteX6" fmla="*/ 369551 w 432956"/>
                <a:gd name="connsiteY6" fmla="*/ 260163 h 938372"/>
                <a:gd name="connsiteX7" fmla="*/ 315699 w 432956"/>
                <a:gd name="connsiteY7" fmla="*/ 454481 h 938372"/>
                <a:gd name="connsiteX8" fmla="*/ 394280 w 432956"/>
                <a:gd name="connsiteY8" fmla="*/ 928212 h 938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2956" h="938372">
                  <a:moveTo>
                    <a:pt x="41218" y="938372"/>
                  </a:moveTo>
                  <a:cubicBezTo>
                    <a:pt x="109163" y="674053"/>
                    <a:pt x="139668" y="603893"/>
                    <a:pt x="138592" y="458103"/>
                  </a:cubicBezTo>
                  <a:cubicBezTo>
                    <a:pt x="137871" y="360373"/>
                    <a:pt x="146676" y="307093"/>
                    <a:pt x="63405" y="260163"/>
                  </a:cubicBezTo>
                  <a:cubicBezTo>
                    <a:pt x="24230" y="232584"/>
                    <a:pt x="0" y="194484"/>
                    <a:pt x="0" y="152400"/>
                  </a:cubicBezTo>
                  <a:cubicBezTo>
                    <a:pt x="0" y="68232"/>
                    <a:pt x="96921" y="0"/>
                    <a:pt x="216478" y="0"/>
                  </a:cubicBezTo>
                  <a:cubicBezTo>
                    <a:pt x="336035" y="0"/>
                    <a:pt x="432956" y="68232"/>
                    <a:pt x="432956" y="152400"/>
                  </a:cubicBezTo>
                  <a:cubicBezTo>
                    <a:pt x="432956" y="194484"/>
                    <a:pt x="408726" y="232584"/>
                    <a:pt x="369551" y="260163"/>
                  </a:cubicBezTo>
                  <a:cubicBezTo>
                    <a:pt x="299742" y="303769"/>
                    <a:pt x="318833" y="363250"/>
                    <a:pt x="315699" y="454481"/>
                  </a:cubicBezTo>
                  <a:cubicBezTo>
                    <a:pt x="325700" y="599440"/>
                    <a:pt x="322208" y="722472"/>
                    <a:pt x="394280" y="928212"/>
                  </a:cubicBezTo>
                </a:path>
              </a:pathLst>
            </a:custGeom>
            <a:noFill/>
            <a:ln w="12700" cap="flat" cmpd="sng" algn="ctr">
              <a:gradFill>
                <a:gsLst>
                  <a:gs pos="0">
                    <a:sysClr val="window" lastClr="FFFFFF">
                      <a:lumMod val="50000"/>
                    </a:sysClr>
                  </a:gs>
                  <a:gs pos="69000">
                    <a:sysClr val="window" lastClr="FFFFFF">
                      <a:lumMod val="85000"/>
                    </a:sysClr>
                  </a:gs>
                  <a:gs pos="35000">
                    <a:srgbClr val="C9C9C9"/>
                  </a:gs>
                  <a:gs pos="56000">
                    <a:sysClr val="window" lastClr="FFFFFF">
                      <a:lumMod val="50000"/>
                    </a:sysClr>
                  </a:gs>
                  <a:gs pos="22000">
                    <a:sysClr val="window" lastClr="FFFFFF">
                      <a:lumMod val="50000"/>
                    </a:sysClr>
                  </a:gs>
                  <a:gs pos="84000">
                    <a:sysClr val="window" lastClr="FFFFFF">
                      <a:lumMod val="50000"/>
                    </a:sysClr>
                  </a:gs>
                </a:gsLst>
                <a:lin ang="0" scaled="0"/>
              </a:gra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</p:grpSp>
      <p:sp>
        <p:nvSpPr>
          <p:cNvPr id="17" name="TextBox 26"/>
          <p:cNvSpPr txBox="1"/>
          <p:nvPr/>
        </p:nvSpPr>
        <p:spPr bwMode="auto">
          <a:xfrm>
            <a:off x="2283565" y="2056469"/>
            <a:ext cx="6859968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3200" b="1" dirty="0" smtClean="0">
              <a:solidFill>
                <a:srgbClr val="FF0000"/>
              </a:solidFill>
            </a:endParaRPr>
          </a:p>
          <a:p>
            <a:endParaRPr lang="ru-RU" sz="2800" b="1" i="1" dirty="0" smtClean="0">
              <a:solidFill>
                <a:srgbClr val="FF0000"/>
              </a:solidFill>
            </a:endParaRPr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Этапы работы над проектом</a:t>
            </a:r>
          </a:p>
          <a:p>
            <a:endParaRPr lang="ru-RU" sz="3200" b="1" dirty="0" smtClean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800" b="1" i="1" dirty="0" smtClean="0"/>
              <a:t>1. </a:t>
            </a:r>
            <a:r>
              <a:rPr lang="ru-RU" sz="2800" b="1" i="1" dirty="0" err="1" smtClean="0"/>
              <a:t>Проблематизация</a:t>
            </a:r>
            <a:r>
              <a:rPr lang="ru-RU" sz="2800" b="1" i="1" dirty="0"/>
              <a:t>, генерация идей, целеполагание, проектные </a:t>
            </a:r>
            <a:r>
              <a:rPr lang="ru-RU" sz="2800" b="1" i="1" dirty="0" smtClean="0"/>
              <a:t>мастер-классы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b="1" i="1" dirty="0" smtClean="0"/>
              <a:t>2. Консультации</a:t>
            </a:r>
            <a:r>
              <a:rPr lang="ru-RU" sz="2800" b="1" i="1" dirty="0"/>
              <a:t>, реализация </a:t>
            </a:r>
            <a:r>
              <a:rPr lang="ru-RU" sz="2800" b="1" i="1" dirty="0" smtClean="0"/>
              <a:t>проекта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b="1" i="1" dirty="0" smtClean="0"/>
              <a:t>3. Отчет</a:t>
            </a:r>
            <a:r>
              <a:rPr lang="ru-RU" sz="2800" b="1" i="1" dirty="0"/>
              <a:t>, презентация проекта</a:t>
            </a:r>
            <a:endParaRPr lang="ru-RU" sz="2800" b="1" i="1" dirty="0" smtClean="0">
              <a:solidFill>
                <a:srgbClr val="C00000"/>
              </a:solidFill>
            </a:endParaRPr>
          </a:p>
        </p:txBody>
      </p:sp>
      <p:sp>
        <p:nvSpPr>
          <p:cNvPr id="18" name="TextBox 26"/>
          <p:cNvSpPr txBox="1"/>
          <p:nvPr/>
        </p:nvSpPr>
        <p:spPr bwMode="auto">
          <a:xfrm>
            <a:off x="1115617" y="188639"/>
            <a:ext cx="756915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800" b="1" i="1" dirty="0" smtClean="0">
                <a:solidFill>
                  <a:srgbClr val="FF0000"/>
                </a:solidFill>
              </a:rPr>
              <a:t>ПЕДАГОГИКА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800" b="1" i="1" dirty="0" smtClean="0">
                <a:solidFill>
                  <a:srgbClr val="FF0000"/>
                </a:solidFill>
              </a:rPr>
              <a:t>Проектная деятельность в ППК</a:t>
            </a:r>
          </a:p>
          <a:p>
            <a:pPr algn="ctr"/>
            <a:r>
              <a:rPr lang="ru-RU" altLang="zh-CN" sz="2800" b="1" i="1" dirty="0">
                <a:solidFill>
                  <a:srgbClr val="FF0000"/>
                </a:solidFill>
                <a:ea typeface="微软雅黑" panose="020B0503020204020204" pitchFamily="34" charset="-122"/>
              </a:rPr>
              <a:t>(к разделу </a:t>
            </a:r>
            <a:r>
              <a:rPr lang="ru-RU" altLang="zh-CN" sz="2800" b="1" i="1" dirty="0" smtClean="0">
                <a:solidFill>
                  <a:srgbClr val="FF0000"/>
                </a:solidFill>
                <a:ea typeface="微软雅黑" panose="020B0503020204020204" pitchFamily="34" charset="-122"/>
              </a:rPr>
              <a:t>5)</a:t>
            </a:r>
            <a:endParaRPr lang="ru-RU" altLang="zh-CN" sz="2800" b="1" i="1" dirty="0">
              <a:solidFill>
                <a:srgbClr val="FF0000"/>
              </a:solidFill>
              <a:ea typeface="微软雅黑" panose="020B0503020204020204" pitchFamily="34" charset="-122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altLang="zh-CN" sz="2800" b="1" i="1" dirty="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pic>
        <p:nvPicPr>
          <p:cNvPr id="19" name="Picture 2" descr="Брендбук Года педагога и наставника | УПРАВЛЕНИЕ ОБРАЗОВАНИЯ ОКРУЖНОЙ  АДМИНИСТРАЦИИ ГОРОДА ЯКУТСК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835" y="181115"/>
            <a:ext cx="1143414" cy="820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2363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3004</TotalTime>
  <Words>617</Words>
  <Application>Microsoft Office PowerPoint</Application>
  <PresentationFormat>Экран (4:3)</PresentationFormat>
  <Paragraphs>103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Планируемые результаты освоения учебного курса   ПЕДАГОГИКА   </vt:lpstr>
      <vt:lpstr>Планируемые результаты освоения учебного курса   ПЕДАГОГИКА   </vt:lpstr>
      <vt:lpstr>Планируемые результаты освоения учебного курса   ПЕДАГОГИКА   </vt:lpstr>
      <vt:lpstr>Примерная рабочая программа учебного предмета «Педагогика» 10-11 класс</vt:lpstr>
      <vt:lpstr>Рабочая тетрадь «ПЕДАГОГИКА: 10 класс» (к разделу 1) </vt:lpstr>
      <vt:lpstr>Рабочая тетрадь «ПЕДАГОГИКА: 11 класс» (к разделу 2) </vt:lpstr>
      <vt:lpstr>Слайд 8</vt:lpstr>
      <vt:lpstr>Слайд 9</vt:lpstr>
      <vt:lpstr>Слайд 10</vt:lpstr>
      <vt:lpstr>Список литературы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Психолого-педагогические классы Оренбуржья: итоги и перспективы реализации проекта</dc:title>
  <dc:creator>user</dc:creator>
  <cp:lastModifiedBy>Home</cp:lastModifiedBy>
  <cp:revision>277</cp:revision>
  <dcterms:created xsi:type="dcterms:W3CDTF">2022-04-10T07:12:55Z</dcterms:created>
  <dcterms:modified xsi:type="dcterms:W3CDTF">2023-05-05T15:16:58Z</dcterms:modified>
</cp:coreProperties>
</file>