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3" r:id="rId2"/>
    <p:sldId id="408" r:id="rId3"/>
    <p:sldId id="409" r:id="rId4"/>
    <p:sldId id="430" r:id="rId5"/>
    <p:sldId id="410" r:id="rId6"/>
    <p:sldId id="412" r:id="rId7"/>
    <p:sldId id="411" r:id="rId8"/>
    <p:sldId id="434" r:id="rId9"/>
    <p:sldId id="435" r:id="rId10"/>
    <p:sldId id="436" r:id="rId11"/>
    <p:sldId id="437" r:id="rId12"/>
    <p:sldId id="443" r:id="rId13"/>
    <p:sldId id="438" r:id="rId14"/>
    <p:sldId id="439" r:id="rId15"/>
    <p:sldId id="44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D89"/>
    <a:srgbClr val="F0B134"/>
    <a:srgbClr val="6B6B6B"/>
    <a:srgbClr val="0070BC"/>
    <a:srgbClr val="E4E4E4"/>
    <a:srgbClr val="F7F7F7"/>
    <a:srgbClr val="2F5597"/>
    <a:srgbClr val="D78D07"/>
    <a:srgbClr val="777777"/>
    <a:srgbClr val="FBC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8" autoAdjust="0"/>
    <p:restoredTop sz="94660"/>
  </p:normalViewPr>
  <p:slideViewPr>
    <p:cSldViewPr snapToGrid="0">
      <p:cViewPr>
        <p:scale>
          <a:sx n="70" d="100"/>
          <a:sy n="70" d="100"/>
        </p:scale>
        <p:origin x="-3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2B173-99EB-4ECE-AA2C-DA00D4508E20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7EF9E-D9F3-49DD-A1CD-FCA6C8E4C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8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:a16="http://schemas.microsoft.com/office/drawing/2014/main" xmlns="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:a16="http://schemas.microsoft.com/office/drawing/2014/main" xmlns="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:a16="http://schemas.microsoft.com/office/drawing/2014/main" xmlns="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="" xmlns:a16="http://schemas.microsoft.com/office/drawing/2014/main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="" xmlns:a16="http://schemas.microsoft.com/office/drawing/2014/main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="" xmlns:a16="http://schemas.microsoft.com/office/drawing/2014/main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14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:a16="http://schemas.microsoft.com/office/drawing/2014/main" xmlns="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:a16="http://schemas.microsoft.com/office/drawing/2014/main" xmlns="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:a16="http://schemas.microsoft.com/office/drawing/2014/main" xmlns="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2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:a16="http://schemas.microsoft.com/office/drawing/2014/main" xmlns="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:a16="http://schemas.microsoft.com/office/drawing/2014/main" xmlns="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:a16="http://schemas.microsoft.com/office/drawing/2014/main" xmlns="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:a16="http://schemas.microsoft.com/office/drawing/2014/main" xmlns="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:a16="http://schemas.microsoft.com/office/drawing/2014/main" xmlns="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:a16="http://schemas.microsoft.com/office/drawing/2014/main" xmlns="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:a16="http://schemas.microsoft.com/office/drawing/2014/main" xmlns="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:a16="http://schemas.microsoft.com/office/drawing/2014/main" xmlns="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:a16="http://schemas.microsoft.com/office/drawing/2014/main" xmlns="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:a16="http://schemas.microsoft.com/office/drawing/2014/main" xmlns="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:a16="http://schemas.microsoft.com/office/drawing/2014/main" xmlns="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:a16="http://schemas.microsoft.com/office/drawing/2014/main" xmlns="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="" xmlns:a16="http://schemas.microsoft.com/office/drawing/2014/main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="" xmlns:a16="http://schemas.microsoft.com/office/drawing/2014/main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="" xmlns:a16="http://schemas.microsoft.com/office/drawing/2014/main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="" xmlns:a16="http://schemas.microsoft.com/office/drawing/2014/main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="" xmlns:a16="http://schemas.microsoft.com/office/drawing/2014/main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="" xmlns:a16="http://schemas.microsoft.com/office/drawing/2014/main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11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="" xmlns:a16="http://schemas.microsoft.com/office/drawing/2014/main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="" xmlns:a16="http://schemas.microsoft.com/office/drawing/2014/main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="" xmlns:a16="http://schemas.microsoft.com/office/drawing/2014/main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13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7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9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5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5889-0F51-4A11-BD22-7C3FFB0F038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3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microsoft.com/office/2007/relationships/hdphoto" Target="../media/hdphoto1.wdp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:a16="http://schemas.microsoft.com/office/drawing/2014/main" xmlns="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xmlns="" id="{2945AF70-C5C1-49D7-890A-44ED41D708E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2263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:a16="http://schemas.microsoft.com/office/drawing/2014/main" xmlns="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Box 7">
            <a:extLst>
              <a:ext uri="{FF2B5EF4-FFF2-40B4-BE49-F238E27FC236}">
                <a16:creationId xmlns:a16="http://schemas.microsoft.com/office/drawing/2014/main" xmlns="" id="{6977F930-2B32-4842-921E-8A5271770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796" y="5415873"/>
            <a:ext cx="759320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2800" i="1" dirty="0">
                <a:solidFill>
                  <a:srgbClr val="000066"/>
                </a:solidFill>
                <a:latin typeface="Calibri" panose="020F0502020204030204" pitchFamily="34" charset="0"/>
              </a:rPr>
              <a:t>Кузьменкова Ольга Валентиновна, </a:t>
            </a:r>
          </a:p>
          <a:p>
            <a:pPr algn="r" eaLnBrk="1" hangingPunct="1"/>
            <a:r>
              <a:rPr lang="ru-RU" altLang="ru-RU" sz="2200" i="1" dirty="0">
                <a:solidFill>
                  <a:srgbClr val="000066"/>
                </a:solidFill>
                <a:latin typeface="Calibri" panose="020F0502020204030204" pitchFamily="34" charset="0"/>
              </a:rPr>
              <a:t>руководитель Института педагогики и психологии ОГПУ </a:t>
            </a:r>
          </a:p>
        </p:txBody>
      </p:sp>
      <p:sp>
        <p:nvSpPr>
          <p:cNvPr id="6157" name="Номер слайда 1">
            <a:extLst>
              <a:ext uri="{FF2B5EF4-FFF2-40B4-BE49-F238E27FC236}">
                <a16:creationId xmlns:a16="http://schemas.microsoft.com/office/drawing/2014/main" xmlns="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TextBox 16">
            <a:extLst>
              <a:ext uri="{FF2B5EF4-FFF2-40B4-BE49-F238E27FC236}">
                <a16:creationId xmlns:a16="http://schemas.microsoft.com/office/drawing/2014/main" xmlns="" id="{AE95CF60-BDE8-4417-9906-8529B690A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8510"/>
            <a:ext cx="91440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2800" dirty="0" smtClean="0">
              <a:solidFill>
                <a:srgbClr val="C00000"/>
              </a:solidFill>
            </a:endParaRPr>
          </a:p>
          <a:p>
            <a:pPr algn="ctr" eaLnBrk="1" hangingPunct="1"/>
            <a:r>
              <a:rPr lang="ru-RU" sz="2800" dirty="0" smtClean="0">
                <a:solidFill>
                  <a:srgbClr val="C00000"/>
                </a:solidFill>
              </a:rPr>
              <a:t>ПСИХОЛОГО-ПЕДАГОГИЧЕСКИЕ КЛАССЫ</a:t>
            </a:r>
          </a:p>
          <a:p>
            <a:pPr algn="ctr" eaLnBrk="1" hangingPunct="1"/>
            <a:r>
              <a:rPr lang="ru-RU" sz="2800" dirty="0" smtClean="0">
                <a:solidFill>
                  <a:srgbClr val="2F5597"/>
                </a:solidFill>
                <a:latin typeface="+mn-lt"/>
              </a:rPr>
              <a:t>КАК </a:t>
            </a:r>
            <a:r>
              <a:rPr lang="ru-RU" sz="2800" dirty="0">
                <a:solidFill>
                  <a:srgbClr val="2F5597"/>
                </a:solidFill>
                <a:latin typeface="+mn-lt"/>
              </a:rPr>
              <a:t>ИНСТРУМЕНТ РАЗВИТИЯ </a:t>
            </a:r>
            <a:endParaRPr lang="ru-RU" sz="2800" dirty="0" smtClean="0">
              <a:solidFill>
                <a:srgbClr val="2F5597"/>
              </a:solidFill>
              <a:latin typeface="+mn-lt"/>
            </a:endParaRPr>
          </a:p>
          <a:p>
            <a:pPr algn="ctr" eaLnBrk="1" hangingPunct="1"/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РЕГИОНАЛЬНОГО 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ОБРАЗОВАТЕЛЬНОГО КЛАСТЕРА «ШКОЛА – ПЕДАГОГИЧЕСКИЙ ВУЗ»</a:t>
            </a:r>
            <a:endParaRPr lang="ru-RU" altLang="ru-RU" sz="2800" dirty="0">
              <a:solidFill>
                <a:srgbClr val="C00000"/>
              </a:solidFill>
              <a:latin typeface="+mn-lt"/>
            </a:endParaRPr>
          </a:p>
          <a:p>
            <a:pPr algn="ctr" eaLnBrk="1" hangingPunct="1"/>
            <a:endParaRPr lang="ru-RU" altLang="ru-RU" sz="28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065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249545" y="1919838"/>
            <a:ext cx="3636694" cy="3463400"/>
            <a:chOff x="2753591" y="2172747"/>
            <a:chExt cx="3636694" cy="3463400"/>
          </a:xfrm>
        </p:grpSpPr>
        <p:sp>
          <p:nvSpPr>
            <p:cNvPr id="5" name="Regular Pentagon 4"/>
            <p:cNvSpPr/>
            <p:nvPr/>
          </p:nvSpPr>
          <p:spPr>
            <a:xfrm>
              <a:off x="2753714" y="2172747"/>
              <a:ext cx="3636571" cy="3463400"/>
            </a:xfrm>
            <a:prstGeom prst="pentagon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1"/>
              <a:endCxn id="5" idx="0"/>
            </p:cNvCxnSpPr>
            <p:nvPr/>
          </p:nvCxnSpPr>
          <p:spPr>
            <a:xfrm flipV="1">
              <a:off x="2753718" y="2172747"/>
              <a:ext cx="1818282" cy="132289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5" idx="5"/>
              <a:endCxn id="5" idx="0"/>
            </p:cNvCxnSpPr>
            <p:nvPr/>
          </p:nvCxnSpPr>
          <p:spPr>
            <a:xfrm flipH="1" flipV="1">
              <a:off x="4572000" y="2172747"/>
              <a:ext cx="1818281" cy="132289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4"/>
              <a:endCxn id="5" idx="5"/>
            </p:cNvCxnSpPr>
            <p:nvPr/>
          </p:nvCxnSpPr>
          <p:spPr>
            <a:xfrm flipV="1">
              <a:off x="5695759" y="3495645"/>
              <a:ext cx="694522" cy="214049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48240" y="5636138"/>
              <a:ext cx="224751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2"/>
              <a:endCxn id="5" idx="1"/>
            </p:cNvCxnSpPr>
            <p:nvPr/>
          </p:nvCxnSpPr>
          <p:spPr>
            <a:xfrm flipH="1" flipV="1">
              <a:off x="2753718" y="3495645"/>
              <a:ext cx="694522" cy="214049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53591" y="3499005"/>
              <a:ext cx="1818409" cy="57639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1509" y="2172781"/>
              <a:ext cx="0" cy="1698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572000" y="3512233"/>
              <a:ext cx="1818212" cy="55753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79599" y="4078750"/>
              <a:ext cx="1115199" cy="155738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447523" y="4075399"/>
              <a:ext cx="1131116" cy="156073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312329" y="4409171"/>
            <a:ext cx="1938092" cy="1863045"/>
            <a:chOff x="3947093" y="1360241"/>
            <a:chExt cx="1226842" cy="1226842"/>
          </a:xfrm>
          <a:solidFill>
            <a:schemeClr val="tx1">
              <a:lumMod val="50000"/>
              <a:lumOff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7" name="Oval 16"/>
            <p:cNvSpPr/>
            <p:nvPr/>
          </p:nvSpPr>
          <p:spPr>
            <a:xfrm>
              <a:off x="3947093" y="1360241"/>
              <a:ext cx="1226841" cy="1226841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78959" y="1851379"/>
              <a:ext cx="163102" cy="244567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>
              <a:spAutoFit/>
            </a:bodyPr>
            <a:lstStyle/>
            <a:p>
              <a:pPr algn="ctr"/>
              <a:endParaRPr lang="en-US" sz="1200" dirty="0">
                <a:solidFill>
                  <a:srgbClr val="2F5597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47093" y="1360241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547458" y="1856969"/>
            <a:ext cx="2037416" cy="1841322"/>
            <a:chOff x="5807189" y="3760151"/>
            <a:chExt cx="1240782" cy="125537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1" name="Oval 20"/>
            <p:cNvSpPr/>
            <p:nvPr/>
          </p:nvSpPr>
          <p:spPr>
            <a:xfrm>
              <a:off x="5821130" y="3760151"/>
              <a:ext cx="1226841" cy="122684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11618" y="4255765"/>
              <a:ext cx="131927" cy="27106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>
              <a:spAutoFit/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07189" y="3788685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D86802">
                <a:alpha val="40000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171869" y="785942"/>
            <a:ext cx="1848262" cy="1755133"/>
            <a:chOff x="2109969" y="3782362"/>
            <a:chExt cx="1226842" cy="1226842"/>
          </a:xfrm>
          <a:solidFill>
            <a:schemeClr val="tx1">
              <a:lumMod val="50000"/>
              <a:lumOff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2109969" y="3782363"/>
              <a:ext cx="1226841" cy="1226841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41841" y="4219151"/>
              <a:ext cx="163101" cy="353264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>
              <a:sp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09969" y="3782362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97278" y="4391264"/>
            <a:ext cx="1977922" cy="1898858"/>
            <a:chOff x="3100539" y="5121739"/>
            <a:chExt cx="1227476" cy="1238521"/>
          </a:xfrm>
          <a:solidFill>
            <a:schemeClr val="tx1">
              <a:lumMod val="50000"/>
              <a:lumOff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3100539" y="5133419"/>
              <a:ext cx="1226841" cy="1226841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01173" y="5121739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655957" y="1856969"/>
            <a:ext cx="3020310" cy="3669422"/>
            <a:chOff x="4801739" y="5129273"/>
            <a:chExt cx="1884391" cy="2444876"/>
          </a:xfrm>
        </p:grpSpPr>
        <p:sp>
          <p:nvSpPr>
            <p:cNvPr id="33" name="Oval 32"/>
            <p:cNvSpPr/>
            <p:nvPr/>
          </p:nvSpPr>
          <p:spPr>
            <a:xfrm>
              <a:off x="4801741" y="5129274"/>
              <a:ext cx="1226842" cy="122684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05864" y="7307830"/>
              <a:ext cx="1380266" cy="26631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801739" y="5129273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8E1621">
                <a:alpha val="40000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165534" y="2883789"/>
            <a:ext cx="1874333" cy="1748793"/>
            <a:chOff x="3876810" y="3383815"/>
            <a:chExt cx="1389888" cy="1389888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7" name="Oval 36"/>
            <p:cNvSpPr/>
            <p:nvPr/>
          </p:nvSpPr>
          <p:spPr>
            <a:xfrm>
              <a:off x="3876810" y="3383816"/>
              <a:ext cx="1389887" cy="1389887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39757" y="3931207"/>
              <a:ext cx="1263992" cy="369332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anchor="ctr">
              <a:spAutoFit/>
            </a:bodyPr>
            <a:lstStyle/>
            <a:p>
              <a:pPr algn="ctr"/>
              <a:endParaRPr lang="en-US" b="1" cap="small" dirty="0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76810" y="3383815"/>
              <a:ext cx="1389888" cy="1389888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66" name="Таблица 65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840823"/>
              </p:ext>
            </p:extLst>
          </p:nvPr>
        </p:nvGraphicFramePr>
        <p:xfrm>
          <a:off x="1575740" y="194477"/>
          <a:ext cx="9144000" cy="48604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6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7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099" y="114306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9561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95121" y="2018039"/>
            <a:ext cx="13439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Кафедры педагогики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 психологии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ОГПУ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2383" y="3495905"/>
            <a:ext cx="1460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Проект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602642" y="4538913"/>
            <a:ext cx="231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89005" y="4808987"/>
            <a:ext cx="1784739" cy="1148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</a:rPr>
              <a:t>Муниципальные органы управления образованием</a:t>
            </a:r>
            <a:endParaRPr lang="ru-RU" sz="1700" b="1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26087" y="5008574"/>
            <a:ext cx="137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Факультеты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ОГПУ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290750" y="1456858"/>
            <a:ext cx="1567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Школы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825726" y="2208243"/>
            <a:ext cx="162684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</a:rPr>
              <a:t>Региональные органы управления образованием</a:t>
            </a:r>
            <a:endParaRPr lang="ru-RU" sz="1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2263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Номер слайда 1">
            <a:extLst>
              <a:ext uri="{FF2B5EF4-FFF2-40B4-BE49-F238E27FC236}">
                <a16:creationId xmlns="" xmlns:a16="http://schemas.microsoft.com/office/drawing/2014/main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01241"/>
              </p:ext>
            </p:extLst>
          </p:nvPr>
        </p:nvGraphicFramePr>
        <p:xfrm>
          <a:off x="512408" y="1829532"/>
          <a:ext cx="11284305" cy="4391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8919"/>
                <a:gridCol w="7135386"/>
              </a:tblGrid>
              <a:tr h="523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Стороны соглашения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Сферы ответственности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959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Органы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управления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образованием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Выступают гарантом соблюдения нормативных документов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и административным звеном проекта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4E4E4"/>
                    </a:solidFill>
                  </a:tcPr>
                </a:tc>
              </a:tr>
              <a:tr h="1454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Школы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Определяют нормативное закрепление отношений,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обеспечивают практическую реализацию предпрофильной подготовки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и учебного плана на этапе профильной подготовки обучающихся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54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Педвуз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Обеспечивает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научно-методическое сопровождение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реализации программы на этапе предпрофильной подготовки и практическую реализацию программы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в части внеурочной работы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на этапе профильной подготовки обучающихся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4E4E4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12408" y="1060372"/>
            <a:ext cx="11284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B4D89"/>
                </a:solidFill>
                <a:effectLst/>
                <a:ea typeface="Calibri" pitchFamily="34" charset="0"/>
                <a:cs typeface="Times New Roman" pitchFamily="18" charset="0"/>
              </a:rPr>
              <a:t>РАСПРЕДЕЛЕНИЕ СФЕР ОТВЕТСТВЕННОСТИ В РАМКАХ РЕАЛИЗАЦИИ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2B4D89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B4D89"/>
                </a:solidFill>
                <a:effectLst/>
                <a:ea typeface="Calibri" pitchFamily="34" charset="0"/>
                <a:cs typeface="Times New Roman" pitchFamily="18" charset="0"/>
              </a:rPr>
              <a:t>СЕТЕВОГО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2B4D89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B4D89"/>
                </a:solidFill>
                <a:effectLst/>
                <a:ea typeface="Calibri" pitchFamily="34" charset="0"/>
                <a:cs typeface="Times New Roman" pitchFamily="18" charset="0"/>
              </a:rPr>
              <a:t>ПРОЕКТА «ПСИХОЛОГО-ПЕДАГОГИЧЕСКИЕ КЛАССЫ ОРЕНБУРЖЬЯ»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2B4D89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380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21"/>
          <p:cNvSpPr/>
          <p:nvPr/>
        </p:nvSpPr>
        <p:spPr>
          <a:xfrm>
            <a:off x="2723343" y="1207586"/>
            <a:ext cx="3824615" cy="1444466"/>
          </a:xfrm>
          <a:custGeom>
            <a:avLst/>
            <a:gdLst/>
            <a:ahLst/>
            <a:cxnLst/>
            <a:rect l="l" t="t" r="r" b="b"/>
            <a:pathLst>
              <a:path w="7085181" h="1244248">
                <a:moveTo>
                  <a:pt x="333395" y="0"/>
                </a:moveTo>
                <a:lnTo>
                  <a:pt x="7085181" y="0"/>
                </a:lnTo>
                <a:lnTo>
                  <a:pt x="6751786" y="1244248"/>
                </a:lnTo>
                <a:lnTo>
                  <a:pt x="0" y="124424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38221" tIns="69110" rIns="138221" bIns="69110" rtlCol="0" anchor="ctr"/>
          <a:lstStyle/>
          <a:p>
            <a:pPr defTabSz="138220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700" b="0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51" name="矩形 21"/>
          <p:cNvSpPr/>
          <p:nvPr/>
        </p:nvSpPr>
        <p:spPr>
          <a:xfrm>
            <a:off x="5717604" y="4362041"/>
            <a:ext cx="4989082" cy="1444466"/>
          </a:xfrm>
          <a:custGeom>
            <a:avLst/>
            <a:gdLst/>
            <a:ahLst/>
            <a:cxnLst/>
            <a:rect l="l" t="t" r="r" b="b"/>
            <a:pathLst>
              <a:path w="7085181" h="1244248">
                <a:moveTo>
                  <a:pt x="333395" y="0"/>
                </a:moveTo>
                <a:lnTo>
                  <a:pt x="7085181" y="0"/>
                </a:lnTo>
                <a:lnTo>
                  <a:pt x="6751786" y="1244248"/>
                </a:lnTo>
                <a:lnTo>
                  <a:pt x="0" y="124424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38221" tIns="69110" rIns="138221" bIns="69110" rtlCol="0" anchor="ctr"/>
          <a:lstStyle/>
          <a:p>
            <a:pPr defTabSz="138220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700" b="0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43" name="矩形 21"/>
          <p:cNvSpPr/>
          <p:nvPr/>
        </p:nvSpPr>
        <p:spPr>
          <a:xfrm>
            <a:off x="3709824" y="2809596"/>
            <a:ext cx="5079811" cy="1444466"/>
          </a:xfrm>
          <a:custGeom>
            <a:avLst/>
            <a:gdLst/>
            <a:ahLst/>
            <a:cxnLst/>
            <a:rect l="l" t="t" r="r" b="b"/>
            <a:pathLst>
              <a:path w="7085181" h="1244248">
                <a:moveTo>
                  <a:pt x="333395" y="0"/>
                </a:moveTo>
                <a:lnTo>
                  <a:pt x="7085181" y="0"/>
                </a:lnTo>
                <a:lnTo>
                  <a:pt x="6751786" y="1244248"/>
                </a:lnTo>
                <a:lnTo>
                  <a:pt x="0" y="124424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38221" tIns="69110" rIns="138221" bIns="69110" rtlCol="0" anchor="ctr"/>
          <a:lstStyle/>
          <a:p>
            <a:pPr defTabSz="138220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700" b="0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aphicFrame>
        <p:nvGraphicFramePr>
          <p:cNvPr id="26" name="Таблица 25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112220"/>
              </p:ext>
            </p:extLst>
          </p:nvPr>
        </p:nvGraphicFramePr>
        <p:xfrm>
          <a:off x="1664688" y="221891"/>
          <a:ext cx="9144000" cy="44685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6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7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5" y="42296"/>
            <a:ext cx="473476" cy="62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29" name="组合 284"/>
          <p:cNvGrpSpPr/>
          <p:nvPr/>
        </p:nvGrpSpPr>
        <p:grpSpPr>
          <a:xfrm rot="5400000">
            <a:off x="1418342" y="824408"/>
            <a:ext cx="1354698" cy="2019247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0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288"/>
          <p:cNvGrpSpPr/>
          <p:nvPr/>
        </p:nvGrpSpPr>
        <p:grpSpPr>
          <a:xfrm>
            <a:off x="869883" y="1192757"/>
            <a:ext cx="580016" cy="597284"/>
            <a:chOff x="1807482" y="1521065"/>
            <a:chExt cx="517088" cy="517088"/>
          </a:xfrm>
        </p:grpSpPr>
        <p:sp>
          <p:nvSpPr>
            <p:cNvPr id="33" name="椭圆 289"/>
            <p:cNvSpPr/>
            <p:nvPr/>
          </p:nvSpPr>
          <p:spPr bwMode="auto">
            <a:xfrm>
              <a:off x="1807482" y="1521065"/>
              <a:ext cx="517088" cy="517088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rgbClr val="F8F8F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38220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7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22985" y="1548776"/>
              <a:ext cx="354700" cy="43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8220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700" b="1" kern="0" dirty="0">
                  <a:solidFill>
                    <a:srgbClr val="FFFFFF"/>
                  </a:solidFill>
                  <a:latin typeface="微软雅黑"/>
                  <a:ea typeface="微软雅黑"/>
                </a:rPr>
                <a:t>1</a:t>
              </a:r>
              <a:endParaRPr lang="zh-CN" altLang="en-US" sz="2700" b="1" kern="0" dirty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209502" y="1765283"/>
            <a:ext cx="304022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altLang="zh-CN" sz="2000" b="1" i="1" dirty="0" smtClean="0">
                <a:solidFill>
                  <a:srgbClr val="C00000"/>
                </a:solidFill>
                <a:latin typeface="+mn-ea"/>
                <a:cs typeface="Open Sans" panose="020B0606030504020204" pitchFamily="34" charset="0"/>
              </a:rPr>
              <a:t>ПОДГОТОВИТЕЛЬНЫЙ</a:t>
            </a:r>
            <a:endParaRPr lang="ru-RU" altLang="zh-CN" sz="2000" b="1" i="1" dirty="0">
              <a:solidFill>
                <a:srgbClr val="C00000"/>
              </a:solidFill>
              <a:latin typeface="+mn-ea"/>
              <a:cs typeface="Open Sans" panose="020B0606030504020204" pitchFamily="34" charset="0"/>
            </a:endParaRPr>
          </a:p>
        </p:txBody>
      </p:sp>
      <p:grpSp>
        <p:nvGrpSpPr>
          <p:cNvPr id="37" name="组合 1"/>
          <p:cNvGrpSpPr/>
          <p:nvPr/>
        </p:nvGrpSpPr>
        <p:grpSpPr>
          <a:xfrm rot="10800000">
            <a:off x="2072157" y="2925028"/>
            <a:ext cx="2055052" cy="1437013"/>
            <a:chOff x="6206721" y="2132467"/>
            <a:chExt cx="1642672" cy="1277290"/>
          </a:xfrm>
        </p:grpSpPr>
        <p:sp>
          <p:nvSpPr>
            <p:cNvPr id="38" name="椭圆 34"/>
            <p:cNvSpPr/>
            <p:nvPr/>
          </p:nvSpPr>
          <p:spPr>
            <a:xfrm rot="16200000">
              <a:off x="6389412" y="1949776"/>
              <a:ext cx="1277290" cy="1642672"/>
            </a:xfrm>
            <a:custGeom>
              <a:avLst/>
              <a:gdLst/>
              <a:ahLst/>
              <a:cxnLst/>
              <a:rect l="l" t="t" r="r" b="b"/>
              <a:pathLst>
                <a:path w="1118836" h="1438889">
                  <a:moveTo>
                    <a:pt x="548270" y="0"/>
                  </a:moveTo>
                  <a:lnTo>
                    <a:pt x="721662" y="346785"/>
                  </a:lnTo>
                  <a:cubicBezTo>
                    <a:pt x="951885" y="413972"/>
                    <a:pt x="1118836" y="627225"/>
                    <a:pt x="1118836" y="879471"/>
                  </a:cubicBezTo>
                  <a:cubicBezTo>
                    <a:pt x="1118836" y="1188429"/>
                    <a:pt x="868376" y="1438889"/>
                    <a:pt x="559418" y="1438889"/>
                  </a:cubicBezTo>
                  <a:cubicBezTo>
                    <a:pt x="250460" y="1438889"/>
                    <a:pt x="0" y="1188429"/>
                    <a:pt x="0" y="879471"/>
                  </a:cubicBezTo>
                  <a:cubicBezTo>
                    <a:pt x="0" y="636984"/>
                    <a:pt x="154283" y="430531"/>
                    <a:pt x="370781" y="354978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02"/>
            <p:cNvSpPr/>
            <p:nvPr/>
          </p:nvSpPr>
          <p:spPr>
            <a:xfrm>
              <a:off x="6635176" y="2187965"/>
              <a:ext cx="1175010" cy="117501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292"/>
          <p:cNvGrpSpPr/>
          <p:nvPr/>
        </p:nvGrpSpPr>
        <p:grpSpPr>
          <a:xfrm>
            <a:off x="1805684" y="3069297"/>
            <a:ext cx="580016" cy="597284"/>
            <a:chOff x="1807482" y="1521065"/>
            <a:chExt cx="517088" cy="517088"/>
          </a:xfrm>
        </p:grpSpPr>
        <p:sp>
          <p:nvSpPr>
            <p:cNvPr id="41" name="椭圆 293"/>
            <p:cNvSpPr/>
            <p:nvPr/>
          </p:nvSpPr>
          <p:spPr bwMode="auto">
            <a:xfrm>
              <a:off x="1807482" y="1521065"/>
              <a:ext cx="517088" cy="517088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rgbClr val="F8F8F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38220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7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22985" y="1548776"/>
              <a:ext cx="354700" cy="43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8220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700" b="1" kern="0" dirty="0">
                  <a:solidFill>
                    <a:srgbClr val="FFFFFF"/>
                  </a:solidFill>
                  <a:latin typeface="微软雅黑"/>
                  <a:ea typeface="微软雅黑"/>
                </a:rPr>
                <a:t>2</a:t>
              </a:r>
              <a:endParaRPr lang="zh-CN" altLang="en-US" sz="2700" b="1" kern="0" dirty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789737" y="3422055"/>
            <a:ext cx="24605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altLang="zh-CN" sz="2000" b="1" i="1" dirty="0" smtClean="0">
                <a:solidFill>
                  <a:srgbClr val="C00000"/>
                </a:solidFill>
                <a:latin typeface="+mn-ea"/>
                <a:cs typeface="Open Sans" panose="020B0606030504020204" pitchFamily="34" charset="0"/>
              </a:rPr>
              <a:t>ОСНОВНОЙ</a:t>
            </a:r>
            <a:endParaRPr lang="ru-RU" altLang="zh-CN" sz="2000" b="1" i="1" dirty="0">
              <a:solidFill>
                <a:srgbClr val="C00000"/>
              </a:solidFill>
              <a:latin typeface="+mn-ea"/>
              <a:cs typeface="Open Sans" panose="020B0606030504020204" pitchFamily="34" charset="0"/>
            </a:endParaRPr>
          </a:p>
        </p:txBody>
      </p:sp>
      <p:grpSp>
        <p:nvGrpSpPr>
          <p:cNvPr id="45" name="组合 295"/>
          <p:cNvGrpSpPr/>
          <p:nvPr/>
        </p:nvGrpSpPr>
        <p:grpSpPr>
          <a:xfrm rot="5400000">
            <a:off x="4378542" y="4199738"/>
            <a:ext cx="1440815" cy="2085545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6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299"/>
          <p:cNvGrpSpPr/>
          <p:nvPr/>
        </p:nvGrpSpPr>
        <p:grpSpPr>
          <a:xfrm>
            <a:off x="3766169" y="4658593"/>
            <a:ext cx="580016" cy="597284"/>
            <a:chOff x="1807482" y="1521065"/>
            <a:chExt cx="517088" cy="517088"/>
          </a:xfrm>
        </p:grpSpPr>
        <p:sp>
          <p:nvSpPr>
            <p:cNvPr id="49" name="椭圆 300"/>
            <p:cNvSpPr/>
            <p:nvPr/>
          </p:nvSpPr>
          <p:spPr bwMode="auto">
            <a:xfrm>
              <a:off x="1807482" y="1521065"/>
              <a:ext cx="517088" cy="517088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rgbClr val="F8F8F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38220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7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22985" y="1548776"/>
              <a:ext cx="354700" cy="43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8220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700" b="1" kern="0" dirty="0">
                  <a:solidFill>
                    <a:srgbClr val="FFFFFF"/>
                  </a:solidFill>
                  <a:latin typeface="微软雅黑"/>
                  <a:ea typeface="微软雅黑"/>
                </a:rPr>
                <a:t>3</a:t>
              </a:r>
              <a:endParaRPr lang="zh-CN" altLang="en-US" sz="2700" b="1" kern="0" dirty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7184970" y="4957235"/>
            <a:ext cx="320932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altLang="zh-CN" sz="2000" b="1" i="1" dirty="0" smtClean="0">
                <a:solidFill>
                  <a:srgbClr val="C00000"/>
                </a:solidFill>
                <a:latin typeface="+mn-ea"/>
                <a:cs typeface="Open Sans" panose="020B0606030504020204" pitchFamily="34" charset="0"/>
              </a:rPr>
              <a:t>ИТОГОВЫЙ</a:t>
            </a:r>
            <a:endParaRPr lang="ru-RU" altLang="zh-CN" sz="2000" b="1" i="1" dirty="0">
              <a:solidFill>
                <a:srgbClr val="C00000"/>
              </a:solidFill>
              <a:latin typeface="+mn-ea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1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1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6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" presetClass="path" presetSubtype="0" accel="50000" fill="hold" nodeType="with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44" ptsTypes="fffff" p14:bounceEnd="10000">
                                          <p:cBhvr>
                                            <p:cTn id="14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956" y="888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16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3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6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" presetClass="path" presetSubtype="0" accel="50000" fill="hold" nodeType="with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44" ptsTypes="fffff" p14:bounceEnd="10000">
                                          <p:cBhvr>
                                            <p:cTn id="3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956" y="888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2" dur="3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200"/>
                                </p:stCondLst>
                                <p:childTnLst>
                                  <p:par>
                                    <p:cTn id="4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6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" presetClass="path" presetSubtype="0" accel="50000" fill="hold" nodeType="with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44" ptsTypes="fffff" p14:bounceEnd="10000">
                                          <p:cBhvr>
                                            <p:cTn id="52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956" y="888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5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700"/>
                                </p:stCondLst>
                                <p:childTnLst>
                                  <p:par>
                                    <p:cTn id="5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1" dur="3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51" grpId="0" animBg="1"/>
          <p:bldP spid="43" grpId="0" animBg="1"/>
          <p:bldP spid="36" grpId="0"/>
          <p:bldP spid="44" grpId="0"/>
          <p:bldP spid="5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1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6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44" ptsTypes="fffff">
                                          <p:cBhvr>
                                            <p:cTn id="14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956" y="888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16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3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6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44" ptsTypes="fffff">
                                          <p:cBhvr>
                                            <p:cTn id="3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956" y="888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2" dur="3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200"/>
                                </p:stCondLst>
                                <p:childTnLst>
                                  <p:par>
                                    <p:cTn id="4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6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44" ptsTypes="fffff">
                                          <p:cBhvr>
                                            <p:cTn id="52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956" y="888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5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700"/>
                                </p:stCondLst>
                                <p:childTnLst>
                                  <p:par>
                                    <p:cTn id="5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1" dur="3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51" grpId="0" animBg="1"/>
          <p:bldP spid="43" grpId="0" animBg="1"/>
          <p:bldP spid="36" grpId="0"/>
          <p:bldP spid="44" grpId="0"/>
          <p:bldP spid="52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51322"/>
              </p:ext>
            </p:extLst>
          </p:nvPr>
        </p:nvGraphicFramePr>
        <p:xfrm>
          <a:off x="1528550" y="184151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Номер слайда 1">
            <a:extLst>
              <a:ext uri="{FF2B5EF4-FFF2-40B4-BE49-F238E27FC236}">
                <a16:creationId xmlns="" xmlns:a16="http://schemas.microsoft.com/office/drawing/2014/main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TextBox 16">
            <a:extLst>
              <a:ext uri="{FF2B5EF4-FFF2-40B4-BE49-F238E27FC236}">
                <a16:creationId xmlns="" xmlns:a16="http://schemas.microsoft.com/office/drawing/2014/main" id="{AE95CF60-BDE8-4417-9906-8529B690A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465" y="1395168"/>
            <a:ext cx="9803642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2800" dirty="0" smtClean="0">
              <a:solidFill>
                <a:srgbClr val="C00000"/>
              </a:solidFill>
            </a:endParaRPr>
          </a:p>
          <a:p>
            <a:pPr algn="ctr" eaLnBrk="1" hangingPunct="1"/>
            <a:endParaRPr lang="ru-RU" sz="2800" dirty="0">
              <a:solidFill>
                <a:srgbClr val="C00000"/>
              </a:solidFill>
            </a:endParaRPr>
          </a:p>
          <a:p>
            <a:pPr algn="ctr" eaLnBrk="1" hangingPunct="1"/>
            <a:endParaRPr lang="ru-RU" altLang="ru-RU" sz="28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14043"/>
              </p:ext>
            </p:extLst>
          </p:nvPr>
        </p:nvGraphicFramePr>
        <p:xfrm>
          <a:off x="423082" y="1256198"/>
          <a:ext cx="11368585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7037"/>
                <a:gridCol w="668741"/>
                <a:gridCol w="4339988"/>
                <a:gridCol w="446281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Компонент программы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База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Документализация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B6B6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Предпрофильная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подготовка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Школы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500" b="1" dirty="0">
                          <a:solidFill>
                            <a:srgbClr val="C00000"/>
                          </a:solidFill>
                          <a:effectLst/>
                        </a:rPr>
                        <a:t>Решение профориентационных задач </a:t>
                      </a:r>
                      <a:r>
                        <a:rPr lang="ru-RU" sz="1500" dirty="0">
                          <a:effectLst/>
                        </a:rPr>
                        <a:t>(подготовка социально ориентированных обучающихся к выбору класса педагогической направленности). Дифференцирование обучающихся по выбранным уровням, профилям, а также формирование групп обучающихся, направленных на освоение профессий типа «человек – человек» или не определившихся с выбором. </a:t>
                      </a:r>
                      <a:endParaRPr lang="ru-RU" sz="150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500" b="1" dirty="0" smtClean="0">
                          <a:solidFill>
                            <a:srgbClr val="C00000"/>
                          </a:solidFill>
                          <a:effectLst/>
                        </a:rPr>
                        <a:t>Итоговые </a:t>
                      </a:r>
                      <a:r>
                        <a:rPr lang="ru-RU" sz="1500" b="1" dirty="0">
                          <a:solidFill>
                            <a:srgbClr val="C00000"/>
                          </a:solidFill>
                          <a:effectLst/>
                        </a:rPr>
                        <a:t>испытания </a:t>
                      </a:r>
                      <a:r>
                        <a:rPr lang="ru-RU" sz="1500" dirty="0">
                          <a:effectLst/>
                        </a:rPr>
                        <a:t>(профессиональные пробы).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Сводная информация о количестве обучающихся, выбравших психолого-педагогический профиль обучения.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Родители (законные представители) подписывают форму заявления о приеме.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Договоры, соглашения между школами и ОГПУ.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114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Дифференцированные списки обучающихся.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11455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 запросам образовательных организаций или органов управления образованием региона педвуз может повысить квалификацию педагогов-психологов по обучению технологиям профориентационной работы.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Профильное обучение.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Общеобразова</a:t>
                      </a:r>
                      <a:r>
                        <a:rPr lang="ru-RU" sz="1600" dirty="0" smtClean="0">
                          <a:effectLst/>
                        </a:rPr>
                        <a:t>-тельный</a:t>
                      </a:r>
                      <a:r>
                        <a:rPr lang="ru-RU" sz="1600" baseline="0" dirty="0" smtClean="0">
                          <a:effectLst/>
                        </a:rPr>
                        <a:t> модуль.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Школы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163830" algn="l"/>
                        </a:tabLst>
                      </a:pPr>
                      <a:r>
                        <a:rPr lang="ru-RU" sz="1600" dirty="0">
                          <a:effectLst/>
                        </a:rPr>
                        <a:t>Изучение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учебных предметов </a:t>
                      </a:r>
                      <a:r>
                        <a:rPr lang="ru-RU" sz="1600" dirty="0">
                          <a:effectLst/>
                        </a:rPr>
                        <a:t>гуманитарного цикла,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специальных предметов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(базовые основы педагогики и психологии),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курсов по выбору</a:t>
                      </a:r>
                      <a:r>
                        <a:rPr lang="ru-RU" sz="1600" dirty="0">
                          <a:effectLst/>
                        </a:rPr>
                        <a:t>, создающих образы трудовых действий.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163830" algn="l"/>
                        </a:tabLs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Итоговые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испытания.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При необходимости педвуз может обеспечить методическую поддержку по разработке и/или  практической реализации программ по педагогике и психологии (в дистанционном или очном формате).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3082" y="719853"/>
            <a:ext cx="1135493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1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B4D89"/>
                </a:solidFill>
                <a:effectLst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2B4D89"/>
                </a:solidFill>
                <a:effectLst/>
                <a:ea typeface="Times New Roman" pitchFamily="18" charset="0"/>
                <a:cs typeface="Times New Roman" pitchFamily="18" charset="0"/>
              </a:rPr>
              <a:t> СОБЫТИЯ ОГПУ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B4D89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1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B4D89"/>
                </a:solidFill>
                <a:effectLst/>
                <a:ea typeface="Calibri" pitchFamily="34" charset="0"/>
                <a:cs typeface="Times New Roman" pitchFamily="18" charset="0"/>
              </a:rPr>
              <a:t>В РАМКАХ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2B4D89"/>
                </a:solidFill>
                <a:effectLst/>
                <a:ea typeface="Calibri" pitchFamily="34" charset="0"/>
                <a:cs typeface="Times New Roman" pitchFamily="18" charset="0"/>
              </a:rPr>
              <a:t>ПРОЕКТА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B4D89"/>
                </a:solidFill>
                <a:effectLst/>
                <a:ea typeface="Calibri" pitchFamily="34" charset="0"/>
                <a:cs typeface="Times New Roman" pitchFamily="18" charset="0"/>
              </a:rPr>
              <a:t>«ПСИХОЛОГО-ПЕДАГОГИЧЕСКИЕ КЛАССЫ ОРЕНБУРЖЬЯ»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2B4D89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1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2263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Номер слайда 1">
            <a:extLst>
              <a:ext uri="{FF2B5EF4-FFF2-40B4-BE49-F238E27FC236}">
                <a16:creationId xmlns="" xmlns:a16="http://schemas.microsoft.com/office/drawing/2014/main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8764"/>
              </p:ext>
            </p:extLst>
          </p:nvPr>
        </p:nvGraphicFramePr>
        <p:xfrm>
          <a:off x="395784" y="996287"/>
          <a:ext cx="11423176" cy="5430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3267"/>
                <a:gridCol w="777922"/>
                <a:gridCol w="5117911"/>
                <a:gridCol w="3794076"/>
              </a:tblGrid>
              <a:tr h="2220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Профильное обучение.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Предметно-профессиональный </a:t>
                      </a:r>
                      <a:r>
                        <a:rPr lang="ru-RU" sz="1400" dirty="0" smtClean="0">
                          <a:effectLst/>
                        </a:rPr>
                        <a:t>модуль.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Факультеты ОГПУ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vert="vert27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163830" algn="l"/>
                        </a:tabLs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Предметная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сессия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(школьные и сетевые образовательные события/мероприятия, совместные занятия со студентами, встречи,  мастер-классы по освоению навыков профессиональной педагогической деятельности).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163830" algn="l"/>
                        </a:tabLs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Итоговые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испытания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(профессиональные пробы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63830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Дополнительно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: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женедельные предметные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интенсивы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, онлайн занятия в предметных школах («Юный филолог», «Юный химик» и проч.); участи в событиях факультетов ОГПУ. </a:t>
                      </a:r>
                    </a:p>
                  </a:txBody>
                  <a:tcPr marL="48648" marR="4864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190500" algn="l"/>
                          <a:tab pos="25336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Портфолио в личном кабинете школьника (раздел «Знания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»).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111760" algn="l"/>
                          <a:tab pos="190500" algn="l"/>
                          <a:tab pos="253365" algn="l"/>
                        </a:tabLst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Портфолио в личном кабинете школьника (раздел «Участие в событиях ОГПУ»). </a:t>
                      </a:r>
                    </a:p>
                  </a:txBody>
                  <a:tcPr marL="48648" marR="4864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37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Профильное обучение.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Психолого-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педагогический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модуль.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Институт педагогики и психологии ОГПУ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163830" algn="l"/>
                          <a:tab pos="217170" algn="l"/>
                        </a:tabLs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Психолого-педагогическая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сессия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(диагностика профессионально-значимых качеств обучающихся; семинары, мотивационные тренинги по профессиональному самоопределению; педагогические мастерские).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163830" algn="l"/>
                          <a:tab pos="21717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Итоговые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испытания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(профессиональные пробы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). 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163830" algn="l"/>
                          <a:tab pos="21717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Дополнительно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: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экспресс-курс «Основы вожатской деятельности» (онлайн).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114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Портфолио в личном кабинете школьника (раздел «Развитие»).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11455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Сертификат «Помощник вожатого» (освоившим дополнительный экспресс-курс «Основы вожатской деятельности»).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4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Профильное обучение.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Проектно-исследовательский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модуль.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Школы и </a:t>
                      </a:r>
                    </a:p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ИПиП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ОГПУ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vert="vert27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63830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Проектная сессия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(площадки для презентации проектов обучающихся).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Дополнительно: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онлайн-консультации 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 школьным проектам социокультурной направленности (темы, проведение исследования).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Предпрофессиональный экзамен.</a:t>
                      </a:r>
                    </a:p>
                  </a:txBody>
                  <a:tcPr marL="48648" marR="4864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114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Портфолио в личном кабинете школьника. (раздел «Достижения»).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190500" algn="l"/>
                          <a:tab pos="253365" algn="l"/>
                        </a:tabLs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Удостоверение кандидата в студенты ОГПУ (собравшим портфолио по всем разделам).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190500" algn="l"/>
                          <a:tab pos="253365" algn="l"/>
                        </a:tabLs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Рейтинг обучающихся (дополнительные баллы к ЕГЭ при поступлении в ОГПУ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).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586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5"/>
          <p:cNvSpPr/>
          <p:nvPr/>
        </p:nvSpPr>
        <p:spPr>
          <a:xfrm>
            <a:off x="1073771" y="781392"/>
            <a:ext cx="2847540" cy="28475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Проблема: 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снижение престижа профессии учителя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椭圆 6"/>
          <p:cNvSpPr/>
          <p:nvPr/>
        </p:nvSpPr>
        <p:spPr>
          <a:xfrm>
            <a:off x="4583633" y="1066049"/>
            <a:ext cx="660670" cy="660856"/>
          </a:xfrm>
          <a:prstGeom prst="ellipse">
            <a:avLst/>
          </a:prstGeom>
          <a:solidFill>
            <a:srgbClr val="2B4D8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Impact MT Std" pitchFamily="34" charset="0"/>
                <a:ea typeface="微软雅黑" pitchFamily="34" charset="-122"/>
              </a:rPr>
              <a:t>1</a:t>
            </a:r>
            <a:endParaRPr lang="zh-CN" altLang="en-US" b="1" dirty="0">
              <a:latin typeface="Impact MT Std" pitchFamily="34" charset="0"/>
              <a:ea typeface="微软雅黑" pitchFamily="34" charset="-122"/>
            </a:endParaRPr>
          </a:p>
        </p:txBody>
      </p:sp>
      <p:cxnSp>
        <p:nvCxnSpPr>
          <p:cNvPr id="6" name="直接连接符 11"/>
          <p:cNvCxnSpPr/>
          <p:nvPr/>
        </p:nvCxnSpPr>
        <p:spPr>
          <a:xfrm>
            <a:off x="5244897" y="1383322"/>
            <a:ext cx="1153824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13"/>
          <p:cNvSpPr/>
          <p:nvPr/>
        </p:nvSpPr>
        <p:spPr>
          <a:xfrm>
            <a:off x="1044405" y="3200362"/>
            <a:ext cx="2847540" cy="2847541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9" name="KSO_Shape"/>
          <p:cNvSpPr>
            <a:spLocks/>
          </p:cNvSpPr>
          <p:nvPr/>
        </p:nvSpPr>
        <p:spPr bwMode="auto">
          <a:xfrm>
            <a:off x="1524000" y="3978756"/>
            <a:ext cx="1888350" cy="1318699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" name="标题 11"/>
          <p:cNvSpPr txBox="1">
            <a:spLocks/>
          </p:cNvSpPr>
          <p:nvPr/>
        </p:nvSpPr>
        <p:spPr>
          <a:xfrm>
            <a:off x="6424501" y="800669"/>
            <a:ext cx="5421756" cy="9262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1800" b="1" dirty="0" smtClean="0">
                <a:solidFill>
                  <a:srgbClr val="C00000"/>
                </a:solidFill>
                <a:latin typeface="+mn-lt"/>
              </a:rPr>
              <a:t>Причина</a:t>
            </a:r>
            <a:r>
              <a:rPr lang="ru-RU" sz="1800" b="1" dirty="0" smtClean="0">
                <a:solidFill>
                  <a:srgbClr val="2B4D89"/>
                </a:solidFill>
                <a:latin typeface="+mn-lt"/>
              </a:rPr>
              <a:t> в недостаточном развитии регионального образовательного кластера «школа – педагогический вуз»</a:t>
            </a:r>
            <a:endParaRPr lang="ru-RU" altLang="ru-RU" sz="1800" b="1" dirty="0">
              <a:solidFill>
                <a:srgbClr val="2B4D89"/>
              </a:solidFill>
              <a:latin typeface="+mn-lt"/>
            </a:endParaRPr>
          </a:p>
        </p:txBody>
      </p:sp>
      <p:sp>
        <p:nvSpPr>
          <p:cNvPr id="11" name="椭圆 16"/>
          <p:cNvSpPr/>
          <p:nvPr/>
        </p:nvSpPr>
        <p:spPr>
          <a:xfrm>
            <a:off x="4583633" y="1916576"/>
            <a:ext cx="660670" cy="660856"/>
          </a:xfrm>
          <a:prstGeom prst="ellipse">
            <a:avLst/>
          </a:prstGeom>
          <a:solidFill>
            <a:srgbClr val="2B4D8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Impact MT Std" pitchFamily="34" charset="0"/>
                <a:ea typeface="微软雅黑" pitchFamily="34" charset="-122"/>
              </a:rPr>
              <a:t>2</a:t>
            </a:r>
            <a:endParaRPr lang="zh-CN" altLang="en-US" b="1" dirty="0">
              <a:latin typeface="Impact MT Std" pitchFamily="34" charset="0"/>
              <a:ea typeface="微软雅黑" pitchFamily="34" charset="-122"/>
            </a:endParaRPr>
          </a:p>
        </p:txBody>
      </p:sp>
      <p:cxnSp>
        <p:nvCxnSpPr>
          <p:cNvPr id="12" name="直接连接符 17"/>
          <p:cNvCxnSpPr/>
          <p:nvPr/>
        </p:nvCxnSpPr>
        <p:spPr>
          <a:xfrm>
            <a:off x="5292963" y="2219094"/>
            <a:ext cx="1153824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1"/>
          <p:cNvSpPr txBox="1">
            <a:spLocks/>
          </p:cNvSpPr>
          <p:nvPr/>
        </p:nvSpPr>
        <p:spPr>
          <a:xfrm>
            <a:off x="6437394" y="1726905"/>
            <a:ext cx="5421753" cy="10023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+mn-lt"/>
              </a:rPr>
              <a:t>Требуются</a:t>
            </a:r>
            <a:r>
              <a:rPr lang="ru-RU" sz="1800" b="1" dirty="0" smtClean="0">
                <a:solidFill>
                  <a:srgbClr val="2B4D89"/>
                </a:solidFill>
                <a:latin typeface="+mn-lt"/>
              </a:rPr>
              <a:t> эффективные практики </a:t>
            </a:r>
            <a:r>
              <a:rPr lang="ru-RU" sz="1800" b="1" dirty="0">
                <a:solidFill>
                  <a:srgbClr val="2B4D89"/>
                </a:solidFill>
                <a:latin typeface="+mn-lt"/>
              </a:rPr>
              <a:t>взаимодействия между школами </a:t>
            </a:r>
            <a:r>
              <a:rPr lang="ru-RU" sz="1800" b="1" dirty="0" smtClean="0">
                <a:solidFill>
                  <a:srgbClr val="2B4D89"/>
                </a:solidFill>
                <a:latin typeface="+mn-lt"/>
              </a:rPr>
              <a:t>и ОГПУ при поддержке местных органов управления образованием</a:t>
            </a:r>
            <a:endParaRPr lang="zh-CN" altLang="en-US" sz="1800" b="1" dirty="0">
              <a:solidFill>
                <a:srgbClr val="2B4D89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4" name="椭圆 19"/>
          <p:cNvSpPr/>
          <p:nvPr/>
        </p:nvSpPr>
        <p:spPr>
          <a:xfrm>
            <a:off x="4583633" y="2729248"/>
            <a:ext cx="660670" cy="660856"/>
          </a:xfrm>
          <a:prstGeom prst="ellipse">
            <a:avLst/>
          </a:prstGeom>
          <a:solidFill>
            <a:srgbClr val="2B4D8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Impact MT Std" pitchFamily="34" charset="0"/>
                <a:ea typeface="微软雅黑" pitchFamily="34" charset="-122"/>
              </a:rPr>
              <a:t>3</a:t>
            </a:r>
            <a:endParaRPr lang="zh-CN" altLang="en-US" b="1" dirty="0">
              <a:latin typeface="Impact MT Std" pitchFamily="34" charset="0"/>
              <a:ea typeface="微软雅黑" pitchFamily="34" charset="-122"/>
            </a:endParaRPr>
          </a:p>
        </p:txBody>
      </p:sp>
      <p:cxnSp>
        <p:nvCxnSpPr>
          <p:cNvPr id="15" name="直接连接符 20"/>
          <p:cNvCxnSpPr/>
          <p:nvPr/>
        </p:nvCxnSpPr>
        <p:spPr>
          <a:xfrm>
            <a:off x="5283570" y="3063946"/>
            <a:ext cx="1153824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标题 11"/>
          <p:cNvSpPr txBox="1">
            <a:spLocks/>
          </p:cNvSpPr>
          <p:nvPr/>
        </p:nvSpPr>
        <p:spPr>
          <a:xfrm>
            <a:off x="6424500" y="2790576"/>
            <a:ext cx="5421754" cy="72851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zh-CN" sz="1800" b="1" dirty="0" smtClean="0">
                <a:solidFill>
                  <a:srgbClr val="C00000"/>
                </a:solidFill>
                <a:latin typeface="+mn-lt"/>
                <a:ea typeface="微软雅黑" panose="020B0503020204020204" pitchFamily="34" charset="-122"/>
              </a:rPr>
              <a:t>Инструментом</a:t>
            </a:r>
            <a:r>
              <a:rPr lang="ru-RU" altLang="zh-CN" sz="1800" b="1" dirty="0" smtClean="0">
                <a:solidFill>
                  <a:srgbClr val="2B4D89"/>
                </a:solidFill>
                <a:latin typeface="+mn-lt"/>
                <a:ea typeface="微软雅黑" panose="020B0503020204020204" pitchFamily="34" charset="-122"/>
              </a:rPr>
              <a:t> продуктивного взаимодействия являются сетевые программы</a:t>
            </a:r>
            <a:endParaRPr lang="zh-CN" altLang="en-US" sz="1800" b="1" dirty="0">
              <a:solidFill>
                <a:srgbClr val="2B4D89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7" name="椭圆 22"/>
          <p:cNvSpPr/>
          <p:nvPr/>
        </p:nvSpPr>
        <p:spPr>
          <a:xfrm>
            <a:off x="4583633" y="3648972"/>
            <a:ext cx="660670" cy="660856"/>
          </a:xfrm>
          <a:prstGeom prst="ellipse">
            <a:avLst/>
          </a:prstGeom>
          <a:solidFill>
            <a:srgbClr val="2B4D8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Impact MT Std" pitchFamily="34" charset="0"/>
                <a:ea typeface="微软雅黑" pitchFamily="34" charset="-122"/>
              </a:rPr>
              <a:t>4</a:t>
            </a:r>
            <a:endParaRPr lang="zh-CN" altLang="en-US" b="1" dirty="0">
              <a:latin typeface="Impact MT Std" pitchFamily="34" charset="0"/>
              <a:ea typeface="微软雅黑" pitchFamily="34" charset="-122"/>
            </a:endParaRPr>
          </a:p>
        </p:txBody>
      </p:sp>
      <p:cxnSp>
        <p:nvCxnSpPr>
          <p:cNvPr id="18" name="直接连接符 23"/>
          <p:cNvCxnSpPr/>
          <p:nvPr/>
        </p:nvCxnSpPr>
        <p:spPr>
          <a:xfrm>
            <a:off x="5292963" y="3978756"/>
            <a:ext cx="1153824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标题 11"/>
          <p:cNvSpPr txBox="1">
            <a:spLocks/>
          </p:cNvSpPr>
          <p:nvPr/>
        </p:nvSpPr>
        <p:spPr>
          <a:xfrm>
            <a:off x="6411609" y="3628933"/>
            <a:ext cx="5447535" cy="61732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zh-CN" sz="1800" b="1" dirty="0" smtClean="0">
                <a:solidFill>
                  <a:srgbClr val="C00000"/>
                </a:solidFill>
                <a:latin typeface="+mn-lt"/>
                <a:ea typeface="微软雅黑" panose="020B0503020204020204" pitchFamily="34" charset="-122"/>
              </a:rPr>
              <a:t>Проект</a:t>
            </a:r>
            <a:r>
              <a:rPr lang="ru-RU" altLang="zh-CN" sz="1800" b="1" dirty="0" smtClean="0">
                <a:solidFill>
                  <a:srgbClr val="2B4D89"/>
                </a:solidFill>
                <a:latin typeface="+mn-lt"/>
                <a:ea typeface="微软雅黑" panose="020B0503020204020204" pitchFamily="34" charset="-122"/>
              </a:rPr>
              <a:t> сетевой профильной программы «Психолого-педагогические классы»</a:t>
            </a:r>
            <a:endParaRPr lang="zh-CN" altLang="en-US" sz="1800" b="1" dirty="0">
              <a:solidFill>
                <a:srgbClr val="2B4D89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0" name="椭圆 25"/>
          <p:cNvSpPr/>
          <p:nvPr/>
        </p:nvSpPr>
        <p:spPr>
          <a:xfrm>
            <a:off x="4584228" y="4580943"/>
            <a:ext cx="660670" cy="660856"/>
          </a:xfrm>
          <a:prstGeom prst="ellipse">
            <a:avLst/>
          </a:prstGeom>
          <a:solidFill>
            <a:srgbClr val="2B4D8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Impact MT Std" pitchFamily="34" charset="0"/>
                <a:ea typeface="微软雅黑" pitchFamily="34" charset="-122"/>
              </a:rPr>
              <a:t>5</a:t>
            </a:r>
            <a:endParaRPr lang="zh-CN" altLang="en-US" b="1" dirty="0">
              <a:latin typeface="Impact MT Std" pitchFamily="34" charset="0"/>
              <a:ea typeface="微软雅黑" pitchFamily="34" charset="-122"/>
            </a:endParaRPr>
          </a:p>
        </p:txBody>
      </p:sp>
      <p:cxnSp>
        <p:nvCxnSpPr>
          <p:cNvPr id="21" name="直接连接符 26"/>
          <p:cNvCxnSpPr/>
          <p:nvPr/>
        </p:nvCxnSpPr>
        <p:spPr>
          <a:xfrm>
            <a:off x="5283570" y="4883529"/>
            <a:ext cx="1153824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1"/>
          <p:cNvSpPr txBox="1">
            <a:spLocks/>
          </p:cNvSpPr>
          <p:nvPr/>
        </p:nvSpPr>
        <p:spPr>
          <a:xfrm>
            <a:off x="6398721" y="5427821"/>
            <a:ext cx="5421754" cy="101941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+mn-lt"/>
              </a:rPr>
              <a:t>Ожидаемый эффект : </a:t>
            </a:r>
            <a:r>
              <a:rPr lang="ru-RU" sz="1800" b="1" dirty="0" smtClean="0">
                <a:solidFill>
                  <a:srgbClr val="2B4D89"/>
                </a:solidFill>
                <a:latin typeface="+mn-lt"/>
              </a:rPr>
              <a:t>образовательные организации комплектуются педагогическими кадрами (выпускниками педвуза)</a:t>
            </a:r>
            <a:endParaRPr lang="zh-CN" altLang="en-US" sz="1800" b="1" dirty="0">
              <a:solidFill>
                <a:srgbClr val="2B4D89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3" name="椭圆 28"/>
          <p:cNvSpPr/>
          <p:nvPr/>
        </p:nvSpPr>
        <p:spPr>
          <a:xfrm>
            <a:off x="4583633" y="5427821"/>
            <a:ext cx="660670" cy="660856"/>
          </a:xfrm>
          <a:prstGeom prst="ellipse">
            <a:avLst/>
          </a:prstGeom>
          <a:solidFill>
            <a:srgbClr val="2B4D8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Impact MT Std" pitchFamily="34" charset="0"/>
                <a:ea typeface="微软雅黑" pitchFamily="34" charset="-122"/>
              </a:rPr>
              <a:t>6</a:t>
            </a:r>
            <a:endParaRPr lang="zh-CN" altLang="en-US" b="1" dirty="0">
              <a:latin typeface="Impact MT Std" pitchFamily="34" charset="0"/>
              <a:ea typeface="微软雅黑" pitchFamily="34" charset="-122"/>
            </a:endParaRPr>
          </a:p>
        </p:txBody>
      </p:sp>
      <p:cxnSp>
        <p:nvCxnSpPr>
          <p:cNvPr id="24" name="直接连接符 29"/>
          <p:cNvCxnSpPr/>
          <p:nvPr/>
        </p:nvCxnSpPr>
        <p:spPr>
          <a:xfrm>
            <a:off x="5283570" y="5784438"/>
            <a:ext cx="1153824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标题 11"/>
          <p:cNvSpPr txBox="1">
            <a:spLocks/>
          </p:cNvSpPr>
          <p:nvPr/>
        </p:nvSpPr>
        <p:spPr>
          <a:xfrm>
            <a:off x="6424501" y="4515051"/>
            <a:ext cx="5421753" cy="91277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+mn-lt"/>
              </a:rPr>
              <a:t>Ожидаемый эффект :  </a:t>
            </a:r>
            <a:r>
              <a:rPr lang="ru-RU" sz="1800" b="1" dirty="0" smtClean="0">
                <a:solidFill>
                  <a:srgbClr val="2B4D89"/>
                </a:solidFill>
                <a:latin typeface="+mn-lt"/>
              </a:rPr>
              <a:t>в педвуз  приходят абитуриенты, мотивированные на профессию учителя</a:t>
            </a:r>
            <a:endParaRPr lang="ru-RU" altLang="ru-RU" sz="1800" b="1" dirty="0">
              <a:solidFill>
                <a:srgbClr val="2B4D89"/>
              </a:solidFill>
              <a:latin typeface="+mn-lt"/>
            </a:endParaRPr>
          </a:p>
        </p:txBody>
      </p:sp>
      <p:graphicFrame>
        <p:nvGraphicFramePr>
          <p:cNvPr id="26" name="Таблица 25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742066"/>
              </p:ext>
            </p:extLst>
          </p:nvPr>
        </p:nvGraphicFramePr>
        <p:xfrm>
          <a:off x="1664688" y="221891"/>
          <a:ext cx="9144000" cy="44685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6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7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5" y="42296"/>
            <a:ext cx="473476" cy="62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:a16="http://schemas.microsoft.com/office/drawing/2014/main" xmlns="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xmlns="" id="{2945AF70-C5C1-49D7-890A-44ED41D70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82910"/>
              </p:ext>
            </p:extLst>
          </p:nvPr>
        </p:nvGraphicFramePr>
        <p:xfrm>
          <a:off x="1524000" y="235179"/>
          <a:ext cx="9144000" cy="526835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68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:a16="http://schemas.microsoft.com/office/drawing/2014/main" xmlns="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47"/>
          <p:cNvSpPr>
            <a:spLocks noChangeArrowheads="1"/>
          </p:cNvSpPr>
          <p:nvPr/>
        </p:nvSpPr>
        <p:spPr bwMode="auto">
          <a:xfrm>
            <a:off x="599702" y="3491358"/>
            <a:ext cx="4086973" cy="176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ru-RU" sz="2200" b="1" i="1" dirty="0">
                <a:solidFill>
                  <a:srgbClr val="2F5597"/>
                </a:solidFill>
                <a:latin typeface="+mn-lt"/>
                <a:cs typeface="Times New Roman" pitchFamily="18" charset="0"/>
              </a:rPr>
              <a:t>О</a:t>
            </a:r>
            <a:r>
              <a:rPr lang="ru-RU" sz="2200" b="1" i="1" dirty="0" smtClean="0">
                <a:solidFill>
                  <a:srgbClr val="2F5597"/>
                </a:solidFill>
                <a:latin typeface="+mn-lt"/>
                <a:cs typeface="Times New Roman" pitchFamily="18" charset="0"/>
              </a:rPr>
              <a:t>бразовательные организации испытывают дефицит педагогических кадров и  ждут от педвузов </a:t>
            </a:r>
            <a:r>
              <a:rPr lang="ru-RU" sz="2200" b="1" i="1" dirty="0">
                <a:solidFill>
                  <a:srgbClr val="2F5597"/>
                </a:solidFill>
                <a:latin typeface="+mn-lt"/>
                <a:cs typeface="Times New Roman" pitchFamily="18" charset="0"/>
              </a:rPr>
              <a:t>компетентных выпускников</a:t>
            </a:r>
            <a:r>
              <a:rPr lang="ru-RU" altLang="zh-CN" sz="2200" b="1" dirty="0" smtClean="0">
                <a:solidFill>
                  <a:srgbClr val="2F5597"/>
                </a:solidFill>
                <a:latin typeface="+mn-lt"/>
                <a:cs typeface="Times New Roman" pitchFamily="18" charset="0"/>
              </a:rPr>
              <a:t> </a:t>
            </a:r>
            <a:endParaRPr lang="ru-RU" altLang="zh-CN" sz="2200" b="1" dirty="0">
              <a:solidFill>
                <a:srgbClr val="2F559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0" name="矩形 47"/>
          <p:cNvSpPr>
            <a:spLocks noChangeArrowheads="1"/>
          </p:cNvSpPr>
          <p:nvPr/>
        </p:nvSpPr>
        <p:spPr bwMode="auto">
          <a:xfrm>
            <a:off x="7629642" y="1390807"/>
            <a:ext cx="4209800" cy="210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>
              <a:buNone/>
            </a:pPr>
            <a:r>
              <a:rPr lang="ru-RU" sz="2200" b="1" i="1" dirty="0">
                <a:solidFill>
                  <a:srgbClr val="2F5597"/>
                </a:solidFill>
                <a:latin typeface="+mn-lt"/>
                <a:cs typeface="Times New Roman" pitchFamily="18" charset="0"/>
              </a:rPr>
              <a:t>П</a:t>
            </a:r>
            <a:r>
              <a:rPr lang="ru-RU" sz="2200" b="1" i="1" dirty="0" smtClean="0">
                <a:solidFill>
                  <a:srgbClr val="2F5597"/>
                </a:solidFill>
                <a:latin typeface="+mn-lt"/>
                <a:cs typeface="Times New Roman" pitchFamily="18" charset="0"/>
              </a:rPr>
              <a:t>едагогическим вузам для подготовки педагогических кадров </a:t>
            </a:r>
            <a:r>
              <a:rPr lang="ru-RU" sz="2200" b="1" i="1" dirty="0">
                <a:solidFill>
                  <a:srgbClr val="2F5597"/>
                </a:solidFill>
                <a:latin typeface="+mn-lt"/>
                <a:cs typeface="Times New Roman" pitchFamily="18" charset="0"/>
              </a:rPr>
              <a:t>необходимы мотивированные на педагогическую профессию абитуриенты</a:t>
            </a:r>
            <a:endParaRPr lang="ru-RU" altLang="zh-CN" sz="2200" b="1" dirty="0">
              <a:solidFill>
                <a:srgbClr val="2F5597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11" name="直接连接符 107"/>
          <p:cNvCxnSpPr/>
          <p:nvPr/>
        </p:nvCxnSpPr>
        <p:spPr>
          <a:xfrm>
            <a:off x="599702" y="3484973"/>
            <a:ext cx="4177022" cy="0"/>
          </a:xfrm>
          <a:prstGeom prst="line">
            <a:avLst/>
          </a:prstGeom>
          <a:ln>
            <a:solidFill>
              <a:schemeClr val="accent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1"/>
          <p:cNvCxnSpPr/>
          <p:nvPr/>
        </p:nvCxnSpPr>
        <p:spPr>
          <a:xfrm>
            <a:off x="7438030" y="3484973"/>
            <a:ext cx="4401412" cy="0"/>
          </a:xfrm>
          <a:prstGeom prst="line">
            <a:avLst/>
          </a:prstGeom>
          <a:ln>
            <a:solidFill>
              <a:schemeClr val="accent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42">
            <a:extLst>
              <a:ext uri="{FF2B5EF4-FFF2-40B4-BE49-F238E27FC236}">
                <a16:creationId xmlns:a16="http://schemas.microsoft.com/office/drawing/2014/main" xmlns="" id="{CC2F2DA1-5EC3-4F33-9DC4-09F6631FB8C1}"/>
              </a:ext>
            </a:extLst>
          </p:cNvPr>
          <p:cNvGrpSpPr>
            <a:grpSpLocks noChangeAspect="1"/>
          </p:cNvGrpSpPr>
          <p:nvPr/>
        </p:nvGrpSpPr>
        <p:grpSpPr>
          <a:xfrm>
            <a:off x="3924067" y="978443"/>
            <a:ext cx="4343866" cy="4736592"/>
            <a:chOff x="3982988" y="2535882"/>
            <a:chExt cx="2598738" cy="2833688"/>
          </a:xfrm>
        </p:grpSpPr>
        <p:sp>
          <p:nvSpPr>
            <p:cNvPr id="112" name="Freeform 92">
              <a:extLst>
                <a:ext uri="{FF2B5EF4-FFF2-40B4-BE49-F238E27FC236}">
                  <a16:creationId xmlns:a16="http://schemas.microsoft.com/office/drawing/2014/main" xmlns="" id="{C204F934-BC65-4262-9ADC-C86799AB3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7888" y="2708920"/>
              <a:ext cx="1493838" cy="2660650"/>
            </a:xfrm>
            <a:custGeom>
              <a:avLst/>
              <a:gdLst>
                <a:gd name="T0" fmla="*/ 191 w 731"/>
                <a:gd name="T1" fmla="*/ 0 h 1301"/>
                <a:gd name="T2" fmla="*/ 682 w 731"/>
                <a:gd name="T3" fmla="*/ 420 h 1301"/>
                <a:gd name="T4" fmla="*/ 645 w 731"/>
                <a:gd name="T5" fmla="*/ 890 h 1301"/>
                <a:gd name="T6" fmla="*/ 160 w 731"/>
                <a:gd name="T7" fmla="*/ 1223 h 1301"/>
                <a:gd name="T8" fmla="*/ 127 w 731"/>
                <a:gd name="T9" fmla="*/ 1301 h 1301"/>
                <a:gd name="T10" fmla="*/ 0 w 731"/>
                <a:gd name="T11" fmla="*/ 1043 h 1301"/>
                <a:gd name="T12" fmla="*/ 127 w 731"/>
                <a:gd name="T13" fmla="*/ 784 h 1301"/>
                <a:gd name="T14" fmla="*/ 158 w 731"/>
                <a:gd name="T15" fmla="*/ 858 h 1301"/>
                <a:gd name="T16" fmla="*/ 324 w 731"/>
                <a:gd name="T17" fmla="*/ 726 h 1301"/>
                <a:gd name="T18" fmla="*/ 339 w 731"/>
                <a:gd name="T19" fmla="*/ 530 h 1301"/>
                <a:gd name="T20" fmla="*/ 181 w 731"/>
                <a:gd name="T21" fmla="*/ 368 h 1301"/>
                <a:gd name="T22" fmla="*/ 276 w 731"/>
                <a:gd name="T23" fmla="*/ 174 h 1301"/>
                <a:gd name="T24" fmla="*/ 191 w 731"/>
                <a:gd name="T25" fmla="*/ 0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1" h="1301">
                  <a:moveTo>
                    <a:pt x="191" y="0"/>
                  </a:moveTo>
                  <a:cubicBezTo>
                    <a:pt x="416" y="35"/>
                    <a:pt x="609" y="194"/>
                    <a:pt x="682" y="420"/>
                  </a:cubicBezTo>
                  <a:cubicBezTo>
                    <a:pt x="731" y="570"/>
                    <a:pt x="722" y="738"/>
                    <a:pt x="645" y="890"/>
                  </a:cubicBezTo>
                  <a:cubicBezTo>
                    <a:pt x="549" y="1076"/>
                    <a:pt x="367" y="1201"/>
                    <a:pt x="160" y="1223"/>
                  </a:cubicBezTo>
                  <a:lnTo>
                    <a:pt x="127" y="1301"/>
                  </a:lnTo>
                  <a:lnTo>
                    <a:pt x="0" y="1043"/>
                  </a:lnTo>
                  <a:lnTo>
                    <a:pt x="127" y="784"/>
                  </a:lnTo>
                  <a:lnTo>
                    <a:pt x="158" y="858"/>
                  </a:lnTo>
                  <a:cubicBezTo>
                    <a:pt x="230" y="840"/>
                    <a:pt x="290" y="792"/>
                    <a:pt x="324" y="726"/>
                  </a:cubicBezTo>
                  <a:cubicBezTo>
                    <a:pt x="356" y="663"/>
                    <a:pt x="359" y="593"/>
                    <a:pt x="339" y="530"/>
                  </a:cubicBezTo>
                  <a:cubicBezTo>
                    <a:pt x="314" y="453"/>
                    <a:pt x="254" y="394"/>
                    <a:pt x="181" y="368"/>
                  </a:cubicBezTo>
                  <a:lnTo>
                    <a:pt x="276" y="17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3">
              <a:extLst>
                <a:ext uri="{FF2B5EF4-FFF2-40B4-BE49-F238E27FC236}">
                  <a16:creationId xmlns:a16="http://schemas.microsoft.com/office/drawing/2014/main" xmlns="" id="{03B59F32-BFBF-4AAE-8F05-DA3FEC8D5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988" y="2535882"/>
              <a:ext cx="1624013" cy="2681288"/>
            </a:xfrm>
            <a:custGeom>
              <a:avLst/>
              <a:gdLst>
                <a:gd name="T0" fmla="*/ 608 w 794"/>
                <a:gd name="T1" fmla="*/ 1311 h 1311"/>
                <a:gd name="T2" fmla="*/ 49 w 794"/>
                <a:gd name="T3" fmla="*/ 884 h 1311"/>
                <a:gd name="T4" fmla="*/ 87 w 794"/>
                <a:gd name="T5" fmla="*/ 414 h 1311"/>
                <a:gd name="T6" fmla="*/ 634 w 794"/>
                <a:gd name="T7" fmla="*/ 78 h 1311"/>
                <a:gd name="T8" fmla="*/ 667 w 794"/>
                <a:gd name="T9" fmla="*/ 0 h 1311"/>
                <a:gd name="T10" fmla="*/ 794 w 794"/>
                <a:gd name="T11" fmla="*/ 259 h 1311"/>
                <a:gd name="T12" fmla="*/ 667 w 794"/>
                <a:gd name="T13" fmla="*/ 517 h 1311"/>
                <a:gd name="T14" fmla="*/ 634 w 794"/>
                <a:gd name="T15" fmla="*/ 439 h 1311"/>
                <a:gd name="T16" fmla="*/ 408 w 794"/>
                <a:gd name="T17" fmla="*/ 578 h 1311"/>
                <a:gd name="T18" fmla="*/ 392 w 794"/>
                <a:gd name="T19" fmla="*/ 774 h 1311"/>
                <a:gd name="T20" fmla="*/ 606 w 794"/>
                <a:gd name="T21" fmla="*/ 948 h 1311"/>
                <a:gd name="T22" fmla="*/ 518 w 794"/>
                <a:gd name="T23" fmla="*/ 1128 h 1311"/>
                <a:gd name="T24" fmla="*/ 608 w 794"/>
                <a:gd name="T25" fmla="*/ 1311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4" h="1311">
                  <a:moveTo>
                    <a:pt x="608" y="1311"/>
                  </a:moveTo>
                  <a:cubicBezTo>
                    <a:pt x="357" y="1299"/>
                    <a:pt x="130" y="1134"/>
                    <a:pt x="49" y="884"/>
                  </a:cubicBezTo>
                  <a:cubicBezTo>
                    <a:pt x="0" y="734"/>
                    <a:pt x="9" y="566"/>
                    <a:pt x="87" y="414"/>
                  </a:cubicBezTo>
                  <a:cubicBezTo>
                    <a:pt x="192" y="208"/>
                    <a:pt x="403" y="78"/>
                    <a:pt x="634" y="78"/>
                  </a:cubicBezTo>
                  <a:lnTo>
                    <a:pt x="667" y="0"/>
                  </a:lnTo>
                  <a:lnTo>
                    <a:pt x="794" y="259"/>
                  </a:lnTo>
                  <a:lnTo>
                    <a:pt x="667" y="517"/>
                  </a:lnTo>
                  <a:lnTo>
                    <a:pt x="634" y="439"/>
                  </a:lnTo>
                  <a:cubicBezTo>
                    <a:pt x="539" y="439"/>
                    <a:pt x="451" y="493"/>
                    <a:pt x="408" y="578"/>
                  </a:cubicBezTo>
                  <a:cubicBezTo>
                    <a:pt x="376" y="641"/>
                    <a:pt x="372" y="711"/>
                    <a:pt x="392" y="774"/>
                  </a:cubicBezTo>
                  <a:cubicBezTo>
                    <a:pt x="424" y="872"/>
                    <a:pt x="510" y="937"/>
                    <a:pt x="606" y="948"/>
                  </a:cubicBezTo>
                  <a:lnTo>
                    <a:pt x="518" y="1128"/>
                  </a:lnTo>
                  <a:lnTo>
                    <a:pt x="608" y="131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0" name="TextBox 219">
            <a:extLst>
              <a:ext uri="{FF2B5EF4-FFF2-40B4-BE49-F238E27FC236}">
                <a16:creationId xmlns:a16="http://schemas.microsoft.com/office/drawing/2014/main" xmlns="" id="{45BB4E2D-1ECB-45A1-A36A-21C7D404287C}"/>
              </a:ext>
            </a:extLst>
          </p:cNvPr>
          <p:cNvSpPr txBox="1"/>
          <p:nvPr/>
        </p:nvSpPr>
        <p:spPr>
          <a:xfrm>
            <a:off x="3994529" y="3107663"/>
            <a:ext cx="126515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xmlns="" id="{614F87F7-8F0D-4486-B266-EA1F1085484A}"/>
              </a:ext>
            </a:extLst>
          </p:cNvPr>
          <p:cNvSpPr txBox="1"/>
          <p:nvPr/>
        </p:nvSpPr>
        <p:spPr>
          <a:xfrm>
            <a:off x="7101979" y="3085129"/>
            <a:ext cx="10054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ОГПУ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4339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:a16="http://schemas.microsoft.com/office/drawing/2014/main" xmlns="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xmlns="" id="{2945AF70-C5C1-49D7-890A-44ED41D708E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2263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:a16="http://schemas.microsoft.com/office/drawing/2014/main" xmlns="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Номер слайда 1">
            <a:extLst>
              <a:ext uri="{FF2B5EF4-FFF2-40B4-BE49-F238E27FC236}">
                <a16:creationId xmlns:a16="http://schemas.microsoft.com/office/drawing/2014/main" xmlns="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24"/>
          <p:cNvSpPr txBox="1"/>
          <p:nvPr/>
        </p:nvSpPr>
        <p:spPr>
          <a:xfrm>
            <a:off x="849086" y="1309011"/>
            <a:ext cx="3139611" cy="949315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19-20 июня 2020г., </a:t>
            </a:r>
            <a:endParaRPr lang="ru-RU" sz="28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г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. Москва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849086" y="2501453"/>
            <a:ext cx="2969080" cy="3411527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r>
              <a:rPr lang="ru-RU" sz="2400" b="1" dirty="0" smtClean="0">
                <a:solidFill>
                  <a:srgbClr val="2F5597"/>
                </a:solidFill>
                <a:cs typeface="Times New Roman" pitchFamily="18" charset="0"/>
              </a:rPr>
              <a:t>Педагогический образовательный форум </a:t>
            </a:r>
            <a:r>
              <a:rPr lang="ru-RU" sz="2400" dirty="0">
                <a:solidFill>
                  <a:srgbClr val="2F5597"/>
                </a:solidFill>
                <a:cs typeface="Times New Roman" pitchFamily="18" charset="0"/>
              </a:rPr>
              <a:t>«Педагогическое образование в условиях системной трансформации современного общества</a:t>
            </a:r>
            <a:r>
              <a:rPr lang="ru-RU" sz="2400" dirty="0" smtClean="0">
                <a:solidFill>
                  <a:srgbClr val="2F5597"/>
                </a:solidFill>
                <a:cs typeface="Times New Roman" pitchFamily="18" charset="0"/>
              </a:rPr>
              <a:t>»</a:t>
            </a:r>
            <a:endParaRPr lang="en-US" altLang="zh-CN" sz="2400" dirty="0">
              <a:solidFill>
                <a:srgbClr val="2F5597"/>
              </a:solidFill>
              <a:ea typeface="微软雅黑" pitchFamily="34" charset="-122"/>
              <a:cs typeface="Times New Roman" pitchFamily="18" charset="0"/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4013379" y="1345991"/>
            <a:ext cx="3812854" cy="3917649"/>
            <a:chOff x="2504" y="959"/>
            <a:chExt cx="2735" cy="2809"/>
          </a:xfrm>
          <a:effectLst>
            <a:outerShdw blurRad="50800" dist="127000" dir="270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0" name="Group 205"/>
            <p:cNvGrpSpPr>
              <a:grpSpLocks/>
            </p:cNvGrpSpPr>
            <p:nvPr/>
          </p:nvGrpSpPr>
          <p:grpSpPr bwMode="auto">
            <a:xfrm>
              <a:off x="2554" y="1163"/>
              <a:ext cx="2472" cy="2408"/>
              <a:chOff x="2554" y="1163"/>
              <a:chExt cx="2472" cy="2408"/>
            </a:xfrm>
          </p:grpSpPr>
          <p:sp>
            <p:nvSpPr>
              <p:cNvPr id="999" name="Freeform 5"/>
              <p:cNvSpPr>
                <a:spLocks/>
              </p:cNvSpPr>
              <p:nvPr/>
            </p:nvSpPr>
            <p:spPr bwMode="auto">
              <a:xfrm>
                <a:off x="4032" y="1163"/>
                <a:ext cx="369" cy="316"/>
              </a:xfrm>
              <a:custGeom>
                <a:avLst/>
                <a:gdLst>
                  <a:gd name="T0" fmla="*/ 363 w 367"/>
                  <a:gd name="T1" fmla="*/ 132 h 314"/>
                  <a:gd name="T2" fmla="*/ 333 w 367"/>
                  <a:gd name="T3" fmla="*/ 79 h 314"/>
                  <a:gd name="T4" fmla="*/ 147 w 367"/>
                  <a:gd name="T5" fmla="*/ 8 h 314"/>
                  <a:gd name="T6" fmla="*/ 90 w 367"/>
                  <a:gd name="T7" fmla="*/ 27 h 314"/>
                  <a:gd name="T8" fmla="*/ 11 w 367"/>
                  <a:gd name="T9" fmla="*/ 157 h 314"/>
                  <a:gd name="T10" fmla="*/ 27 w 367"/>
                  <a:gd name="T11" fmla="*/ 204 h 314"/>
                  <a:gd name="T12" fmla="*/ 293 w 367"/>
                  <a:gd name="T13" fmla="*/ 306 h 314"/>
                  <a:gd name="T14" fmla="*/ 336 w 367"/>
                  <a:gd name="T15" fmla="*/ 282 h 314"/>
                  <a:gd name="T16" fmla="*/ 363 w 367"/>
                  <a:gd name="T17" fmla="*/ 132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7" h="314">
                    <a:moveTo>
                      <a:pt x="363" y="132"/>
                    </a:moveTo>
                    <a:cubicBezTo>
                      <a:pt x="367" y="110"/>
                      <a:pt x="353" y="87"/>
                      <a:pt x="333" y="79"/>
                    </a:cubicBezTo>
                    <a:cubicBezTo>
                      <a:pt x="147" y="8"/>
                      <a:pt x="147" y="8"/>
                      <a:pt x="147" y="8"/>
                    </a:cubicBezTo>
                    <a:cubicBezTo>
                      <a:pt x="127" y="0"/>
                      <a:pt x="101" y="9"/>
                      <a:pt x="90" y="27"/>
                    </a:cubicBezTo>
                    <a:cubicBezTo>
                      <a:pt x="11" y="157"/>
                      <a:pt x="11" y="157"/>
                      <a:pt x="11" y="157"/>
                    </a:cubicBezTo>
                    <a:cubicBezTo>
                      <a:pt x="0" y="175"/>
                      <a:pt x="7" y="196"/>
                      <a:pt x="27" y="204"/>
                    </a:cubicBezTo>
                    <a:cubicBezTo>
                      <a:pt x="293" y="306"/>
                      <a:pt x="293" y="306"/>
                      <a:pt x="293" y="306"/>
                    </a:cubicBezTo>
                    <a:cubicBezTo>
                      <a:pt x="313" y="314"/>
                      <a:pt x="332" y="303"/>
                      <a:pt x="336" y="282"/>
                    </a:cubicBezTo>
                    <a:lnTo>
                      <a:pt x="363" y="132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0" name="Freeform 6"/>
              <p:cNvSpPr>
                <a:spLocks/>
              </p:cNvSpPr>
              <p:nvPr/>
            </p:nvSpPr>
            <p:spPr bwMode="auto">
              <a:xfrm>
                <a:off x="4087" y="1207"/>
                <a:ext cx="257" cy="254"/>
              </a:xfrm>
              <a:custGeom>
                <a:avLst/>
                <a:gdLst>
                  <a:gd name="T0" fmla="*/ 75 w 257"/>
                  <a:gd name="T1" fmla="*/ 210 h 254"/>
                  <a:gd name="T2" fmla="*/ 139 w 257"/>
                  <a:gd name="T3" fmla="*/ 102 h 254"/>
                  <a:gd name="T4" fmla="*/ 112 w 257"/>
                  <a:gd name="T5" fmla="*/ 224 h 254"/>
                  <a:gd name="T6" fmla="*/ 188 w 257"/>
                  <a:gd name="T7" fmla="*/ 254 h 254"/>
                  <a:gd name="T8" fmla="*/ 257 w 257"/>
                  <a:gd name="T9" fmla="*/ 73 h 254"/>
                  <a:gd name="T10" fmla="*/ 69 w 257"/>
                  <a:gd name="T11" fmla="*/ 0 h 254"/>
                  <a:gd name="T12" fmla="*/ 0 w 257"/>
                  <a:gd name="T13" fmla="*/ 182 h 254"/>
                  <a:gd name="T14" fmla="*/ 75 w 257"/>
                  <a:gd name="T15" fmla="*/ 21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7" h="254">
                    <a:moveTo>
                      <a:pt x="75" y="210"/>
                    </a:moveTo>
                    <a:lnTo>
                      <a:pt x="139" y="102"/>
                    </a:lnTo>
                    <a:lnTo>
                      <a:pt x="112" y="224"/>
                    </a:lnTo>
                    <a:lnTo>
                      <a:pt x="188" y="254"/>
                    </a:lnTo>
                    <a:lnTo>
                      <a:pt x="257" y="73"/>
                    </a:lnTo>
                    <a:lnTo>
                      <a:pt x="69" y="0"/>
                    </a:lnTo>
                    <a:lnTo>
                      <a:pt x="0" y="182"/>
                    </a:lnTo>
                    <a:lnTo>
                      <a:pt x="75" y="210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1" name="Freeform 7"/>
              <p:cNvSpPr>
                <a:spLocks/>
              </p:cNvSpPr>
              <p:nvPr/>
            </p:nvSpPr>
            <p:spPr bwMode="auto">
              <a:xfrm>
                <a:off x="2691" y="2831"/>
                <a:ext cx="347" cy="377"/>
              </a:xfrm>
              <a:custGeom>
                <a:avLst/>
                <a:gdLst>
                  <a:gd name="T0" fmla="*/ 19 w 345"/>
                  <a:gd name="T1" fmla="*/ 121 h 375"/>
                  <a:gd name="T2" fmla="*/ 12 w 345"/>
                  <a:gd name="T3" fmla="*/ 181 h 375"/>
                  <a:gd name="T4" fmla="*/ 120 w 345"/>
                  <a:gd name="T5" fmla="*/ 348 h 375"/>
                  <a:gd name="T6" fmla="*/ 178 w 345"/>
                  <a:gd name="T7" fmla="*/ 366 h 375"/>
                  <a:gd name="T8" fmla="*/ 318 w 345"/>
                  <a:gd name="T9" fmla="*/ 308 h 375"/>
                  <a:gd name="T10" fmla="*/ 333 w 345"/>
                  <a:gd name="T11" fmla="*/ 260 h 375"/>
                  <a:gd name="T12" fmla="*/ 178 w 345"/>
                  <a:gd name="T13" fmla="*/ 21 h 375"/>
                  <a:gd name="T14" fmla="*/ 128 w 345"/>
                  <a:gd name="T15" fmla="*/ 15 h 375"/>
                  <a:gd name="T16" fmla="*/ 19 w 345"/>
                  <a:gd name="T17" fmla="*/ 121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5" h="375">
                    <a:moveTo>
                      <a:pt x="19" y="121"/>
                    </a:moveTo>
                    <a:cubicBezTo>
                      <a:pt x="3" y="136"/>
                      <a:pt x="0" y="163"/>
                      <a:pt x="12" y="181"/>
                    </a:cubicBezTo>
                    <a:cubicBezTo>
                      <a:pt x="120" y="348"/>
                      <a:pt x="120" y="348"/>
                      <a:pt x="120" y="348"/>
                    </a:cubicBezTo>
                    <a:cubicBezTo>
                      <a:pt x="132" y="367"/>
                      <a:pt x="158" y="375"/>
                      <a:pt x="178" y="366"/>
                    </a:cubicBezTo>
                    <a:cubicBezTo>
                      <a:pt x="318" y="308"/>
                      <a:pt x="318" y="308"/>
                      <a:pt x="318" y="308"/>
                    </a:cubicBezTo>
                    <a:cubicBezTo>
                      <a:pt x="338" y="300"/>
                      <a:pt x="345" y="278"/>
                      <a:pt x="333" y="260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66" y="3"/>
                      <a:pt x="144" y="0"/>
                      <a:pt x="128" y="15"/>
                    </a:cubicBezTo>
                    <a:lnTo>
                      <a:pt x="19" y="121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2" name="Freeform 8"/>
              <p:cNvSpPr>
                <a:spLocks/>
              </p:cNvSpPr>
              <p:nvPr/>
            </p:nvSpPr>
            <p:spPr bwMode="auto">
              <a:xfrm>
                <a:off x="2769" y="2852"/>
                <a:ext cx="273" cy="275"/>
              </a:xfrm>
              <a:custGeom>
                <a:avLst/>
                <a:gdLst>
                  <a:gd name="T0" fmla="*/ 229 w 273"/>
                  <a:gd name="T1" fmla="*/ 102 h 275"/>
                  <a:gd name="T2" fmla="*/ 114 w 273"/>
                  <a:gd name="T3" fmla="*/ 153 h 275"/>
                  <a:gd name="T4" fmla="*/ 208 w 273"/>
                  <a:gd name="T5" fmla="*/ 68 h 275"/>
                  <a:gd name="T6" fmla="*/ 163 w 273"/>
                  <a:gd name="T7" fmla="*/ 0 h 275"/>
                  <a:gd name="T8" fmla="*/ 0 w 273"/>
                  <a:gd name="T9" fmla="*/ 107 h 275"/>
                  <a:gd name="T10" fmla="*/ 110 w 273"/>
                  <a:gd name="T11" fmla="*/ 275 h 275"/>
                  <a:gd name="T12" fmla="*/ 273 w 273"/>
                  <a:gd name="T13" fmla="*/ 169 h 275"/>
                  <a:gd name="T14" fmla="*/ 229 w 273"/>
                  <a:gd name="T15" fmla="*/ 102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3" h="275">
                    <a:moveTo>
                      <a:pt x="229" y="102"/>
                    </a:moveTo>
                    <a:lnTo>
                      <a:pt x="114" y="153"/>
                    </a:lnTo>
                    <a:lnTo>
                      <a:pt x="208" y="68"/>
                    </a:lnTo>
                    <a:lnTo>
                      <a:pt x="163" y="0"/>
                    </a:lnTo>
                    <a:lnTo>
                      <a:pt x="0" y="107"/>
                    </a:lnTo>
                    <a:lnTo>
                      <a:pt x="110" y="275"/>
                    </a:lnTo>
                    <a:lnTo>
                      <a:pt x="273" y="169"/>
                    </a:lnTo>
                    <a:lnTo>
                      <a:pt x="229" y="102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3" name="Freeform 9"/>
              <p:cNvSpPr>
                <a:spLocks/>
              </p:cNvSpPr>
              <p:nvPr/>
            </p:nvSpPr>
            <p:spPr bwMode="auto">
              <a:xfrm>
                <a:off x="4000" y="3254"/>
                <a:ext cx="372" cy="317"/>
              </a:xfrm>
              <a:custGeom>
                <a:avLst/>
                <a:gdLst>
                  <a:gd name="T0" fmla="*/ 94 w 370"/>
                  <a:gd name="T1" fmla="*/ 289 h 315"/>
                  <a:gd name="T2" fmla="*/ 151 w 370"/>
                  <a:gd name="T3" fmla="*/ 307 h 315"/>
                  <a:gd name="T4" fmla="*/ 337 w 370"/>
                  <a:gd name="T5" fmla="*/ 234 h 315"/>
                  <a:gd name="T6" fmla="*/ 366 w 370"/>
                  <a:gd name="T7" fmla="*/ 181 h 315"/>
                  <a:gd name="T8" fmla="*/ 336 w 370"/>
                  <a:gd name="T9" fmla="*/ 32 h 315"/>
                  <a:gd name="T10" fmla="*/ 292 w 370"/>
                  <a:gd name="T11" fmla="*/ 8 h 315"/>
                  <a:gd name="T12" fmla="*/ 27 w 370"/>
                  <a:gd name="T13" fmla="*/ 113 h 315"/>
                  <a:gd name="T14" fmla="*/ 12 w 370"/>
                  <a:gd name="T15" fmla="*/ 160 h 315"/>
                  <a:gd name="T16" fmla="*/ 94 w 370"/>
                  <a:gd name="T17" fmla="*/ 289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0" h="315">
                    <a:moveTo>
                      <a:pt x="94" y="289"/>
                    </a:moveTo>
                    <a:cubicBezTo>
                      <a:pt x="105" y="307"/>
                      <a:pt x="131" y="315"/>
                      <a:pt x="151" y="307"/>
                    </a:cubicBezTo>
                    <a:cubicBezTo>
                      <a:pt x="337" y="234"/>
                      <a:pt x="337" y="234"/>
                      <a:pt x="337" y="234"/>
                    </a:cubicBezTo>
                    <a:cubicBezTo>
                      <a:pt x="357" y="226"/>
                      <a:pt x="370" y="202"/>
                      <a:pt x="366" y="181"/>
                    </a:cubicBezTo>
                    <a:cubicBezTo>
                      <a:pt x="336" y="32"/>
                      <a:pt x="336" y="32"/>
                      <a:pt x="336" y="32"/>
                    </a:cubicBezTo>
                    <a:cubicBezTo>
                      <a:pt x="332" y="11"/>
                      <a:pt x="312" y="0"/>
                      <a:pt x="292" y="8"/>
                    </a:cubicBezTo>
                    <a:cubicBezTo>
                      <a:pt x="27" y="113"/>
                      <a:pt x="27" y="113"/>
                      <a:pt x="27" y="113"/>
                    </a:cubicBezTo>
                    <a:cubicBezTo>
                      <a:pt x="7" y="121"/>
                      <a:pt x="0" y="142"/>
                      <a:pt x="12" y="160"/>
                    </a:cubicBezTo>
                    <a:lnTo>
                      <a:pt x="94" y="289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4" name="Freeform 10"/>
              <p:cNvSpPr>
                <a:spLocks/>
              </p:cNvSpPr>
              <p:nvPr/>
            </p:nvSpPr>
            <p:spPr bwMode="auto">
              <a:xfrm>
                <a:off x="4040" y="3232"/>
                <a:ext cx="258" cy="254"/>
              </a:xfrm>
              <a:custGeom>
                <a:avLst/>
                <a:gdLst>
                  <a:gd name="T0" fmla="*/ 112 w 258"/>
                  <a:gd name="T1" fmla="*/ 29 h 254"/>
                  <a:gd name="T2" fmla="*/ 140 w 258"/>
                  <a:gd name="T3" fmla="*/ 153 h 254"/>
                  <a:gd name="T4" fmla="*/ 75 w 258"/>
                  <a:gd name="T5" fmla="*/ 44 h 254"/>
                  <a:gd name="T6" fmla="*/ 0 w 258"/>
                  <a:gd name="T7" fmla="*/ 73 h 254"/>
                  <a:gd name="T8" fmla="*/ 71 w 258"/>
                  <a:gd name="T9" fmla="*/ 254 h 254"/>
                  <a:gd name="T10" fmla="*/ 258 w 258"/>
                  <a:gd name="T11" fmla="*/ 181 h 254"/>
                  <a:gd name="T12" fmla="*/ 187 w 258"/>
                  <a:gd name="T13" fmla="*/ 0 h 254"/>
                  <a:gd name="T14" fmla="*/ 112 w 258"/>
                  <a:gd name="T15" fmla="*/ 29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8" h="254">
                    <a:moveTo>
                      <a:pt x="112" y="29"/>
                    </a:moveTo>
                    <a:lnTo>
                      <a:pt x="140" y="153"/>
                    </a:lnTo>
                    <a:lnTo>
                      <a:pt x="75" y="44"/>
                    </a:lnTo>
                    <a:lnTo>
                      <a:pt x="0" y="73"/>
                    </a:lnTo>
                    <a:lnTo>
                      <a:pt x="71" y="254"/>
                    </a:lnTo>
                    <a:lnTo>
                      <a:pt x="258" y="181"/>
                    </a:lnTo>
                    <a:lnTo>
                      <a:pt x="187" y="0"/>
                    </a:lnTo>
                    <a:lnTo>
                      <a:pt x="112" y="29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5" name="Freeform 11"/>
              <p:cNvSpPr>
                <a:spLocks/>
              </p:cNvSpPr>
              <p:nvPr/>
            </p:nvSpPr>
            <p:spPr bwMode="auto">
              <a:xfrm>
                <a:off x="4783" y="2255"/>
                <a:ext cx="243" cy="358"/>
              </a:xfrm>
              <a:custGeom>
                <a:avLst/>
                <a:gdLst>
                  <a:gd name="T0" fmla="*/ 189 w 242"/>
                  <a:gd name="T1" fmla="*/ 332 h 356"/>
                  <a:gd name="T2" fmla="*/ 230 w 242"/>
                  <a:gd name="T3" fmla="*/ 287 h 356"/>
                  <a:gd name="T4" fmla="*/ 240 w 242"/>
                  <a:gd name="T5" fmla="*/ 88 h 356"/>
                  <a:gd name="T6" fmla="*/ 204 w 242"/>
                  <a:gd name="T7" fmla="*/ 40 h 356"/>
                  <a:gd name="T8" fmla="*/ 57 w 242"/>
                  <a:gd name="T9" fmla="*/ 5 h 356"/>
                  <a:gd name="T10" fmla="*/ 17 w 242"/>
                  <a:gd name="T11" fmla="*/ 35 h 356"/>
                  <a:gd name="T12" fmla="*/ 2 w 242"/>
                  <a:gd name="T13" fmla="*/ 319 h 356"/>
                  <a:gd name="T14" fmla="*/ 38 w 242"/>
                  <a:gd name="T15" fmla="*/ 353 h 356"/>
                  <a:gd name="T16" fmla="*/ 189 w 242"/>
                  <a:gd name="T17" fmla="*/ 332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2" h="356">
                    <a:moveTo>
                      <a:pt x="189" y="332"/>
                    </a:moveTo>
                    <a:cubicBezTo>
                      <a:pt x="210" y="329"/>
                      <a:pt x="229" y="309"/>
                      <a:pt x="230" y="287"/>
                    </a:cubicBezTo>
                    <a:cubicBezTo>
                      <a:pt x="240" y="88"/>
                      <a:pt x="240" y="88"/>
                      <a:pt x="240" y="88"/>
                    </a:cubicBezTo>
                    <a:cubicBezTo>
                      <a:pt x="242" y="66"/>
                      <a:pt x="225" y="45"/>
                      <a:pt x="204" y="40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36" y="0"/>
                      <a:pt x="18" y="13"/>
                      <a:pt x="17" y="35"/>
                    </a:cubicBezTo>
                    <a:cubicBezTo>
                      <a:pt x="2" y="319"/>
                      <a:pt x="2" y="319"/>
                      <a:pt x="2" y="319"/>
                    </a:cubicBezTo>
                    <a:cubicBezTo>
                      <a:pt x="0" y="341"/>
                      <a:pt x="17" y="356"/>
                      <a:pt x="38" y="353"/>
                    </a:cubicBezTo>
                    <a:cubicBezTo>
                      <a:pt x="189" y="332"/>
                      <a:pt x="189" y="332"/>
                      <a:pt x="189" y="332"/>
                    </a:cubicBezTo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6" name="Freeform 12"/>
              <p:cNvSpPr>
                <a:spLocks/>
              </p:cNvSpPr>
              <p:nvPr/>
            </p:nvSpPr>
            <p:spPr bwMode="auto">
              <a:xfrm>
                <a:off x="4733" y="2337"/>
                <a:ext cx="205" cy="211"/>
              </a:xfrm>
              <a:custGeom>
                <a:avLst/>
                <a:gdLst>
                  <a:gd name="T0" fmla="*/ 6 w 205"/>
                  <a:gd name="T1" fmla="*/ 81 h 211"/>
                  <a:gd name="T2" fmla="*/ 130 w 205"/>
                  <a:gd name="T3" fmla="*/ 108 h 211"/>
                  <a:gd name="T4" fmla="*/ 4 w 205"/>
                  <a:gd name="T5" fmla="*/ 120 h 211"/>
                  <a:gd name="T6" fmla="*/ 0 w 205"/>
                  <a:gd name="T7" fmla="*/ 201 h 211"/>
                  <a:gd name="T8" fmla="*/ 194 w 205"/>
                  <a:gd name="T9" fmla="*/ 211 h 211"/>
                  <a:gd name="T10" fmla="*/ 205 w 205"/>
                  <a:gd name="T11" fmla="*/ 10 h 211"/>
                  <a:gd name="T12" fmla="*/ 10 w 205"/>
                  <a:gd name="T13" fmla="*/ 0 h 211"/>
                  <a:gd name="T14" fmla="*/ 6 w 205"/>
                  <a:gd name="T15" fmla="*/ 8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211">
                    <a:moveTo>
                      <a:pt x="6" y="81"/>
                    </a:moveTo>
                    <a:lnTo>
                      <a:pt x="130" y="108"/>
                    </a:lnTo>
                    <a:lnTo>
                      <a:pt x="4" y="120"/>
                    </a:lnTo>
                    <a:lnTo>
                      <a:pt x="0" y="201"/>
                    </a:lnTo>
                    <a:lnTo>
                      <a:pt x="194" y="211"/>
                    </a:lnTo>
                    <a:lnTo>
                      <a:pt x="205" y="10"/>
                    </a:lnTo>
                    <a:lnTo>
                      <a:pt x="10" y="0"/>
                    </a:lnTo>
                    <a:lnTo>
                      <a:pt x="6" y="81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7" name="Freeform 13"/>
              <p:cNvSpPr>
                <a:spLocks/>
              </p:cNvSpPr>
              <p:nvPr/>
            </p:nvSpPr>
            <p:spPr bwMode="auto">
              <a:xfrm>
                <a:off x="2697" y="1446"/>
                <a:ext cx="358" cy="371"/>
              </a:xfrm>
              <a:custGeom>
                <a:avLst/>
                <a:gdLst>
                  <a:gd name="T0" fmla="*/ 198 w 356"/>
                  <a:gd name="T1" fmla="*/ 10 h 369"/>
                  <a:gd name="T2" fmla="*/ 139 w 356"/>
                  <a:gd name="T3" fmla="*/ 22 h 369"/>
                  <a:gd name="T4" fmla="*/ 13 w 356"/>
                  <a:gd name="T5" fmla="*/ 178 h 369"/>
                  <a:gd name="T6" fmla="*/ 14 w 356"/>
                  <a:gd name="T7" fmla="*/ 238 h 369"/>
                  <a:gd name="T8" fmla="*/ 113 w 356"/>
                  <a:gd name="T9" fmla="*/ 353 h 369"/>
                  <a:gd name="T10" fmla="*/ 163 w 356"/>
                  <a:gd name="T11" fmla="*/ 352 h 369"/>
                  <a:gd name="T12" fmla="*/ 342 w 356"/>
                  <a:gd name="T13" fmla="*/ 131 h 369"/>
                  <a:gd name="T14" fmla="*/ 333 w 356"/>
                  <a:gd name="T15" fmla="*/ 82 h 369"/>
                  <a:gd name="T16" fmla="*/ 198 w 356"/>
                  <a:gd name="T17" fmla="*/ 1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6" h="369">
                    <a:moveTo>
                      <a:pt x="198" y="10"/>
                    </a:moveTo>
                    <a:cubicBezTo>
                      <a:pt x="179" y="0"/>
                      <a:pt x="153" y="6"/>
                      <a:pt x="139" y="22"/>
                    </a:cubicBezTo>
                    <a:cubicBezTo>
                      <a:pt x="13" y="178"/>
                      <a:pt x="13" y="178"/>
                      <a:pt x="13" y="178"/>
                    </a:cubicBezTo>
                    <a:cubicBezTo>
                      <a:pt x="0" y="194"/>
                      <a:pt x="0" y="221"/>
                      <a:pt x="14" y="238"/>
                    </a:cubicBezTo>
                    <a:cubicBezTo>
                      <a:pt x="113" y="353"/>
                      <a:pt x="113" y="353"/>
                      <a:pt x="113" y="353"/>
                    </a:cubicBezTo>
                    <a:cubicBezTo>
                      <a:pt x="127" y="369"/>
                      <a:pt x="150" y="369"/>
                      <a:pt x="163" y="352"/>
                    </a:cubicBezTo>
                    <a:cubicBezTo>
                      <a:pt x="342" y="131"/>
                      <a:pt x="342" y="131"/>
                      <a:pt x="342" y="131"/>
                    </a:cubicBezTo>
                    <a:cubicBezTo>
                      <a:pt x="356" y="114"/>
                      <a:pt x="352" y="92"/>
                      <a:pt x="333" y="82"/>
                    </a:cubicBezTo>
                    <a:lnTo>
                      <a:pt x="198" y="10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8" name="Freeform 14"/>
              <p:cNvSpPr>
                <a:spLocks/>
              </p:cNvSpPr>
              <p:nvPr/>
            </p:nvSpPr>
            <p:spPr bwMode="auto">
              <a:xfrm>
                <a:off x="2782" y="1515"/>
                <a:ext cx="279" cy="278"/>
              </a:xfrm>
              <a:custGeom>
                <a:avLst/>
                <a:gdLst>
                  <a:gd name="T0" fmla="*/ 202 w 279"/>
                  <a:gd name="T1" fmla="*/ 216 h 278"/>
                  <a:gd name="T2" fmla="*/ 118 w 279"/>
                  <a:gd name="T3" fmla="*/ 122 h 278"/>
                  <a:gd name="T4" fmla="*/ 228 w 279"/>
                  <a:gd name="T5" fmla="*/ 186 h 278"/>
                  <a:gd name="T6" fmla="*/ 279 w 279"/>
                  <a:gd name="T7" fmla="*/ 123 h 278"/>
                  <a:gd name="T8" fmla="*/ 127 w 279"/>
                  <a:gd name="T9" fmla="*/ 0 h 278"/>
                  <a:gd name="T10" fmla="*/ 0 w 279"/>
                  <a:gd name="T11" fmla="*/ 157 h 278"/>
                  <a:gd name="T12" fmla="*/ 152 w 279"/>
                  <a:gd name="T13" fmla="*/ 278 h 278"/>
                  <a:gd name="T14" fmla="*/ 202 w 279"/>
                  <a:gd name="T15" fmla="*/ 21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9" h="278">
                    <a:moveTo>
                      <a:pt x="202" y="216"/>
                    </a:moveTo>
                    <a:lnTo>
                      <a:pt x="118" y="122"/>
                    </a:lnTo>
                    <a:lnTo>
                      <a:pt x="228" y="186"/>
                    </a:lnTo>
                    <a:lnTo>
                      <a:pt x="279" y="123"/>
                    </a:lnTo>
                    <a:lnTo>
                      <a:pt x="127" y="0"/>
                    </a:lnTo>
                    <a:lnTo>
                      <a:pt x="0" y="157"/>
                    </a:lnTo>
                    <a:lnTo>
                      <a:pt x="152" y="278"/>
                    </a:lnTo>
                    <a:lnTo>
                      <a:pt x="202" y="216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09" name="Freeform 15"/>
              <p:cNvSpPr>
                <a:spLocks/>
              </p:cNvSpPr>
              <p:nvPr/>
            </p:nvSpPr>
            <p:spPr bwMode="auto">
              <a:xfrm>
                <a:off x="2684" y="1290"/>
                <a:ext cx="2181" cy="2121"/>
              </a:xfrm>
              <a:custGeom>
                <a:avLst/>
                <a:gdLst>
                  <a:gd name="T0" fmla="*/ 1085 w 2170"/>
                  <a:gd name="T1" fmla="*/ 2110 h 2110"/>
                  <a:gd name="T2" fmla="*/ 707 w 2170"/>
                  <a:gd name="T3" fmla="*/ 2039 h 2110"/>
                  <a:gd name="T4" fmla="*/ 122 w 2170"/>
                  <a:gd name="T5" fmla="*/ 1484 h 2110"/>
                  <a:gd name="T6" fmla="*/ 100 w 2170"/>
                  <a:gd name="T7" fmla="*/ 677 h 2110"/>
                  <a:gd name="T8" fmla="*/ 494 w 2170"/>
                  <a:gd name="T9" fmla="*/ 181 h 2110"/>
                  <a:gd name="T10" fmla="*/ 1085 w 2170"/>
                  <a:gd name="T11" fmla="*/ 0 h 2110"/>
                  <a:gd name="T12" fmla="*/ 1463 w 2170"/>
                  <a:gd name="T13" fmla="*/ 70 h 2110"/>
                  <a:gd name="T14" fmla="*/ 2048 w 2170"/>
                  <a:gd name="T15" fmla="*/ 626 h 2110"/>
                  <a:gd name="T16" fmla="*/ 2069 w 2170"/>
                  <a:gd name="T17" fmla="*/ 1433 h 2110"/>
                  <a:gd name="T18" fmla="*/ 1676 w 2170"/>
                  <a:gd name="T19" fmla="*/ 1929 h 2110"/>
                  <a:gd name="T20" fmla="*/ 1085 w 2170"/>
                  <a:gd name="T21" fmla="*/ 211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70" h="2110">
                    <a:moveTo>
                      <a:pt x="1085" y="2110"/>
                    </a:moveTo>
                    <a:cubicBezTo>
                      <a:pt x="956" y="2110"/>
                      <a:pt x="829" y="2086"/>
                      <a:pt x="707" y="2039"/>
                    </a:cubicBezTo>
                    <a:cubicBezTo>
                      <a:pt x="444" y="1938"/>
                      <a:pt x="236" y="1741"/>
                      <a:pt x="122" y="1484"/>
                    </a:cubicBezTo>
                    <a:cubicBezTo>
                      <a:pt x="7" y="1227"/>
                      <a:pt x="0" y="940"/>
                      <a:pt x="100" y="677"/>
                    </a:cubicBezTo>
                    <a:cubicBezTo>
                      <a:pt x="178" y="474"/>
                      <a:pt x="315" y="303"/>
                      <a:pt x="494" y="181"/>
                    </a:cubicBezTo>
                    <a:cubicBezTo>
                      <a:pt x="670" y="63"/>
                      <a:pt x="874" y="0"/>
                      <a:pt x="1085" y="0"/>
                    </a:cubicBezTo>
                    <a:cubicBezTo>
                      <a:pt x="1214" y="0"/>
                      <a:pt x="1341" y="24"/>
                      <a:pt x="1463" y="70"/>
                    </a:cubicBezTo>
                    <a:cubicBezTo>
                      <a:pt x="1726" y="171"/>
                      <a:pt x="1934" y="369"/>
                      <a:pt x="2048" y="626"/>
                    </a:cubicBezTo>
                    <a:cubicBezTo>
                      <a:pt x="2163" y="883"/>
                      <a:pt x="2170" y="1170"/>
                      <a:pt x="2069" y="1433"/>
                    </a:cubicBezTo>
                    <a:cubicBezTo>
                      <a:pt x="1991" y="1636"/>
                      <a:pt x="1855" y="1807"/>
                      <a:pt x="1676" y="1929"/>
                    </a:cubicBezTo>
                    <a:cubicBezTo>
                      <a:pt x="1500" y="2047"/>
                      <a:pt x="1296" y="2110"/>
                      <a:pt x="1085" y="211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0" name="Freeform 16"/>
              <p:cNvSpPr>
                <a:spLocks noEditPoints="1"/>
              </p:cNvSpPr>
              <p:nvPr/>
            </p:nvSpPr>
            <p:spPr bwMode="auto">
              <a:xfrm>
                <a:off x="2554" y="1272"/>
                <a:ext cx="2441" cy="2157"/>
              </a:xfrm>
              <a:custGeom>
                <a:avLst/>
                <a:gdLst>
                  <a:gd name="T0" fmla="*/ 1214 w 2428"/>
                  <a:gd name="T1" fmla="*/ 0 h 2146"/>
                  <a:gd name="T2" fmla="*/ 1214 w 2428"/>
                  <a:gd name="T3" fmla="*/ 36 h 2146"/>
                  <a:gd name="T4" fmla="*/ 1585 w 2428"/>
                  <a:gd name="T5" fmla="*/ 105 h 2146"/>
                  <a:gd name="T6" fmla="*/ 1933 w 2428"/>
                  <a:gd name="T7" fmla="*/ 326 h 2146"/>
                  <a:gd name="T8" fmla="*/ 2161 w 2428"/>
                  <a:gd name="T9" fmla="*/ 651 h 2146"/>
                  <a:gd name="T10" fmla="*/ 2250 w 2428"/>
                  <a:gd name="T11" fmla="*/ 1039 h 2146"/>
                  <a:gd name="T12" fmla="*/ 2182 w 2428"/>
                  <a:gd name="T13" fmla="*/ 1444 h 2146"/>
                  <a:gd name="T14" fmla="*/ 1795 w 2428"/>
                  <a:gd name="T15" fmla="*/ 1932 h 2146"/>
                  <a:gd name="T16" fmla="*/ 1518 w 2428"/>
                  <a:gd name="T17" fmla="*/ 2064 h 2146"/>
                  <a:gd name="T18" fmla="*/ 1214 w 2428"/>
                  <a:gd name="T19" fmla="*/ 2110 h 2146"/>
                  <a:gd name="T20" fmla="*/ 843 w 2428"/>
                  <a:gd name="T21" fmla="*/ 2041 h 2146"/>
                  <a:gd name="T22" fmla="*/ 495 w 2428"/>
                  <a:gd name="T23" fmla="*/ 1820 h 2146"/>
                  <a:gd name="T24" fmla="*/ 267 w 2428"/>
                  <a:gd name="T25" fmla="*/ 1495 h 2146"/>
                  <a:gd name="T26" fmla="*/ 178 w 2428"/>
                  <a:gd name="T27" fmla="*/ 1107 h 2146"/>
                  <a:gd name="T28" fmla="*/ 246 w 2428"/>
                  <a:gd name="T29" fmla="*/ 701 h 2146"/>
                  <a:gd name="T30" fmla="*/ 633 w 2428"/>
                  <a:gd name="T31" fmla="*/ 214 h 2146"/>
                  <a:gd name="T32" fmla="*/ 909 w 2428"/>
                  <a:gd name="T33" fmla="*/ 82 h 2146"/>
                  <a:gd name="T34" fmla="*/ 1214 w 2428"/>
                  <a:gd name="T35" fmla="*/ 36 h 2146"/>
                  <a:gd name="T36" fmla="*/ 1214 w 2428"/>
                  <a:gd name="T37" fmla="*/ 0 h 2146"/>
                  <a:gd name="T38" fmla="*/ 1214 w 2428"/>
                  <a:gd name="T39" fmla="*/ 0 h 2146"/>
                  <a:gd name="T40" fmla="*/ 213 w 2428"/>
                  <a:gd name="T41" fmla="*/ 689 h 2146"/>
                  <a:gd name="T42" fmla="*/ 830 w 2428"/>
                  <a:gd name="T43" fmla="*/ 2074 h 2146"/>
                  <a:gd name="T44" fmla="*/ 1214 w 2428"/>
                  <a:gd name="T45" fmla="*/ 2146 h 2146"/>
                  <a:gd name="T46" fmla="*/ 2215 w 2428"/>
                  <a:gd name="T47" fmla="*/ 1457 h 2146"/>
                  <a:gd name="T48" fmla="*/ 1598 w 2428"/>
                  <a:gd name="T49" fmla="*/ 72 h 2146"/>
                  <a:gd name="T50" fmla="*/ 1214 w 2428"/>
                  <a:gd name="T51" fmla="*/ 0 h 2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28" h="2146">
                    <a:moveTo>
                      <a:pt x="1214" y="0"/>
                    </a:moveTo>
                    <a:cubicBezTo>
                      <a:pt x="1214" y="36"/>
                      <a:pt x="1214" y="36"/>
                      <a:pt x="1214" y="36"/>
                    </a:cubicBezTo>
                    <a:cubicBezTo>
                      <a:pt x="1341" y="36"/>
                      <a:pt x="1466" y="59"/>
                      <a:pt x="1585" y="105"/>
                    </a:cubicBezTo>
                    <a:cubicBezTo>
                      <a:pt x="1716" y="155"/>
                      <a:pt x="1833" y="230"/>
                      <a:pt x="1933" y="326"/>
                    </a:cubicBezTo>
                    <a:cubicBezTo>
                      <a:pt x="2029" y="419"/>
                      <a:pt x="2106" y="528"/>
                      <a:pt x="2161" y="651"/>
                    </a:cubicBezTo>
                    <a:cubicBezTo>
                      <a:pt x="2216" y="774"/>
                      <a:pt x="2246" y="905"/>
                      <a:pt x="2250" y="1039"/>
                    </a:cubicBezTo>
                    <a:cubicBezTo>
                      <a:pt x="2255" y="1177"/>
                      <a:pt x="2232" y="1314"/>
                      <a:pt x="2182" y="1444"/>
                    </a:cubicBezTo>
                    <a:cubicBezTo>
                      <a:pt x="2105" y="1644"/>
                      <a:pt x="1971" y="1812"/>
                      <a:pt x="1795" y="1932"/>
                    </a:cubicBezTo>
                    <a:cubicBezTo>
                      <a:pt x="1710" y="1989"/>
                      <a:pt x="1617" y="2033"/>
                      <a:pt x="1518" y="2064"/>
                    </a:cubicBezTo>
                    <a:cubicBezTo>
                      <a:pt x="1419" y="2094"/>
                      <a:pt x="1317" y="2110"/>
                      <a:pt x="1214" y="2110"/>
                    </a:cubicBezTo>
                    <a:cubicBezTo>
                      <a:pt x="1087" y="2110"/>
                      <a:pt x="962" y="2086"/>
                      <a:pt x="843" y="2041"/>
                    </a:cubicBezTo>
                    <a:cubicBezTo>
                      <a:pt x="712" y="1990"/>
                      <a:pt x="595" y="1916"/>
                      <a:pt x="495" y="1820"/>
                    </a:cubicBezTo>
                    <a:cubicBezTo>
                      <a:pt x="399" y="1727"/>
                      <a:pt x="322" y="1618"/>
                      <a:pt x="267" y="1495"/>
                    </a:cubicBezTo>
                    <a:cubicBezTo>
                      <a:pt x="212" y="1372"/>
                      <a:pt x="182" y="1241"/>
                      <a:pt x="178" y="1107"/>
                    </a:cubicBezTo>
                    <a:cubicBezTo>
                      <a:pt x="173" y="969"/>
                      <a:pt x="196" y="832"/>
                      <a:pt x="246" y="701"/>
                    </a:cubicBezTo>
                    <a:cubicBezTo>
                      <a:pt x="323" y="502"/>
                      <a:pt x="457" y="333"/>
                      <a:pt x="633" y="214"/>
                    </a:cubicBezTo>
                    <a:cubicBezTo>
                      <a:pt x="718" y="157"/>
                      <a:pt x="811" y="112"/>
                      <a:pt x="909" y="82"/>
                    </a:cubicBezTo>
                    <a:cubicBezTo>
                      <a:pt x="1008" y="52"/>
                      <a:pt x="1111" y="36"/>
                      <a:pt x="1214" y="36"/>
                    </a:cubicBezTo>
                    <a:cubicBezTo>
                      <a:pt x="1214" y="0"/>
                      <a:pt x="1214" y="0"/>
                      <a:pt x="1214" y="0"/>
                    </a:cubicBezTo>
                    <a:moveTo>
                      <a:pt x="1214" y="0"/>
                    </a:moveTo>
                    <a:cubicBezTo>
                      <a:pt x="783" y="0"/>
                      <a:pt x="376" y="262"/>
                      <a:pt x="213" y="689"/>
                    </a:cubicBezTo>
                    <a:cubicBezTo>
                      <a:pt x="0" y="1242"/>
                      <a:pt x="277" y="1862"/>
                      <a:pt x="830" y="2074"/>
                    </a:cubicBezTo>
                    <a:cubicBezTo>
                      <a:pt x="956" y="2123"/>
                      <a:pt x="1086" y="2146"/>
                      <a:pt x="1214" y="2146"/>
                    </a:cubicBezTo>
                    <a:cubicBezTo>
                      <a:pt x="1645" y="2146"/>
                      <a:pt x="2052" y="1884"/>
                      <a:pt x="2215" y="1457"/>
                    </a:cubicBezTo>
                    <a:cubicBezTo>
                      <a:pt x="2428" y="904"/>
                      <a:pt x="2151" y="284"/>
                      <a:pt x="1598" y="72"/>
                    </a:cubicBezTo>
                    <a:cubicBezTo>
                      <a:pt x="1472" y="23"/>
                      <a:pt x="1342" y="0"/>
                      <a:pt x="1214" y="0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1" name="Freeform 17"/>
              <p:cNvSpPr>
                <a:spLocks noEditPoints="1"/>
              </p:cNvSpPr>
              <p:nvPr/>
            </p:nvSpPr>
            <p:spPr bwMode="auto">
              <a:xfrm>
                <a:off x="3785" y="1356"/>
                <a:ext cx="164" cy="291"/>
              </a:xfrm>
              <a:custGeom>
                <a:avLst/>
                <a:gdLst>
                  <a:gd name="T0" fmla="*/ 121 w 164"/>
                  <a:gd name="T1" fmla="*/ 289 h 289"/>
                  <a:gd name="T2" fmla="*/ 35 w 164"/>
                  <a:gd name="T3" fmla="*/ 252 h 289"/>
                  <a:gd name="T4" fmla="*/ 5 w 164"/>
                  <a:gd name="T5" fmla="*/ 219 h 289"/>
                  <a:gd name="T6" fmla="*/ 4 w 164"/>
                  <a:gd name="T7" fmla="*/ 216 h 289"/>
                  <a:gd name="T8" fmla="*/ 6 w 164"/>
                  <a:gd name="T9" fmla="*/ 215 h 289"/>
                  <a:gd name="T10" fmla="*/ 8 w 164"/>
                  <a:gd name="T11" fmla="*/ 218 h 289"/>
                  <a:gd name="T12" fmla="*/ 36 w 164"/>
                  <a:gd name="T13" fmla="*/ 250 h 289"/>
                  <a:gd name="T14" fmla="*/ 122 w 164"/>
                  <a:gd name="T15" fmla="*/ 287 h 289"/>
                  <a:gd name="T16" fmla="*/ 121 w 164"/>
                  <a:gd name="T17" fmla="*/ 289 h 289"/>
                  <a:gd name="T18" fmla="*/ 105 w 164"/>
                  <a:gd name="T19" fmla="*/ 137 h 289"/>
                  <a:gd name="T20" fmla="*/ 114 w 164"/>
                  <a:gd name="T21" fmla="*/ 154 h 289"/>
                  <a:gd name="T22" fmla="*/ 106 w 164"/>
                  <a:gd name="T23" fmla="*/ 180 h 289"/>
                  <a:gd name="T24" fmla="*/ 62 w 164"/>
                  <a:gd name="T25" fmla="*/ 185 h 289"/>
                  <a:gd name="T26" fmla="*/ 50 w 164"/>
                  <a:gd name="T27" fmla="*/ 180 h 289"/>
                  <a:gd name="T28" fmla="*/ 53 w 164"/>
                  <a:gd name="T29" fmla="*/ 179 h 289"/>
                  <a:gd name="T30" fmla="*/ 62 w 164"/>
                  <a:gd name="T31" fmla="*/ 182 h 289"/>
                  <a:gd name="T32" fmla="*/ 105 w 164"/>
                  <a:gd name="T33" fmla="*/ 178 h 289"/>
                  <a:gd name="T34" fmla="*/ 112 w 164"/>
                  <a:gd name="T35" fmla="*/ 154 h 289"/>
                  <a:gd name="T36" fmla="*/ 103 w 164"/>
                  <a:gd name="T37" fmla="*/ 139 h 289"/>
                  <a:gd name="T38" fmla="*/ 105 w 164"/>
                  <a:gd name="T39" fmla="*/ 137 h 289"/>
                  <a:gd name="T40" fmla="*/ 4 w 164"/>
                  <a:gd name="T41" fmla="*/ 216 h 289"/>
                  <a:gd name="T42" fmla="*/ 7 w 164"/>
                  <a:gd name="T43" fmla="*/ 180 h 289"/>
                  <a:gd name="T44" fmla="*/ 28 w 164"/>
                  <a:gd name="T45" fmla="*/ 155 h 289"/>
                  <a:gd name="T46" fmla="*/ 26 w 164"/>
                  <a:gd name="T47" fmla="*/ 147 h 289"/>
                  <a:gd name="T48" fmla="*/ 30 w 164"/>
                  <a:gd name="T49" fmla="*/ 120 h 289"/>
                  <a:gd name="T50" fmla="*/ 156 w 164"/>
                  <a:gd name="T51" fmla="*/ 8 h 289"/>
                  <a:gd name="T52" fmla="*/ 164 w 164"/>
                  <a:gd name="T53" fmla="*/ 0 h 289"/>
                  <a:gd name="T54" fmla="*/ 163 w 164"/>
                  <a:gd name="T55" fmla="*/ 4 h 289"/>
                  <a:gd name="T56" fmla="*/ 158 w 164"/>
                  <a:gd name="T57" fmla="*/ 10 h 289"/>
                  <a:gd name="T58" fmla="*/ 32 w 164"/>
                  <a:gd name="T59" fmla="*/ 121 h 289"/>
                  <a:gd name="T60" fmla="*/ 29 w 164"/>
                  <a:gd name="T61" fmla="*/ 147 h 289"/>
                  <a:gd name="T62" fmla="*/ 30 w 164"/>
                  <a:gd name="T63" fmla="*/ 153 h 289"/>
                  <a:gd name="T64" fmla="*/ 37 w 164"/>
                  <a:gd name="T65" fmla="*/ 147 h 289"/>
                  <a:gd name="T66" fmla="*/ 97 w 164"/>
                  <a:gd name="T67" fmla="*/ 132 h 289"/>
                  <a:gd name="T68" fmla="*/ 105 w 164"/>
                  <a:gd name="T69" fmla="*/ 137 h 289"/>
                  <a:gd name="T70" fmla="*/ 103 w 164"/>
                  <a:gd name="T71" fmla="*/ 139 h 289"/>
                  <a:gd name="T72" fmla="*/ 96 w 164"/>
                  <a:gd name="T73" fmla="*/ 134 h 289"/>
                  <a:gd name="T74" fmla="*/ 39 w 164"/>
                  <a:gd name="T75" fmla="*/ 149 h 289"/>
                  <a:gd name="T76" fmla="*/ 31 w 164"/>
                  <a:gd name="T77" fmla="*/ 155 h 289"/>
                  <a:gd name="T78" fmla="*/ 38 w 164"/>
                  <a:gd name="T79" fmla="*/ 168 h 289"/>
                  <a:gd name="T80" fmla="*/ 53 w 164"/>
                  <a:gd name="T81" fmla="*/ 179 h 289"/>
                  <a:gd name="T82" fmla="*/ 50 w 164"/>
                  <a:gd name="T83" fmla="*/ 180 h 289"/>
                  <a:gd name="T84" fmla="*/ 37 w 164"/>
                  <a:gd name="T85" fmla="*/ 170 h 289"/>
                  <a:gd name="T86" fmla="*/ 29 w 164"/>
                  <a:gd name="T87" fmla="*/ 157 h 289"/>
                  <a:gd name="T88" fmla="*/ 9 w 164"/>
                  <a:gd name="T89" fmla="*/ 181 h 289"/>
                  <a:gd name="T90" fmla="*/ 6 w 164"/>
                  <a:gd name="T91" fmla="*/ 215 h 289"/>
                  <a:gd name="T92" fmla="*/ 4 w 164"/>
                  <a:gd name="T93" fmla="*/ 216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4" h="289">
                    <a:moveTo>
                      <a:pt x="121" y="289"/>
                    </a:moveTo>
                    <a:cubicBezTo>
                      <a:pt x="92" y="283"/>
                      <a:pt x="59" y="270"/>
                      <a:pt x="35" y="252"/>
                    </a:cubicBezTo>
                    <a:cubicBezTo>
                      <a:pt x="21" y="242"/>
                      <a:pt x="11" y="231"/>
                      <a:pt x="5" y="219"/>
                    </a:cubicBezTo>
                    <a:cubicBezTo>
                      <a:pt x="5" y="218"/>
                      <a:pt x="5" y="217"/>
                      <a:pt x="4" y="216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7" y="216"/>
                      <a:pt x="7" y="217"/>
                      <a:pt x="8" y="218"/>
                    </a:cubicBezTo>
                    <a:cubicBezTo>
                      <a:pt x="13" y="230"/>
                      <a:pt x="23" y="241"/>
                      <a:pt x="36" y="250"/>
                    </a:cubicBezTo>
                    <a:cubicBezTo>
                      <a:pt x="60" y="268"/>
                      <a:pt x="93" y="281"/>
                      <a:pt x="122" y="287"/>
                    </a:cubicBezTo>
                    <a:lnTo>
                      <a:pt x="121" y="289"/>
                    </a:lnTo>
                    <a:close/>
                    <a:moveTo>
                      <a:pt x="105" y="137"/>
                    </a:moveTo>
                    <a:cubicBezTo>
                      <a:pt x="110" y="142"/>
                      <a:pt x="113" y="148"/>
                      <a:pt x="114" y="154"/>
                    </a:cubicBezTo>
                    <a:cubicBezTo>
                      <a:pt x="116" y="163"/>
                      <a:pt x="113" y="173"/>
                      <a:pt x="106" y="180"/>
                    </a:cubicBezTo>
                    <a:cubicBezTo>
                      <a:pt x="98" y="188"/>
                      <a:pt x="83" y="192"/>
                      <a:pt x="62" y="185"/>
                    </a:cubicBezTo>
                    <a:cubicBezTo>
                      <a:pt x="58" y="183"/>
                      <a:pt x="54" y="182"/>
                      <a:pt x="50" y="180"/>
                    </a:cubicBezTo>
                    <a:cubicBezTo>
                      <a:pt x="53" y="179"/>
                      <a:pt x="53" y="179"/>
                      <a:pt x="53" y="179"/>
                    </a:cubicBezTo>
                    <a:cubicBezTo>
                      <a:pt x="56" y="180"/>
                      <a:pt x="59" y="181"/>
                      <a:pt x="62" y="182"/>
                    </a:cubicBezTo>
                    <a:cubicBezTo>
                      <a:pt x="83" y="189"/>
                      <a:pt x="97" y="186"/>
                      <a:pt x="105" y="178"/>
                    </a:cubicBezTo>
                    <a:cubicBezTo>
                      <a:pt x="111" y="172"/>
                      <a:pt x="113" y="163"/>
                      <a:pt x="112" y="154"/>
                    </a:cubicBezTo>
                    <a:cubicBezTo>
                      <a:pt x="111" y="149"/>
                      <a:pt x="108" y="143"/>
                      <a:pt x="103" y="139"/>
                    </a:cubicBezTo>
                    <a:lnTo>
                      <a:pt x="105" y="137"/>
                    </a:lnTo>
                    <a:close/>
                    <a:moveTo>
                      <a:pt x="4" y="216"/>
                    </a:moveTo>
                    <a:cubicBezTo>
                      <a:pt x="0" y="205"/>
                      <a:pt x="0" y="192"/>
                      <a:pt x="7" y="180"/>
                    </a:cubicBezTo>
                    <a:cubicBezTo>
                      <a:pt x="11" y="171"/>
                      <a:pt x="18" y="163"/>
                      <a:pt x="28" y="155"/>
                    </a:cubicBezTo>
                    <a:cubicBezTo>
                      <a:pt x="27" y="152"/>
                      <a:pt x="27" y="150"/>
                      <a:pt x="26" y="147"/>
                    </a:cubicBezTo>
                    <a:cubicBezTo>
                      <a:pt x="25" y="139"/>
                      <a:pt x="27" y="129"/>
                      <a:pt x="30" y="120"/>
                    </a:cubicBezTo>
                    <a:cubicBezTo>
                      <a:pt x="39" y="91"/>
                      <a:pt x="136" y="26"/>
                      <a:pt x="156" y="8"/>
                    </a:cubicBezTo>
                    <a:cubicBezTo>
                      <a:pt x="164" y="0"/>
                      <a:pt x="164" y="0"/>
                      <a:pt x="164" y="0"/>
                    </a:cubicBezTo>
                    <a:cubicBezTo>
                      <a:pt x="163" y="4"/>
                      <a:pt x="163" y="4"/>
                      <a:pt x="163" y="4"/>
                    </a:cubicBezTo>
                    <a:cubicBezTo>
                      <a:pt x="158" y="10"/>
                      <a:pt x="158" y="10"/>
                      <a:pt x="158" y="10"/>
                    </a:cubicBezTo>
                    <a:cubicBezTo>
                      <a:pt x="138" y="28"/>
                      <a:pt x="41" y="92"/>
                      <a:pt x="32" y="121"/>
                    </a:cubicBezTo>
                    <a:cubicBezTo>
                      <a:pt x="29" y="130"/>
                      <a:pt x="28" y="139"/>
                      <a:pt x="29" y="147"/>
                    </a:cubicBezTo>
                    <a:cubicBezTo>
                      <a:pt x="29" y="149"/>
                      <a:pt x="29" y="151"/>
                      <a:pt x="30" y="153"/>
                    </a:cubicBezTo>
                    <a:cubicBezTo>
                      <a:pt x="32" y="151"/>
                      <a:pt x="35" y="149"/>
                      <a:pt x="37" y="147"/>
                    </a:cubicBezTo>
                    <a:cubicBezTo>
                      <a:pt x="64" y="128"/>
                      <a:pt x="84" y="126"/>
                      <a:pt x="97" y="132"/>
                    </a:cubicBezTo>
                    <a:cubicBezTo>
                      <a:pt x="100" y="133"/>
                      <a:pt x="103" y="135"/>
                      <a:pt x="105" y="137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1" y="137"/>
                      <a:pt x="99" y="136"/>
                      <a:pt x="96" y="134"/>
                    </a:cubicBezTo>
                    <a:cubicBezTo>
                      <a:pt x="83" y="129"/>
                      <a:pt x="64" y="131"/>
                      <a:pt x="39" y="149"/>
                    </a:cubicBezTo>
                    <a:cubicBezTo>
                      <a:pt x="36" y="151"/>
                      <a:pt x="33" y="153"/>
                      <a:pt x="31" y="155"/>
                    </a:cubicBezTo>
                    <a:cubicBezTo>
                      <a:pt x="32" y="160"/>
                      <a:pt x="35" y="164"/>
                      <a:pt x="38" y="168"/>
                    </a:cubicBezTo>
                    <a:cubicBezTo>
                      <a:pt x="42" y="172"/>
                      <a:pt x="47" y="176"/>
                      <a:pt x="53" y="179"/>
                    </a:cubicBezTo>
                    <a:cubicBezTo>
                      <a:pt x="50" y="180"/>
                      <a:pt x="50" y="180"/>
                      <a:pt x="50" y="180"/>
                    </a:cubicBezTo>
                    <a:cubicBezTo>
                      <a:pt x="45" y="177"/>
                      <a:pt x="40" y="174"/>
                      <a:pt x="37" y="170"/>
                    </a:cubicBezTo>
                    <a:cubicBezTo>
                      <a:pt x="33" y="166"/>
                      <a:pt x="30" y="162"/>
                      <a:pt x="29" y="157"/>
                    </a:cubicBezTo>
                    <a:cubicBezTo>
                      <a:pt x="19" y="165"/>
                      <a:pt x="13" y="173"/>
                      <a:pt x="9" y="181"/>
                    </a:cubicBezTo>
                    <a:cubicBezTo>
                      <a:pt x="3" y="193"/>
                      <a:pt x="2" y="204"/>
                      <a:pt x="6" y="215"/>
                    </a:cubicBezTo>
                    <a:lnTo>
                      <a:pt x="4" y="2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2" name="Freeform 18"/>
              <p:cNvSpPr>
                <a:spLocks/>
              </p:cNvSpPr>
              <p:nvPr/>
            </p:nvSpPr>
            <p:spPr bwMode="auto">
              <a:xfrm>
                <a:off x="3901" y="1390"/>
                <a:ext cx="508" cy="428"/>
              </a:xfrm>
              <a:custGeom>
                <a:avLst/>
                <a:gdLst>
                  <a:gd name="T0" fmla="*/ 390 w 505"/>
                  <a:gd name="T1" fmla="*/ 423 h 425"/>
                  <a:gd name="T2" fmla="*/ 7 w 505"/>
                  <a:gd name="T3" fmla="*/ 268 h 425"/>
                  <a:gd name="T4" fmla="*/ 2 w 505"/>
                  <a:gd name="T5" fmla="*/ 255 h 425"/>
                  <a:gd name="T6" fmla="*/ 102 w 505"/>
                  <a:gd name="T7" fmla="*/ 7 h 425"/>
                  <a:gd name="T8" fmla="*/ 115 w 505"/>
                  <a:gd name="T9" fmla="*/ 2 h 425"/>
                  <a:gd name="T10" fmla="*/ 498 w 505"/>
                  <a:gd name="T11" fmla="*/ 157 h 425"/>
                  <a:gd name="T12" fmla="*/ 503 w 505"/>
                  <a:gd name="T13" fmla="*/ 169 h 425"/>
                  <a:gd name="T14" fmla="*/ 402 w 505"/>
                  <a:gd name="T15" fmla="*/ 418 h 425"/>
                  <a:gd name="T16" fmla="*/ 390 w 505"/>
                  <a:gd name="T17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5" h="425">
                    <a:moveTo>
                      <a:pt x="390" y="423"/>
                    </a:moveTo>
                    <a:cubicBezTo>
                      <a:pt x="7" y="268"/>
                      <a:pt x="7" y="268"/>
                      <a:pt x="7" y="268"/>
                    </a:cubicBezTo>
                    <a:cubicBezTo>
                      <a:pt x="2" y="266"/>
                      <a:pt x="0" y="260"/>
                      <a:pt x="2" y="255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104" y="2"/>
                      <a:pt x="110" y="0"/>
                      <a:pt x="115" y="2"/>
                    </a:cubicBezTo>
                    <a:cubicBezTo>
                      <a:pt x="498" y="157"/>
                      <a:pt x="498" y="157"/>
                      <a:pt x="498" y="157"/>
                    </a:cubicBezTo>
                    <a:cubicBezTo>
                      <a:pt x="502" y="159"/>
                      <a:pt x="505" y="165"/>
                      <a:pt x="503" y="169"/>
                    </a:cubicBezTo>
                    <a:cubicBezTo>
                      <a:pt x="402" y="418"/>
                      <a:pt x="402" y="418"/>
                      <a:pt x="402" y="418"/>
                    </a:cubicBezTo>
                    <a:cubicBezTo>
                      <a:pt x="400" y="423"/>
                      <a:pt x="394" y="425"/>
                      <a:pt x="390" y="423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3" name="Freeform 19"/>
              <p:cNvSpPr>
                <a:spLocks/>
              </p:cNvSpPr>
              <p:nvPr/>
            </p:nvSpPr>
            <p:spPr bwMode="auto">
              <a:xfrm>
                <a:off x="4253" y="1784"/>
                <a:ext cx="28" cy="24"/>
              </a:xfrm>
              <a:custGeom>
                <a:avLst/>
                <a:gdLst>
                  <a:gd name="T0" fmla="*/ 22 w 28"/>
                  <a:gd name="T1" fmla="*/ 24 h 24"/>
                  <a:gd name="T2" fmla="*/ 0 w 28"/>
                  <a:gd name="T3" fmla="*/ 15 h 24"/>
                  <a:gd name="T4" fmla="*/ 5 w 28"/>
                  <a:gd name="T5" fmla="*/ 2 h 24"/>
                  <a:gd name="T6" fmla="*/ 8 w 28"/>
                  <a:gd name="T7" fmla="*/ 1 h 24"/>
                  <a:gd name="T8" fmla="*/ 26 w 28"/>
                  <a:gd name="T9" fmla="*/ 8 h 24"/>
                  <a:gd name="T10" fmla="*/ 27 w 28"/>
                  <a:gd name="T11" fmla="*/ 11 h 24"/>
                  <a:gd name="T12" fmla="*/ 22 w 28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4">
                    <a:moveTo>
                      <a:pt x="22" y="24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7" y="0"/>
                      <a:pt x="8" y="1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7" y="9"/>
                      <a:pt x="28" y="10"/>
                      <a:pt x="27" y="11"/>
                    </a:cubicBezTo>
                    <a:lnTo>
                      <a:pt x="22" y="2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4" name="Freeform 20"/>
              <p:cNvSpPr>
                <a:spLocks/>
              </p:cNvSpPr>
              <p:nvPr/>
            </p:nvSpPr>
            <p:spPr bwMode="auto">
              <a:xfrm>
                <a:off x="3925" y="1652"/>
                <a:ext cx="28" cy="24"/>
              </a:xfrm>
              <a:custGeom>
                <a:avLst/>
                <a:gdLst>
                  <a:gd name="T0" fmla="*/ 23 w 28"/>
                  <a:gd name="T1" fmla="*/ 24 h 24"/>
                  <a:gd name="T2" fmla="*/ 0 w 28"/>
                  <a:gd name="T3" fmla="*/ 15 h 24"/>
                  <a:gd name="T4" fmla="*/ 5 w 28"/>
                  <a:gd name="T5" fmla="*/ 2 h 24"/>
                  <a:gd name="T6" fmla="*/ 8 w 28"/>
                  <a:gd name="T7" fmla="*/ 1 h 24"/>
                  <a:gd name="T8" fmla="*/ 26 w 28"/>
                  <a:gd name="T9" fmla="*/ 8 h 24"/>
                  <a:gd name="T10" fmla="*/ 28 w 28"/>
                  <a:gd name="T11" fmla="*/ 11 h 24"/>
                  <a:gd name="T12" fmla="*/ 23 w 28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4">
                    <a:moveTo>
                      <a:pt x="23" y="24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7" y="0"/>
                      <a:pt x="8" y="1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8" y="8"/>
                      <a:pt x="28" y="10"/>
                      <a:pt x="28" y="11"/>
                    </a:cubicBezTo>
                    <a:lnTo>
                      <a:pt x="23" y="2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5" name="Freeform 21"/>
              <p:cNvSpPr>
                <a:spLocks/>
              </p:cNvSpPr>
              <p:nvPr/>
            </p:nvSpPr>
            <p:spPr bwMode="auto">
              <a:xfrm>
                <a:off x="3828" y="1661"/>
                <a:ext cx="487" cy="251"/>
              </a:xfrm>
              <a:custGeom>
                <a:avLst/>
                <a:gdLst>
                  <a:gd name="T0" fmla="*/ 468 w 485"/>
                  <a:gd name="T1" fmla="*/ 245 h 250"/>
                  <a:gd name="T2" fmla="*/ 13 w 485"/>
                  <a:gd name="T3" fmla="*/ 60 h 250"/>
                  <a:gd name="T4" fmla="*/ 8 w 485"/>
                  <a:gd name="T5" fmla="*/ 44 h 250"/>
                  <a:gd name="T6" fmla="*/ 70 w 485"/>
                  <a:gd name="T7" fmla="*/ 0 h 250"/>
                  <a:gd name="T8" fmla="*/ 470 w 485"/>
                  <a:gd name="T9" fmla="*/ 162 h 250"/>
                  <a:gd name="T10" fmla="*/ 482 w 485"/>
                  <a:gd name="T11" fmla="*/ 230 h 250"/>
                  <a:gd name="T12" fmla="*/ 468 w 485"/>
                  <a:gd name="T13" fmla="*/ 245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5" h="250">
                    <a:moveTo>
                      <a:pt x="468" y="245"/>
                    </a:moveTo>
                    <a:cubicBezTo>
                      <a:pt x="13" y="60"/>
                      <a:pt x="13" y="60"/>
                      <a:pt x="13" y="60"/>
                    </a:cubicBezTo>
                    <a:cubicBezTo>
                      <a:pt x="2" y="56"/>
                      <a:pt x="0" y="49"/>
                      <a:pt x="8" y="4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470" y="162"/>
                      <a:pt x="470" y="162"/>
                      <a:pt x="470" y="162"/>
                    </a:cubicBezTo>
                    <a:cubicBezTo>
                      <a:pt x="482" y="230"/>
                      <a:pt x="482" y="230"/>
                      <a:pt x="482" y="230"/>
                    </a:cubicBezTo>
                    <a:cubicBezTo>
                      <a:pt x="485" y="245"/>
                      <a:pt x="480" y="250"/>
                      <a:pt x="468" y="24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6" name="Freeform 22"/>
              <p:cNvSpPr>
                <a:spLocks/>
              </p:cNvSpPr>
              <p:nvPr/>
            </p:nvSpPr>
            <p:spPr bwMode="auto">
              <a:xfrm>
                <a:off x="3862" y="1674"/>
                <a:ext cx="431" cy="210"/>
              </a:xfrm>
              <a:custGeom>
                <a:avLst/>
                <a:gdLst>
                  <a:gd name="T0" fmla="*/ 0 w 431"/>
                  <a:gd name="T1" fmla="*/ 35 h 210"/>
                  <a:gd name="T2" fmla="*/ 46 w 431"/>
                  <a:gd name="T3" fmla="*/ 0 h 210"/>
                  <a:gd name="T4" fmla="*/ 421 w 431"/>
                  <a:gd name="T5" fmla="*/ 153 h 210"/>
                  <a:gd name="T6" fmla="*/ 431 w 431"/>
                  <a:gd name="T7" fmla="*/ 210 h 210"/>
                  <a:gd name="T8" fmla="*/ 0 w 431"/>
                  <a:gd name="T9" fmla="*/ 3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1" h="210">
                    <a:moveTo>
                      <a:pt x="0" y="35"/>
                    </a:moveTo>
                    <a:lnTo>
                      <a:pt x="46" y="0"/>
                    </a:lnTo>
                    <a:lnTo>
                      <a:pt x="421" y="153"/>
                    </a:lnTo>
                    <a:lnTo>
                      <a:pt x="431" y="21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7" name="Freeform 23"/>
              <p:cNvSpPr>
                <a:spLocks/>
              </p:cNvSpPr>
              <p:nvPr/>
            </p:nvSpPr>
            <p:spPr bwMode="auto">
              <a:xfrm>
                <a:off x="3836" y="1714"/>
                <a:ext cx="469" cy="193"/>
              </a:xfrm>
              <a:custGeom>
                <a:avLst/>
                <a:gdLst>
                  <a:gd name="T0" fmla="*/ 464 w 467"/>
                  <a:gd name="T1" fmla="*/ 192 h 192"/>
                  <a:gd name="T2" fmla="*/ 2 w 467"/>
                  <a:gd name="T3" fmla="*/ 4 h 192"/>
                  <a:gd name="T4" fmla="*/ 1 w 467"/>
                  <a:gd name="T5" fmla="*/ 2 h 192"/>
                  <a:gd name="T6" fmla="*/ 1 w 467"/>
                  <a:gd name="T7" fmla="*/ 2 h 192"/>
                  <a:gd name="T8" fmla="*/ 3 w 467"/>
                  <a:gd name="T9" fmla="*/ 1 h 192"/>
                  <a:gd name="T10" fmla="*/ 465 w 467"/>
                  <a:gd name="T11" fmla="*/ 188 h 192"/>
                  <a:gd name="T12" fmla="*/ 466 w 467"/>
                  <a:gd name="T13" fmla="*/ 191 h 192"/>
                  <a:gd name="T14" fmla="*/ 466 w 467"/>
                  <a:gd name="T15" fmla="*/ 191 h 192"/>
                  <a:gd name="T16" fmla="*/ 464 w 467"/>
                  <a:gd name="T1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7" h="192">
                    <a:moveTo>
                      <a:pt x="464" y="192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65" y="188"/>
                      <a:pt x="465" y="188"/>
                      <a:pt x="465" y="188"/>
                    </a:cubicBezTo>
                    <a:cubicBezTo>
                      <a:pt x="466" y="189"/>
                      <a:pt x="467" y="190"/>
                      <a:pt x="466" y="191"/>
                    </a:cubicBezTo>
                    <a:cubicBezTo>
                      <a:pt x="466" y="191"/>
                      <a:pt x="466" y="191"/>
                      <a:pt x="466" y="191"/>
                    </a:cubicBezTo>
                    <a:cubicBezTo>
                      <a:pt x="466" y="192"/>
                      <a:pt x="465" y="192"/>
                      <a:pt x="464" y="19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8" name="Freeform 24"/>
              <p:cNvSpPr>
                <a:spLocks/>
              </p:cNvSpPr>
              <p:nvPr/>
            </p:nvSpPr>
            <p:spPr bwMode="auto">
              <a:xfrm>
                <a:off x="4250" y="1789"/>
                <a:ext cx="28" cy="30"/>
              </a:xfrm>
              <a:custGeom>
                <a:avLst/>
                <a:gdLst>
                  <a:gd name="T0" fmla="*/ 17 w 28"/>
                  <a:gd name="T1" fmla="*/ 29 h 29"/>
                  <a:gd name="T2" fmla="*/ 1 w 28"/>
                  <a:gd name="T3" fmla="*/ 23 h 29"/>
                  <a:gd name="T4" fmla="*/ 0 w 28"/>
                  <a:gd name="T5" fmla="*/ 20 h 29"/>
                  <a:gd name="T6" fmla="*/ 8 w 28"/>
                  <a:gd name="T7" fmla="*/ 1 h 29"/>
                  <a:gd name="T8" fmla="*/ 11 w 28"/>
                  <a:gd name="T9" fmla="*/ 0 h 29"/>
                  <a:gd name="T10" fmla="*/ 26 w 28"/>
                  <a:gd name="T11" fmla="*/ 7 h 29"/>
                  <a:gd name="T12" fmla="*/ 28 w 28"/>
                  <a:gd name="T13" fmla="*/ 9 h 29"/>
                  <a:gd name="T14" fmla="*/ 20 w 28"/>
                  <a:gd name="T15" fmla="*/ 28 h 29"/>
                  <a:gd name="T16" fmla="*/ 17 w 28"/>
                  <a:gd name="T1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17" y="29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0" y="22"/>
                      <a:pt x="0" y="21"/>
                      <a:pt x="0" y="2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7" y="7"/>
                      <a:pt x="28" y="8"/>
                      <a:pt x="28" y="9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9"/>
                      <a:pt x="18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19" name="Freeform 25"/>
              <p:cNvSpPr>
                <a:spLocks/>
              </p:cNvSpPr>
              <p:nvPr/>
            </p:nvSpPr>
            <p:spPr bwMode="auto">
              <a:xfrm>
                <a:off x="3922" y="1656"/>
                <a:ext cx="28" cy="30"/>
              </a:xfrm>
              <a:custGeom>
                <a:avLst/>
                <a:gdLst>
                  <a:gd name="T0" fmla="*/ 18 w 28"/>
                  <a:gd name="T1" fmla="*/ 30 h 30"/>
                  <a:gd name="T2" fmla="*/ 2 w 28"/>
                  <a:gd name="T3" fmla="*/ 23 h 30"/>
                  <a:gd name="T4" fmla="*/ 1 w 28"/>
                  <a:gd name="T5" fmla="*/ 21 h 30"/>
                  <a:gd name="T6" fmla="*/ 8 w 28"/>
                  <a:gd name="T7" fmla="*/ 2 h 30"/>
                  <a:gd name="T8" fmla="*/ 11 w 28"/>
                  <a:gd name="T9" fmla="*/ 1 h 30"/>
                  <a:gd name="T10" fmla="*/ 27 w 28"/>
                  <a:gd name="T11" fmla="*/ 7 h 30"/>
                  <a:gd name="T12" fmla="*/ 28 w 28"/>
                  <a:gd name="T13" fmla="*/ 10 h 30"/>
                  <a:gd name="T14" fmla="*/ 20 w 28"/>
                  <a:gd name="T15" fmla="*/ 29 h 30"/>
                  <a:gd name="T16" fmla="*/ 18 w 28"/>
                  <a:gd name="T1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0">
                    <a:moveTo>
                      <a:pt x="18" y="30"/>
                    </a:moveTo>
                    <a:cubicBezTo>
                      <a:pt x="2" y="23"/>
                      <a:pt x="2" y="23"/>
                      <a:pt x="2" y="23"/>
                    </a:cubicBezTo>
                    <a:cubicBezTo>
                      <a:pt x="1" y="23"/>
                      <a:pt x="0" y="22"/>
                      <a:pt x="1" y="2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9" y="1"/>
                      <a:pt x="10" y="0"/>
                      <a:pt x="11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8"/>
                      <a:pt x="28" y="9"/>
                      <a:pt x="28" y="10"/>
                    </a:cubicBezTo>
                    <a:cubicBezTo>
                      <a:pt x="20" y="29"/>
                      <a:pt x="20" y="29"/>
                      <a:pt x="20" y="29"/>
                    </a:cubicBezTo>
                    <a:cubicBezTo>
                      <a:pt x="20" y="30"/>
                      <a:pt x="19" y="30"/>
                      <a:pt x="18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0" name="Freeform 26"/>
              <p:cNvSpPr>
                <a:spLocks/>
              </p:cNvSpPr>
              <p:nvPr/>
            </p:nvSpPr>
            <p:spPr bwMode="auto">
              <a:xfrm>
                <a:off x="3938" y="1615"/>
                <a:ext cx="22" cy="22"/>
              </a:xfrm>
              <a:custGeom>
                <a:avLst/>
                <a:gdLst>
                  <a:gd name="T0" fmla="*/ 14 w 22"/>
                  <a:gd name="T1" fmla="*/ 20 h 21"/>
                  <a:gd name="T2" fmla="*/ 2 w 22"/>
                  <a:gd name="T3" fmla="*/ 15 h 21"/>
                  <a:gd name="T4" fmla="*/ 1 w 22"/>
                  <a:gd name="T5" fmla="*/ 12 h 21"/>
                  <a:gd name="T6" fmla="*/ 4 w 22"/>
                  <a:gd name="T7" fmla="*/ 2 h 21"/>
                  <a:gd name="T8" fmla="*/ 8 w 22"/>
                  <a:gd name="T9" fmla="*/ 1 h 21"/>
                  <a:gd name="T10" fmla="*/ 20 w 22"/>
                  <a:gd name="T11" fmla="*/ 6 h 21"/>
                  <a:gd name="T12" fmla="*/ 22 w 22"/>
                  <a:gd name="T13" fmla="*/ 10 h 21"/>
                  <a:gd name="T14" fmla="*/ 18 w 22"/>
                  <a:gd name="T15" fmla="*/ 19 h 21"/>
                  <a:gd name="T16" fmla="*/ 14 w 22"/>
                  <a:gd name="T17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21">
                    <a:moveTo>
                      <a:pt x="14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3"/>
                      <a:pt x="1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2" y="7"/>
                      <a:pt x="22" y="8"/>
                      <a:pt x="22" y="10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4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1" name="Freeform 27"/>
              <p:cNvSpPr>
                <a:spLocks/>
              </p:cNvSpPr>
              <p:nvPr/>
            </p:nvSpPr>
            <p:spPr bwMode="auto">
              <a:xfrm>
                <a:off x="3945" y="1594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2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2" name="Freeform 28"/>
              <p:cNvSpPr>
                <a:spLocks/>
              </p:cNvSpPr>
              <p:nvPr/>
            </p:nvSpPr>
            <p:spPr bwMode="auto">
              <a:xfrm>
                <a:off x="3954" y="1572"/>
                <a:ext cx="25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3" name="Freeform 29"/>
              <p:cNvSpPr>
                <a:spLocks/>
              </p:cNvSpPr>
              <p:nvPr/>
            </p:nvSpPr>
            <p:spPr bwMode="auto">
              <a:xfrm>
                <a:off x="3963" y="1550"/>
                <a:ext cx="25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4" name="Freeform 30"/>
              <p:cNvSpPr>
                <a:spLocks/>
              </p:cNvSpPr>
              <p:nvPr/>
            </p:nvSpPr>
            <p:spPr bwMode="auto">
              <a:xfrm>
                <a:off x="3972" y="1528"/>
                <a:ext cx="25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1 w 24"/>
                  <a:gd name="T5" fmla="*/ 15 h 25"/>
                  <a:gd name="T6" fmla="*/ 6 w 24"/>
                  <a:gd name="T7" fmla="*/ 2 h 25"/>
                  <a:gd name="T8" fmla="*/ 10 w 24"/>
                  <a:gd name="T9" fmla="*/ 1 h 25"/>
                  <a:gd name="T10" fmla="*/ 21 w 24"/>
                  <a:gd name="T11" fmla="*/ 5 h 25"/>
                  <a:gd name="T12" fmla="*/ 23 w 24"/>
                  <a:gd name="T13" fmla="*/ 10 h 25"/>
                  <a:gd name="T14" fmla="*/ 18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1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5" name="Freeform 31"/>
              <p:cNvSpPr>
                <a:spLocks/>
              </p:cNvSpPr>
              <p:nvPr/>
            </p:nvSpPr>
            <p:spPr bwMode="auto">
              <a:xfrm>
                <a:off x="3982" y="1506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6 w 24"/>
                  <a:gd name="T7" fmla="*/ 3 h 25"/>
                  <a:gd name="T8" fmla="*/ 10 w 24"/>
                  <a:gd name="T9" fmla="*/ 1 h 25"/>
                  <a:gd name="T10" fmla="*/ 21 w 24"/>
                  <a:gd name="T11" fmla="*/ 5 h 25"/>
                  <a:gd name="T12" fmla="*/ 23 w 24"/>
                  <a:gd name="T13" fmla="*/ 10 h 25"/>
                  <a:gd name="T14" fmla="*/ 18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1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6" name="Freeform 32"/>
              <p:cNvSpPr>
                <a:spLocks/>
              </p:cNvSpPr>
              <p:nvPr/>
            </p:nvSpPr>
            <p:spPr bwMode="auto">
              <a:xfrm>
                <a:off x="3960" y="1624"/>
                <a:ext cx="23" cy="22"/>
              </a:xfrm>
              <a:custGeom>
                <a:avLst/>
                <a:gdLst>
                  <a:gd name="T0" fmla="*/ 14 w 22"/>
                  <a:gd name="T1" fmla="*/ 20 h 21"/>
                  <a:gd name="T2" fmla="*/ 2 w 22"/>
                  <a:gd name="T3" fmla="*/ 15 h 21"/>
                  <a:gd name="T4" fmla="*/ 0 w 22"/>
                  <a:gd name="T5" fmla="*/ 12 h 21"/>
                  <a:gd name="T6" fmla="*/ 4 w 22"/>
                  <a:gd name="T7" fmla="*/ 2 h 21"/>
                  <a:gd name="T8" fmla="*/ 8 w 22"/>
                  <a:gd name="T9" fmla="*/ 1 h 21"/>
                  <a:gd name="T10" fmla="*/ 20 w 22"/>
                  <a:gd name="T11" fmla="*/ 6 h 21"/>
                  <a:gd name="T12" fmla="*/ 22 w 22"/>
                  <a:gd name="T13" fmla="*/ 9 h 21"/>
                  <a:gd name="T14" fmla="*/ 18 w 22"/>
                  <a:gd name="T15" fmla="*/ 19 h 21"/>
                  <a:gd name="T16" fmla="*/ 14 w 22"/>
                  <a:gd name="T17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21">
                    <a:moveTo>
                      <a:pt x="14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3"/>
                      <a:pt x="0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1" y="6"/>
                      <a:pt x="22" y="8"/>
                      <a:pt x="22" y="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4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7" name="Freeform 33"/>
              <p:cNvSpPr>
                <a:spLocks/>
              </p:cNvSpPr>
              <p:nvPr/>
            </p:nvSpPr>
            <p:spPr bwMode="auto">
              <a:xfrm>
                <a:off x="3967" y="1602"/>
                <a:ext cx="45" cy="34"/>
              </a:xfrm>
              <a:custGeom>
                <a:avLst/>
                <a:gdLst>
                  <a:gd name="T0" fmla="*/ 34 w 44"/>
                  <a:gd name="T1" fmla="*/ 32 h 33"/>
                  <a:gd name="T2" fmla="*/ 3 w 44"/>
                  <a:gd name="T3" fmla="*/ 20 h 33"/>
                  <a:gd name="T4" fmla="*/ 1 w 44"/>
                  <a:gd name="T5" fmla="*/ 15 h 33"/>
                  <a:gd name="T6" fmla="*/ 6 w 44"/>
                  <a:gd name="T7" fmla="*/ 3 h 33"/>
                  <a:gd name="T8" fmla="*/ 10 w 44"/>
                  <a:gd name="T9" fmla="*/ 1 h 33"/>
                  <a:gd name="T10" fmla="*/ 41 w 44"/>
                  <a:gd name="T11" fmla="*/ 14 h 33"/>
                  <a:gd name="T12" fmla="*/ 43 w 44"/>
                  <a:gd name="T13" fmla="*/ 19 h 33"/>
                  <a:gd name="T14" fmla="*/ 38 w 44"/>
                  <a:gd name="T15" fmla="*/ 31 h 33"/>
                  <a:gd name="T16" fmla="*/ 34 w 44"/>
                  <a:gd name="T17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33">
                    <a:moveTo>
                      <a:pt x="34" y="32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9" y="0"/>
                      <a:pt x="10" y="1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3" y="15"/>
                      <a:pt x="44" y="17"/>
                      <a:pt x="43" y="19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38" y="32"/>
                      <a:pt x="36" y="33"/>
                      <a:pt x="34" y="32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8" name="Freeform 34"/>
              <p:cNvSpPr>
                <a:spLocks/>
              </p:cNvSpPr>
              <p:nvPr/>
            </p:nvSpPr>
            <p:spPr bwMode="auto">
              <a:xfrm>
                <a:off x="3977" y="1581"/>
                <a:ext cx="30" cy="27"/>
              </a:xfrm>
              <a:custGeom>
                <a:avLst/>
                <a:gdLst>
                  <a:gd name="T0" fmla="*/ 19 w 30"/>
                  <a:gd name="T1" fmla="*/ 26 h 27"/>
                  <a:gd name="T2" fmla="*/ 3 w 30"/>
                  <a:gd name="T3" fmla="*/ 19 h 27"/>
                  <a:gd name="T4" fmla="*/ 1 w 30"/>
                  <a:gd name="T5" fmla="*/ 14 h 27"/>
                  <a:gd name="T6" fmla="*/ 6 w 30"/>
                  <a:gd name="T7" fmla="*/ 2 h 27"/>
                  <a:gd name="T8" fmla="*/ 10 w 30"/>
                  <a:gd name="T9" fmla="*/ 0 h 27"/>
                  <a:gd name="T10" fmla="*/ 27 w 30"/>
                  <a:gd name="T11" fmla="*/ 7 h 27"/>
                  <a:gd name="T12" fmla="*/ 29 w 30"/>
                  <a:gd name="T13" fmla="*/ 12 h 27"/>
                  <a:gd name="T14" fmla="*/ 24 w 30"/>
                  <a:gd name="T15" fmla="*/ 24 h 27"/>
                  <a:gd name="T16" fmla="*/ 19 w 30"/>
                  <a:gd name="T17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7">
                    <a:moveTo>
                      <a:pt x="19" y="26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9" y="8"/>
                      <a:pt x="30" y="10"/>
                      <a:pt x="29" y="12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6"/>
                      <a:pt x="21" y="27"/>
                      <a:pt x="19" y="26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29" name="Freeform 35"/>
              <p:cNvSpPr>
                <a:spLocks/>
              </p:cNvSpPr>
              <p:nvPr/>
            </p:nvSpPr>
            <p:spPr bwMode="auto">
              <a:xfrm>
                <a:off x="3986" y="1559"/>
                <a:ext cx="46" cy="33"/>
              </a:xfrm>
              <a:custGeom>
                <a:avLst/>
                <a:gdLst>
                  <a:gd name="T0" fmla="*/ 36 w 46"/>
                  <a:gd name="T1" fmla="*/ 33 h 33"/>
                  <a:gd name="T2" fmla="*/ 3 w 46"/>
                  <a:gd name="T3" fmla="*/ 19 h 33"/>
                  <a:gd name="T4" fmla="*/ 1 w 46"/>
                  <a:gd name="T5" fmla="*/ 14 h 33"/>
                  <a:gd name="T6" fmla="*/ 5 w 46"/>
                  <a:gd name="T7" fmla="*/ 2 h 33"/>
                  <a:gd name="T8" fmla="*/ 10 w 46"/>
                  <a:gd name="T9" fmla="*/ 0 h 33"/>
                  <a:gd name="T10" fmla="*/ 44 w 46"/>
                  <a:gd name="T11" fmla="*/ 14 h 33"/>
                  <a:gd name="T12" fmla="*/ 46 w 46"/>
                  <a:gd name="T13" fmla="*/ 19 h 33"/>
                  <a:gd name="T14" fmla="*/ 41 w 46"/>
                  <a:gd name="T15" fmla="*/ 31 h 33"/>
                  <a:gd name="T16" fmla="*/ 36 w 46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3">
                    <a:moveTo>
                      <a:pt x="36" y="33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5" y="15"/>
                      <a:pt x="46" y="17"/>
                      <a:pt x="46" y="19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0" y="33"/>
                      <a:pt x="38" y="33"/>
                      <a:pt x="36" y="33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0" name="Freeform 36"/>
              <p:cNvSpPr>
                <a:spLocks/>
              </p:cNvSpPr>
              <p:nvPr/>
            </p:nvSpPr>
            <p:spPr bwMode="auto">
              <a:xfrm>
                <a:off x="3995" y="1537"/>
                <a:ext cx="24" cy="24"/>
              </a:xfrm>
              <a:custGeom>
                <a:avLst/>
                <a:gdLst>
                  <a:gd name="T0" fmla="*/ 13 w 24"/>
                  <a:gd name="T1" fmla="*/ 24 h 24"/>
                  <a:gd name="T2" fmla="*/ 2 w 24"/>
                  <a:gd name="T3" fmla="*/ 19 h 24"/>
                  <a:gd name="T4" fmla="*/ 0 w 24"/>
                  <a:gd name="T5" fmla="*/ 15 h 24"/>
                  <a:gd name="T6" fmla="*/ 5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3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1" name="Freeform 37"/>
              <p:cNvSpPr>
                <a:spLocks/>
              </p:cNvSpPr>
              <p:nvPr/>
            </p:nvSpPr>
            <p:spPr bwMode="auto">
              <a:xfrm>
                <a:off x="4004" y="1515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0 w 23"/>
                  <a:gd name="T5" fmla="*/ 15 h 24"/>
                  <a:gd name="T6" fmla="*/ 5 w 23"/>
                  <a:gd name="T7" fmla="*/ 2 h 24"/>
                  <a:gd name="T8" fmla="*/ 10 w 23"/>
                  <a:gd name="T9" fmla="*/ 1 h 24"/>
                  <a:gd name="T10" fmla="*/ 21 w 23"/>
                  <a:gd name="T11" fmla="*/ 5 h 24"/>
                  <a:gd name="T12" fmla="*/ 23 w 23"/>
                  <a:gd name="T13" fmla="*/ 9 h 24"/>
                  <a:gd name="T14" fmla="*/ 18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3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2" name="Freeform 38"/>
              <p:cNvSpPr>
                <a:spLocks/>
              </p:cNvSpPr>
              <p:nvPr/>
            </p:nvSpPr>
            <p:spPr bwMode="auto">
              <a:xfrm>
                <a:off x="3983" y="1634"/>
                <a:ext cx="20" cy="20"/>
              </a:xfrm>
              <a:custGeom>
                <a:avLst/>
                <a:gdLst>
                  <a:gd name="T0" fmla="*/ 12 w 20"/>
                  <a:gd name="T1" fmla="*/ 19 h 20"/>
                  <a:gd name="T2" fmla="*/ 2 w 20"/>
                  <a:gd name="T3" fmla="*/ 15 h 20"/>
                  <a:gd name="T4" fmla="*/ 0 w 20"/>
                  <a:gd name="T5" fmla="*/ 11 h 20"/>
                  <a:gd name="T6" fmla="*/ 4 w 20"/>
                  <a:gd name="T7" fmla="*/ 2 h 20"/>
                  <a:gd name="T8" fmla="*/ 8 w 20"/>
                  <a:gd name="T9" fmla="*/ 1 h 20"/>
                  <a:gd name="T10" fmla="*/ 18 w 20"/>
                  <a:gd name="T11" fmla="*/ 5 h 20"/>
                  <a:gd name="T12" fmla="*/ 20 w 20"/>
                  <a:gd name="T13" fmla="*/ 9 h 20"/>
                  <a:gd name="T14" fmla="*/ 16 w 20"/>
                  <a:gd name="T15" fmla="*/ 18 h 20"/>
                  <a:gd name="T16" fmla="*/ 12 w 20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4"/>
                      <a:pt x="0" y="13"/>
                      <a:pt x="0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8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6"/>
                      <a:pt x="20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9"/>
                      <a:pt x="14" y="20"/>
                      <a:pt x="12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3" name="Freeform 39"/>
              <p:cNvSpPr>
                <a:spLocks/>
              </p:cNvSpPr>
              <p:nvPr/>
            </p:nvSpPr>
            <p:spPr bwMode="auto">
              <a:xfrm>
                <a:off x="4003" y="1642"/>
                <a:ext cx="21" cy="20"/>
              </a:xfrm>
              <a:custGeom>
                <a:avLst/>
                <a:gdLst>
                  <a:gd name="T0" fmla="*/ 13 w 21"/>
                  <a:gd name="T1" fmla="*/ 20 h 20"/>
                  <a:gd name="T2" fmla="*/ 2 w 21"/>
                  <a:gd name="T3" fmla="*/ 15 h 20"/>
                  <a:gd name="T4" fmla="*/ 1 w 21"/>
                  <a:gd name="T5" fmla="*/ 12 h 20"/>
                  <a:gd name="T6" fmla="*/ 4 w 21"/>
                  <a:gd name="T7" fmla="*/ 3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3"/>
                      <a:pt x="1" y="1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8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20"/>
                      <a:pt x="14" y="20"/>
                      <a:pt x="13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4" name="Freeform 40"/>
              <p:cNvSpPr>
                <a:spLocks/>
              </p:cNvSpPr>
              <p:nvPr/>
            </p:nvSpPr>
            <p:spPr bwMode="auto">
              <a:xfrm>
                <a:off x="4024" y="1651"/>
                <a:ext cx="20" cy="20"/>
              </a:xfrm>
              <a:custGeom>
                <a:avLst/>
                <a:gdLst>
                  <a:gd name="T0" fmla="*/ 12 w 20"/>
                  <a:gd name="T1" fmla="*/ 19 h 20"/>
                  <a:gd name="T2" fmla="*/ 2 w 20"/>
                  <a:gd name="T3" fmla="*/ 15 h 20"/>
                  <a:gd name="T4" fmla="*/ 0 w 20"/>
                  <a:gd name="T5" fmla="*/ 11 h 20"/>
                  <a:gd name="T6" fmla="*/ 4 w 20"/>
                  <a:gd name="T7" fmla="*/ 2 h 20"/>
                  <a:gd name="T8" fmla="*/ 7 w 20"/>
                  <a:gd name="T9" fmla="*/ 0 h 20"/>
                  <a:gd name="T10" fmla="*/ 18 w 20"/>
                  <a:gd name="T11" fmla="*/ 5 h 20"/>
                  <a:gd name="T12" fmla="*/ 20 w 20"/>
                  <a:gd name="T13" fmla="*/ 8 h 20"/>
                  <a:gd name="T14" fmla="*/ 16 w 20"/>
                  <a:gd name="T15" fmla="*/ 17 h 20"/>
                  <a:gd name="T16" fmla="*/ 12 w 20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4"/>
                      <a:pt x="0" y="12"/>
                      <a:pt x="0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6" y="0"/>
                      <a:pt x="7" y="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5"/>
                      <a:pt x="20" y="7"/>
                      <a:pt x="20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5" y="19"/>
                      <a:pt x="14" y="20"/>
                      <a:pt x="12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5" name="Freeform 41"/>
              <p:cNvSpPr>
                <a:spLocks/>
              </p:cNvSpPr>
              <p:nvPr/>
            </p:nvSpPr>
            <p:spPr bwMode="auto">
              <a:xfrm>
                <a:off x="4044" y="1659"/>
                <a:ext cx="21" cy="20"/>
              </a:xfrm>
              <a:custGeom>
                <a:avLst/>
                <a:gdLst>
                  <a:gd name="T0" fmla="*/ 13 w 21"/>
                  <a:gd name="T1" fmla="*/ 19 h 20"/>
                  <a:gd name="T2" fmla="*/ 2 w 21"/>
                  <a:gd name="T3" fmla="*/ 15 h 20"/>
                  <a:gd name="T4" fmla="*/ 1 w 21"/>
                  <a:gd name="T5" fmla="*/ 11 h 20"/>
                  <a:gd name="T6" fmla="*/ 4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3"/>
                      <a:pt x="1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4" y="20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6" name="Freeform 42"/>
              <p:cNvSpPr>
                <a:spLocks/>
              </p:cNvSpPr>
              <p:nvPr/>
            </p:nvSpPr>
            <p:spPr bwMode="auto">
              <a:xfrm>
                <a:off x="4065" y="1667"/>
                <a:ext cx="20" cy="20"/>
              </a:xfrm>
              <a:custGeom>
                <a:avLst/>
                <a:gdLst>
                  <a:gd name="T0" fmla="*/ 12 w 20"/>
                  <a:gd name="T1" fmla="*/ 20 h 20"/>
                  <a:gd name="T2" fmla="*/ 2 w 20"/>
                  <a:gd name="T3" fmla="*/ 15 h 20"/>
                  <a:gd name="T4" fmla="*/ 0 w 20"/>
                  <a:gd name="T5" fmla="*/ 12 h 20"/>
                  <a:gd name="T6" fmla="*/ 4 w 20"/>
                  <a:gd name="T7" fmla="*/ 2 h 20"/>
                  <a:gd name="T8" fmla="*/ 7 w 20"/>
                  <a:gd name="T9" fmla="*/ 1 h 20"/>
                  <a:gd name="T10" fmla="*/ 18 w 20"/>
                  <a:gd name="T11" fmla="*/ 5 h 20"/>
                  <a:gd name="T12" fmla="*/ 20 w 20"/>
                  <a:gd name="T13" fmla="*/ 9 h 20"/>
                  <a:gd name="T14" fmla="*/ 16 w 20"/>
                  <a:gd name="T15" fmla="*/ 18 h 20"/>
                  <a:gd name="T16" fmla="*/ 12 w 20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3"/>
                      <a:pt x="0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6"/>
                      <a:pt x="20" y="8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9"/>
                      <a:pt x="14" y="20"/>
                      <a:pt x="12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7" name="Freeform 43"/>
              <p:cNvSpPr>
                <a:spLocks/>
              </p:cNvSpPr>
              <p:nvPr/>
            </p:nvSpPr>
            <p:spPr bwMode="auto">
              <a:xfrm>
                <a:off x="4085" y="1676"/>
                <a:ext cx="21" cy="20"/>
              </a:xfrm>
              <a:custGeom>
                <a:avLst/>
                <a:gdLst>
                  <a:gd name="T0" fmla="*/ 13 w 21"/>
                  <a:gd name="T1" fmla="*/ 19 h 20"/>
                  <a:gd name="T2" fmla="*/ 2 w 21"/>
                  <a:gd name="T3" fmla="*/ 15 h 20"/>
                  <a:gd name="T4" fmla="*/ 1 w 21"/>
                  <a:gd name="T5" fmla="*/ 11 h 20"/>
                  <a:gd name="T6" fmla="*/ 4 w 21"/>
                  <a:gd name="T7" fmla="*/ 2 h 20"/>
                  <a:gd name="T8" fmla="*/ 8 w 21"/>
                  <a:gd name="T9" fmla="*/ 0 h 20"/>
                  <a:gd name="T10" fmla="*/ 19 w 21"/>
                  <a:gd name="T11" fmla="*/ 5 h 20"/>
                  <a:gd name="T12" fmla="*/ 20 w 21"/>
                  <a:gd name="T13" fmla="*/ 8 h 20"/>
                  <a:gd name="T14" fmla="*/ 16 w 21"/>
                  <a:gd name="T15" fmla="*/ 17 h 20"/>
                  <a:gd name="T16" fmla="*/ 13 w 21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2"/>
                      <a:pt x="1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0"/>
                      <a:pt x="7" y="0"/>
                      <a:pt x="8" y="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5"/>
                      <a:pt x="21" y="7"/>
                      <a:pt x="20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9"/>
                      <a:pt x="14" y="20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8" name="Freeform 44"/>
              <p:cNvSpPr>
                <a:spLocks/>
              </p:cNvSpPr>
              <p:nvPr/>
            </p:nvSpPr>
            <p:spPr bwMode="auto">
              <a:xfrm>
                <a:off x="4106" y="1684"/>
                <a:ext cx="20" cy="20"/>
              </a:xfrm>
              <a:custGeom>
                <a:avLst/>
                <a:gdLst>
                  <a:gd name="T0" fmla="*/ 12 w 20"/>
                  <a:gd name="T1" fmla="*/ 19 h 20"/>
                  <a:gd name="T2" fmla="*/ 2 w 20"/>
                  <a:gd name="T3" fmla="*/ 15 h 20"/>
                  <a:gd name="T4" fmla="*/ 0 w 20"/>
                  <a:gd name="T5" fmla="*/ 11 h 20"/>
                  <a:gd name="T6" fmla="*/ 4 w 20"/>
                  <a:gd name="T7" fmla="*/ 2 h 20"/>
                  <a:gd name="T8" fmla="*/ 7 w 20"/>
                  <a:gd name="T9" fmla="*/ 1 h 20"/>
                  <a:gd name="T10" fmla="*/ 18 w 20"/>
                  <a:gd name="T11" fmla="*/ 5 h 20"/>
                  <a:gd name="T12" fmla="*/ 20 w 20"/>
                  <a:gd name="T13" fmla="*/ 9 h 20"/>
                  <a:gd name="T14" fmla="*/ 16 w 20"/>
                  <a:gd name="T15" fmla="*/ 18 h 20"/>
                  <a:gd name="T16" fmla="*/ 12 w 20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4"/>
                      <a:pt x="0" y="13"/>
                      <a:pt x="0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6"/>
                      <a:pt x="20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9"/>
                      <a:pt x="14" y="20"/>
                      <a:pt x="12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39" name="Freeform 45"/>
              <p:cNvSpPr>
                <a:spLocks/>
              </p:cNvSpPr>
              <p:nvPr/>
            </p:nvSpPr>
            <p:spPr bwMode="auto">
              <a:xfrm>
                <a:off x="4126" y="1692"/>
                <a:ext cx="21" cy="20"/>
              </a:xfrm>
              <a:custGeom>
                <a:avLst/>
                <a:gdLst>
                  <a:gd name="T0" fmla="*/ 13 w 21"/>
                  <a:gd name="T1" fmla="*/ 20 h 20"/>
                  <a:gd name="T2" fmla="*/ 2 w 21"/>
                  <a:gd name="T3" fmla="*/ 15 h 20"/>
                  <a:gd name="T4" fmla="*/ 1 w 21"/>
                  <a:gd name="T5" fmla="*/ 12 h 20"/>
                  <a:gd name="T6" fmla="*/ 4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3"/>
                      <a:pt x="1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4" y="20"/>
                      <a:pt x="13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0" name="Freeform 46"/>
              <p:cNvSpPr>
                <a:spLocks/>
              </p:cNvSpPr>
              <p:nvPr/>
            </p:nvSpPr>
            <p:spPr bwMode="auto">
              <a:xfrm>
                <a:off x="4147" y="1701"/>
                <a:ext cx="20" cy="19"/>
              </a:xfrm>
              <a:custGeom>
                <a:avLst/>
                <a:gdLst>
                  <a:gd name="T0" fmla="*/ 12 w 20"/>
                  <a:gd name="T1" fmla="*/ 19 h 19"/>
                  <a:gd name="T2" fmla="*/ 2 w 20"/>
                  <a:gd name="T3" fmla="*/ 15 h 19"/>
                  <a:gd name="T4" fmla="*/ 0 w 20"/>
                  <a:gd name="T5" fmla="*/ 11 h 19"/>
                  <a:gd name="T6" fmla="*/ 4 w 20"/>
                  <a:gd name="T7" fmla="*/ 2 h 19"/>
                  <a:gd name="T8" fmla="*/ 7 w 20"/>
                  <a:gd name="T9" fmla="*/ 0 h 19"/>
                  <a:gd name="T10" fmla="*/ 18 w 20"/>
                  <a:gd name="T11" fmla="*/ 5 h 19"/>
                  <a:gd name="T12" fmla="*/ 20 w 20"/>
                  <a:gd name="T13" fmla="*/ 8 h 19"/>
                  <a:gd name="T14" fmla="*/ 16 w 20"/>
                  <a:gd name="T15" fmla="*/ 17 h 19"/>
                  <a:gd name="T16" fmla="*/ 12 w 20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9">
                    <a:moveTo>
                      <a:pt x="12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4"/>
                      <a:pt x="0" y="12"/>
                      <a:pt x="0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6" y="0"/>
                      <a:pt x="7" y="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5"/>
                      <a:pt x="20" y="7"/>
                      <a:pt x="20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5" y="19"/>
                      <a:pt x="14" y="19"/>
                      <a:pt x="12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1" name="Freeform 47"/>
              <p:cNvSpPr>
                <a:spLocks/>
              </p:cNvSpPr>
              <p:nvPr/>
            </p:nvSpPr>
            <p:spPr bwMode="auto">
              <a:xfrm>
                <a:off x="4167" y="1709"/>
                <a:ext cx="22" cy="20"/>
              </a:xfrm>
              <a:custGeom>
                <a:avLst/>
                <a:gdLst>
                  <a:gd name="T0" fmla="*/ 13 w 21"/>
                  <a:gd name="T1" fmla="*/ 19 h 20"/>
                  <a:gd name="T2" fmla="*/ 2 w 21"/>
                  <a:gd name="T3" fmla="*/ 15 h 20"/>
                  <a:gd name="T4" fmla="*/ 1 w 21"/>
                  <a:gd name="T5" fmla="*/ 11 h 20"/>
                  <a:gd name="T6" fmla="*/ 4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3"/>
                      <a:pt x="1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4" y="20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2" name="Freeform 48"/>
              <p:cNvSpPr>
                <a:spLocks/>
              </p:cNvSpPr>
              <p:nvPr/>
            </p:nvSpPr>
            <p:spPr bwMode="auto">
              <a:xfrm>
                <a:off x="4189" y="1717"/>
                <a:ext cx="20" cy="20"/>
              </a:xfrm>
              <a:custGeom>
                <a:avLst/>
                <a:gdLst>
                  <a:gd name="T0" fmla="*/ 12 w 20"/>
                  <a:gd name="T1" fmla="*/ 20 h 20"/>
                  <a:gd name="T2" fmla="*/ 2 w 20"/>
                  <a:gd name="T3" fmla="*/ 15 h 20"/>
                  <a:gd name="T4" fmla="*/ 0 w 20"/>
                  <a:gd name="T5" fmla="*/ 12 h 20"/>
                  <a:gd name="T6" fmla="*/ 4 w 20"/>
                  <a:gd name="T7" fmla="*/ 2 h 20"/>
                  <a:gd name="T8" fmla="*/ 7 w 20"/>
                  <a:gd name="T9" fmla="*/ 1 h 20"/>
                  <a:gd name="T10" fmla="*/ 18 w 20"/>
                  <a:gd name="T11" fmla="*/ 5 h 20"/>
                  <a:gd name="T12" fmla="*/ 20 w 20"/>
                  <a:gd name="T13" fmla="*/ 9 h 20"/>
                  <a:gd name="T14" fmla="*/ 16 w 20"/>
                  <a:gd name="T15" fmla="*/ 18 h 20"/>
                  <a:gd name="T16" fmla="*/ 12 w 20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3"/>
                      <a:pt x="0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9" y="6"/>
                      <a:pt x="20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9"/>
                      <a:pt x="14" y="20"/>
                      <a:pt x="12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3" name="Freeform 49"/>
              <p:cNvSpPr>
                <a:spLocks/>
              </p:cNvSpPr>
              <p:nvPr/>
            </p:nvSpPr>
            <p:spPr bwMode="auto">
              <a:xfrm>
                <a:off x="4209" y="1726"/>
                <a:ext cx="21" cy="19"/>
              </a:xfrm>
              <a:custGeom>
                <a:avLst/>
                <a:gdLst>
                  <a:gd name="T0" fmla="*/ 13 w 21"/>
                  <a:gd name="T1" fmla="*/ 19 h 19"/>
                  <a:gd name="T2" fmla="*/ 2 w 21"/>
                  <a:gd name="T3" fmla="*/ 15 h 19"/>
                  <a:gd name="T4" fmla="*/ 1 w 21"/>
                  <a:gd name="T5" fmla="*/ 11 h 19"/>
                  <a:gd name="T6" fmla="*/ 4 w 21"/>
                  <a:gd name="T7" fmla="*/ 2 h 19"/>
                  <a:gd name="T8" fmla="*/ 8 w 21"/>
                  <a:gd name="T9" fmla="*/ 0 h 19"/>
                  <a:gd name="T10" fmla="*/ 19 w 21"/>
                  <a:gd name="T11" fmla="*/ 5 h 19"/>
                  <a:gd name="T12" fmla="*/ 20 w 21"/>
                  <a:gd name="T13" fmla="*/ 8 h 19"/>
                  <a:gd name="T14" fmla="*/ 16 w 21"/>
                  <a:gd name="T15" fmla="*/ 17 h 19"/>
                  <a:gd name="T16" fmla="*/ 13 w 21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9">
                    <a:moveTo>
                      <a:pt x="13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2"/>
                      <a:pt x="1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5"/>
                      <a:pt x="21" y="7"/>
                      <a:pt x="20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9"/>
                      <a:pt x="14" y="19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4" name="Freeform 50"/>
              <p:cNvSpPr>
                <a:spLocks/>
              </p:cNvSpPr>
              <p:nvPr/>
            </p:nvSpPr>
            <p:spPr bwMode="auto">
              <a:xfrm>
                <a:off x="4229" y="1734"/>
                <a:ext cx="21" cy="20"/>
              </a:xfrm>
              <a:custGeom>
                <a:avLst/>
                <a:gdLst>
                  <a:gd name="T0" fmla="*/ 13 w 21"/>
                  <a:gd name="T1" fmla="*/ 19 h 20"/>
                  <a:gd name="T2" fmla="*/ 3 w 21"/>
                  <a:gd name="T3" fmla="*/ 15 h 20"/>
                  <a:gd name="T4" fmla="*/ 1 w 21"/>
                  <a:gd name="T5" fmla="*/ 11 h 20"/>
                  <a:gd name="T6" fmla="*/ 5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1 w 21"/>
                  <a:gd name="T13" fmla="*/ 8 h 20"/>
                  <a:gd name="T14" fmla="*/ 17 w 21"/>
                  <a:gd name="T15" fmla="*/ 18 h 20"/>
                  <a:gd name="T16" fmla="*/ 13 w 21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19"/>
                    </a:moveTo>
                    <a:cubicBezTo>
                      <a:pt x="3" y="15"/>
                      <a:pt x="3" y="15"/>
                      <a:pt x="3" y="15"/>
                    </a:cubicBezTo>
                    <a:cubicBezTo>
                      <a:pt x="1" y="14"/>
                      <a:pt x="0" y="13"/>
                      <a:pt x="1" y="1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5"/>
                      <a:pt x="21" y="7"/>
                      <a:pt x="21" y="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6" y="19"/>
                      <a:pt x="15" y="20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5" name="Freeform 51"/>
              <p:cNvSpPr>
                <a:spLocks/>
              </p:cNvSpPr>
              <p:nvPr/>
            </p:nvSpPr>
            <p:spPr bwMode="auto">
              <a:xfrm>
                <a:off x="4250" y="1742"/>
                <a:ext cx="21" cy="20"/>
              </a:xfrm>
              <a:custGeom>
                <a:avLst/>
                <a:gdLst>
                  <a:gd name="T0" fmla="*/ 13 w 21"/>
                  <a:gd name="T1" fmla="*/ 20 h 20"/>
                  <a:gd name="T2" fmla="*/ 2 w 21"/>
                  <a:gd name="T3" fmla="*/ 15 h 20"/>
                  <a:gd name="T4" fmla="*/ 1 w 21"/>
                  <a:gd name="T5" fmla="*/ 12 h 20"/>
                  <a:gd name="T6" fmla="*/ 4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3"/>
                      <a:pt x="1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4" y="20"/>
                      <a:pt x="13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6" name="Freeform 52"/>
              <p:cNvSpPr>
                <a:spLocks/>
              </p:cNvSpPr>
              <p:nvPr/>
            </p:nvSpPr>
            <p:spPr bwMode="auto">
              <a:xfrm>
                <a:off x="4271" y="1751"/>
                <a:ext cx="23" cy="20"/>
              </a:xfrm>
              <a:custGeom>
                <a:avLst/>
                <a:gdLst>
                  <a:gd name="T0" fmla="*/ 15 w 23"/>
                  <a:gd name="T1" fmla="*/ 20 h 20"/>
                  <a:gd name="T2" fmla="*/ 2 w 23"/>
                  <a:gd name="T3" fmla="*/ 15 h 20"/>
                  <a:gd name="T4" fmla="*/ 1 w 23"/>
                  <a:gd name="T5" fmla="*/ 11 h 20"/>
                  <a:gd name="T6" fmla="*/ 5 w 23"/>
                  <a:gd name="T7" fmla="*/ 2 h 20"/>
                  <a:gd name="T8" fmla="*/ 8 w 23"/>
                  <a:gd name="T9" fmla="*/ 1 h 20"/>
                  <a:gd name="T10" fmla="*/ 21 w 23"/>
                  <a:gd name="T11" fmla="*/ 6 h 20"/>
                  <a:gd name="T12" fmla="*/ 22 w 23"/>
                  <a:gd name="T13" fmla="*/ 9 h 20"/>
                  <a:gd name="T14" fmla="*/ 18 w 23"/>
                  <a:gd name="T15" fmla="*/ 18 h 20"/>
                  <a:gd name="T16" fmla="*/ 15 w 23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0">
                    <a:moveTo>
                      <a:pt x="15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3"/>
                      <a:pt x="1" y="1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2" y="6"/>
                      <a:pt x="23" y="8"/>
                      <a:pt x="22" y="9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20"/>
                      <a:pt x="16" y="20"/>
                      <a:pt x="15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7" name="Freeform 53"/>
              <p:cNvSpPr>
                <a:spLocks/>
              </p:cNvSpPr>
              <p:nvPr/>
            </p:nvSpPr>
            <p:spPr bwMode="auto">
              <a:xfrm>
                <a:off x="4010" y="1620"/>
                <a:ext cx="24" cy="25"/>
              </a:xfrm>
              <a:custGeom>
                <a:avLst/>
                <a:gdLst>
                  <a:gd name="T0" fmla="*/ 14 w 24"/>
                  <a:gd name="T1" fmla="*/ 23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3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5"/>
                      <a:pt x="24" y="7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3"/>
                      <a:pt x="16" y="24"/>
                      <a:pt x="14" y="23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8" name="Freeform 54"/>
              <p:cNvSpPr>
                <a:spLocks/>
              </p:cNvSpPr>
              <p:nvPr/>
            </p:nvSpPr>
            <p:spPr bwMode="auto">
              <a:xfrm>
                <a:off x="4033" y="1630"/>
                <a:ext cx="23" cy="24"/>
              </a:xfrm>
              <a:custGeom>
                <a:avLst/>
                <a:gdLst>
                  <a:gd name="T0" fmla="*/ 13 w 23"/>
                  <a:gd name="T1" fmla="*/ 23 h 24"/>
                  <a:gd name="T2" fmla="*/ 2 w 23"/>
                  <a:gd name="T3" fmla="*/ 19 h 24"/>
                  <a:gd name="T4" fmla="*/ 0 w 23"/>
                  <a:gd name="T5" fmla="*/ 15 h 24"/>
                  <a:gd name="T6" fmla="*/ 5 w 23"/>
                  <a:gd name="T7" fmla="*/ 2 h 24"/>
                  <a:gd name="T8" fmla="*/ 10 w 23"/>
                  <a:gd name="T9" fmla="*/ 0 h 24"/>
                  <a:gd name="T10" fmla="*/ 21 w 23"/>
                  <a:gd name="T11" fmla="*/ 5 h 24"/>
                  <a:gd name="T12" fmla="*/ 22 w 23"/>
                  <a:gd name="T13" fmla="*/ 9 h 24"/>
                  <a:gd name="T14" fmla="*/ 17 w 23"/>
                  <a:gd name="T15" fmla="*/ 22 h 24"/>
                  <a:gd name="T16" fmla="*/ 13 w 23"/>
                  <a:gd name="T1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3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8"/>
                      <a:pt x="0" y="16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6"/>
                      <a:pt x="23" y="7"/>
                      <a:pt x="22" y="9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3"/>
                      <a:pt x="15" y="24"/>
                      <a:pt x="13" y="23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49" name="Freeform 55"/>
              <p:cNvSpPr>
                <a:spLocks/>
              </p:cNvSpPr>
              <p:nvPr/>
            </p:nvSpPr>
            <p:spPr bwMode="auto">
              <a:xfrm>
                <a:off x="4055" y="1639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0 w 23"/>
                  <a:gd name="T5" fmla="*/ 15 h 24"/>
                  <a:gd name="T6" fmla="*/ 6 w 23"/>
                  <a:gd name="T7" fmla="*/ 2 h 24"/>
                  <a:gd name="T8" fmla="*/ 10 w 23"/>
                  <a:gd name="T9" fmla="*/ 0 h 24"/>
                  <a:gd name="T10" fmla="*/ 21 w 23"/>
                  <a:gd name="T11" fmla="*/ 5 h 24"/>
                  <a:gd name="T12" fmla="*/ 23 w 23"/>
                  <a:gd name="T13" fmla="*/ 9 h 24"/>
                  <a:gd name="T14" fmla="*/ 18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3" y="7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3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0" name="Freeform 56"/>
              <p:cNvSpPr>
                <a:spLocks/>
              </p:cNvSpPr>
              <p:nvPr/>
            </p:nvSpPr>
            <p:spPr bwMode="auto">
              <a:xfrm>
                <a:off x="4077" y="1648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7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3"/>
                      <a:pt x="15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1" name="Freeform 57"/>
              <p:cNvSpPr>
                <a:spLocks/>
              </p:cNvSpPr>
              <p:nvPr/>
            </p:nvSpPr>
            <p:spPr bwMode="auto">
              <a:xfrm>
                <a:off x="4099" y="1657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3"/>
                      <a:pt x="15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2" name="Freeform 58"/>
              <p:cNvSpPr>
                <a:spLocks/>
              </p:cNvSpPr>
              <p:nvPr/>
            </p:nvSpPr>
            <p:spPr bwMode="auto">
              <a:xfrm>
                <a:off x="4121" y="1666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1 w 24"/>
                  <a:gd name="T9" fmla="*/ 0 h 24"/>
                  <a:gd name="T10" fmla="*/ 22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3" name="Freeform 59"/>
              <p:cNvSpPr>
                <a:spLocks/>
              </p:cNvSpPr>
              <p:nvPr/>
            </p:nvSpPr>
            <p:spPr bwMode="auto">
              <a:xfrm>
                <a:off x="4144" y="1675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0 w 23"/>
                  <a:gd name="T5" fmla="*/ 15 h 24"/>
                  <a:gd name="T6" fmla="*/ 5 w 23"/>
                  <a:gd name="T7" fmla="*/ 2 h 24"/>
                  <a:gd name="T8" fmla="*/ 10 w 23"/>
                  <a:gd name="T9" fmla="*/ 0 h 24"/>
                  <a:gd name="T10" fmla="*/ 21 w 23"/>
                  <a:gd name="T11" fmla="*/ 5 h 24"/>
                  <a:gd name="T12" fmla="*/ 23 w 23"/>
                  <a:gd name="T13" fmla="*/ 9 h 24"/>
                  <a:gd name="T14" fmla="*/ 18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8"/>
                      <a:pt x="0" y="17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6"/>
                      <a:pt x="23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4" name="Freeform 60"/>
              <p:cNvSpPr>
                <a:spLocks/>
              </p:cNvSpPr>
              <p:nvPr/>
            </p:nvSpPr>
            <p:spPr bwMode="auto">
              <a:xfrm>
                <a:off x="4166" y="1684"/>
                <a:ext cx="25" cy="24"/>
              </a:xfrm>
              <a:custGeom>
                <a:avLst/>
                <a:gdLst>
                  <a:gd name="T0" fmla="*/ 13 w 24"/>
                  <a:gd name="T1" fmla="*/ 24 h 24"/>
                  <a:gd name="T2" fmla="*/ 2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1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3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5" name="Freeform 61"/>
              <p:cNvSpPr>
                <a:spLocks/>
              </p:cNvSpPr>
              <p:nvPr/>
            </p:nvSpPr>
            <p:spPr bwMode="auto">
              <a:xfrm>
                <a:off x="4189" y="1693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1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6" name="Freeform 62"/>
              <p:cNvSpPr>
                <a:spLocks/>
              </p:cNvSpPr>
              <p:nvPr/>
            </p:nvSpPr>
            <p:spPr bwMode="auto">
              <a:xfrm>
                <a:off x="4211" y="1702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1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4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7" name="Freeform 63"/>
              <p:cNvSpPr>
                <a:spLocks/>
              </p:cNvSpPr>
              <p:nvPr/>
            </p:nvSpPr>
            <p:spPr bwMode="auto">
              <a:xfrm>
                <a:off x="4234" y="1711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0 w 23"/>
                  <a:gd name="T5" fmla="*/ 15 h 24"/>
                  <a:gd name="T6" fmla="*/ 5 w 23"/>
                  <a:gd name="T7" fmla="*/ 2 h 24"/>
                  <a:gd name="T8" fmla="*/ 10 w 23"/>
                  <a:gd name="T9" fmla="*/ 1 h 24"/>
                  <a:gd name="T10" fmla="*/ 21 w 23"/>
                  <a:gd name="T11" fmla="*/ 5 h 24"/>
                  <a:gd name="T12" fmla="*/ 23 w 23"/>
                  <a:gd name="T13" fmla="*/ 9 h 24"/>
                  <a:gd name="T14" fmla="*/ 17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6"/>
                      <a:pt x="23" y="8"/>
                      <a:pt x="23" y="9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8" name="Freeform 64"/>
              <p:cNvSpPr>
                <a:spLocks/>
              </p:cNvSpPr>
              <p:nvPr/>
            </p:nvSpPr>
            <p:spPr bwMode="auto">
              <a:xfrm>
                <a:off x="4256" y="1720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1 w 23"/>
                  <a:gd name="T5" fmla="*/ 15 h 24"/>
                  <a:gd name="T6" fmla="*/ 6 w 23"/>
                  <a:gd name="T7" fmla="*/ 2 h 24"/>
                  <a:gd name="T8" fmla="*/ 10 w 23"/>
                  <a:gd name="T9" fmla="*/ 1 h 24"/>
                  <a:gd name="T10" fmla="*/ 21 w 23"/>
                  <a:gd name="T11" fmla="*/ 5 h 24"/>
                  <a:gd name="T12" fmla="*/ 23 w 23"/>
                  <a:gd name="T13" fmla="*/ 9 h 24"/>
                  <a:gd name="T14" fmla="*/ 18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3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59" name="Freeform 65"/>
              <p:cNvSpPr>
                <a:spLocks/>
              </p:cNvSpPr>
              <p:nvPr/>
            </p:nvSpPr>
            <p:spPr bwMode="auto">
              <a:xfrm>
                <a:off x="4279" y="1729"/>
                <a:ext cx="23" cy="25"/>
              </a:xfrm>
              <a:custGeom>
                <a:avLst/>
                <a:gdLst>
                  <a:gd name="T0" fmla="*/ 13 w 23"/>
                  <a:gd name="T1" fmla="*/ 24 h 25"/>
                  <a:gd name="T2" fmla="*/ 2 w 23"/>
                  <a:gd name="T3" fmla="*/ 20 h 25"/>
                  <a:gd name="T4" fmla="*/ 0 w 23"/>
                  <a:gd name="T5" fmla="*/ 15 h 25"/>
                  <a:gd name="T6" fmla="*/ 5 w 23"/>
                  <a:gd name="T7" fmla="*/ 3 h 25"/>
                  <a:gd name="T8" fmla="*/ 10 w 23"/>
                  <a:gd name="T9" fmla="*/ 1 h 25"/>
                  <a:gd name="T10" fmla="*/ 21 w 23"/>
                  <a:gd name="T11" fmla="*/ 5 h 25"/>
                  <a:gd name="T12" fmla="*/ 23 w 23"/>
                  <a:gd name="T13" fmla="*/ 10 h 25"/>
                  <a:gd name="T14" fmla="*/ 18 w 23"/>
                  <a:gd name="T15" fmla="*/ 22 h 25"/>
                  <a:gd name="T16" fmla="*/ 13 w 23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5">
                    <a:moveTo>
                      <a:pt x="13" y="24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3" y="8"/>
                      <a:pt x="23" y="1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5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0" name="Freeform 66"/>
              <p:cNvSpPr>
                <a:spLocks/>
              </p:cNvSpPr>
              <p:nvPr/>
            </p:nvSpPr>
            <p:spPr bwMode="auto">
              <a:xfrm>
                <a:off x="4275" y="1702"/>
                <a:ext cx="36" cy="30"/>
              </a:xfrm>
              <a:custGeom>
                <a:avLst/>
                <a:gdLst>
                  <a:gd name="T0" fmla="*/ 26 w 36"/>
                  <a:gd name="T1" fmla="*/ 29 h 30"/>
                  <a:gd name="T2" fmla="*/ 3 w 36"/>
                  <a:gd name="T3" fmla="*/ 20 h 30"/>
                  <a:gd name="T4" fmla="*/ 1 w 36"/>
                  <a:gd name="T5" fmla="*/ 15 h 30"/>
                  <a:gd name="T6" fmla="*/ 6 w 36"/>
                  <a:gd name="T7" fmla="*/ 3 h 30"/>
                  <a:gd name="T8" fmla="*/ 10 w 36"/>
                  <a:gd name="T9" fmla="*/ 1 h 30"/>
                  <a:gd name="T10" fmla="*/ 34 w 36"/>
                  <a:gd name="T11" fmla="*/ 10 h 30"/>
                  <a:gd name="T12" fmla="*/ 36 w 36"/>
                  <a:gd name="T13" fmla="*/ 15 h 30"/>
                  <a:gd name="T14" fmla="*/ 31 w 36"/>
                  <a:gd name="T15" fmla="*/ 27 h 30"/>
                  <a:gd name="T16" fmla="*/ 26 w 36"/>
                  <a:gd name="T17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30">
                    <a:moveTo>
                      <a:pt x="26" y="29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5" y="11"/>
                      <a:pt x="36" y="13"/>
                      <a:pt x="36" y="15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0" y="29"/>
                      <a:pt x="28" y="30"/>
                      <a:pt x="26" y="2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1" name="Freeform 67"/>
              <p:cNvSpPr>
                <a:spLocks/>
              </p:cNvSpPr>
              <p:nvPr/>
            </p:nvSpPr>
            <p:spPr bwMode="auto">
              <a:xfrm>
                <a:off x="4280" y="1679"/>
                <a:ext cx="40" cy="31"/>
              </a:xfrm>
              <a:custGeom>
                <a:avLst/>
                <a:gdLst>
                  <a:gd name="T0" fmla="*/ 30 w 40"/>
                  <a:gd name="T1" fmla="*/ 30 h 31"/>
                  <a:gd name="T2" fmla="*/ 2 w 40"/>
                  <a:gd name="T3" fmla="*/ 19 h 31"/>
                  <a:gd name="T4" fmla="*/ 0 w 40"/>
                  <a:gd name="T5" fmla="*/ 14 h 31"/>
                  <a:gd name="T6" fmla="*/ 5 w 40"/>
                  <a:gd name="T7" fmla="*/ 2 h 31"/>
                  <a:gd name="T8" fmla="*/ 10 w 40"/>
                  <a:gd name="T9" fmla="*/ 0 h 31"/>
                  <a:gd name="T10" fmla="*/ 37 w 40"/>
                  <a:gd name="T11" fmla="*/ 12 h 31"/>
                  <a:gd name="T12" fmla="*/ 39 w 40"/>
                  <a:gd name="T13" fmla="*/ 16 h 31"/>
                  <a:gd name="T14" fmla="*/ 35 w 40"/>
                  <a:gd name="T15" fmla="*/ 28 h 31"/>
                  <a:gd name="T16" fmla="*/ 30 w 40"/>
                  <a:gd name="T17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1">
                    <a:moveTo>
                      <a:pt x="30" y="30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37" y="12"/>
                      <a:pt x="37" y="12"/>
                      <a:pt x="37" y="12"/>
                    </a:cubicBezTo>
                    <a:cubicBezTo>
                      <a:pt x="39" y="12"/>
                      <a:pt x="40" y="14"/>
                      <a:pt x="39" y="16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4" y="30"/>
                      <a:pt x="32" y="31"/>
                      <a:pt x="30" y="3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2" name="Freeform 68"/>
              <p:cNvSpPr>
                <a:spLocks/>
              </p:cNvSpPr>
              <p:nvPr/>
            </p:nvSpPr>
            <p:spPr bwMode="auto">
              <a:xfrm>
                <a:off x="4277" y="1652"/>
                <a:ext cx="52" cy="36"/>
              </a:xfrm>
              <a:custGeom>
                <a:avLst/>
                <a:gdLst>
                  <a:gd name="T0" fmla="*/ 42 w 52"/>
                  <a:gd name="T1" fmla="*/ 35 h 36"/>
                  <a:gd name="T2" fmla="*/ 2 w 52"/>
                  <a:gd name="T3" fmla="*/ 19 h 36"/>
                  <a:gd name="T4" fmla="*/ 0 w 52"/>
                  <a:gd name="T5" fmla="*/ 15 h 36"/>
                  <a:gd name="T6" fmla="*/ 5 w 52"/>
                  <a:gd name="T7" fmla="*/ 3 h 36"/>
                  <a:gd name="T8" fmla="*/ 10 w 52"/>
                  <a:gd name="T9" fmla="*/ 1 h 36"/>
                  <a:gd name="T10" fmla="*/ 49 w 52"/>
                  <a:gd name="T11" fmla="*/ 17 h 36"/>
                  <a:gd name="T12" fmla="*/ 51 w 52"/>
                  <a:gd name="T13" fmla="*/ 21 h 36"/>
                  <a:gd name="T14" fmla="*/ 46 w 52"/>
                  <a:gd name="T15" fmla="*/ 33 h 36"/>
                  <a:gd name="T16" fmla="*/ 42 w 52"/>
                  <a:gd name="T17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36">
                    <a:moveTo>
                      <a:pt x="42" y="35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6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1" y="17"/>
                      <a:pt x="52" y="19"/>
                      <a:pt x="51" y="21"/>
                    </a:cubicBezTo>
                    <a:cubicBezTo>
                      <a:pt x="46" y="33"/>
                      <a:pt x="46" y="33"/>
                      <a:pt x="46" y="33"/>
                    </a:cubicBezTo>
                    <a:cubicBezTo>
                      <a:pt x="46" y="35"/>
                      <a:pt x="44" y="36"/>
                      <a:pt x="42" y="3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3" name="Freeform 69"/>
              <p:cNvSpPr>
                <a:spLocks/>
              </p:cNvSpPr>
              <p:nvPr/>
            </p:nvSpPr>
            <p:spPr bwMode="auto">
              <a:xfrm>
                <a:off x="4309" y="1639"/>
                <a:ext cx="29" cy="27"/>
              </a:xfrm>
              <a:custGeom>
                <a:avLst/>
                <a:gdLst>
                  <a:gd name="T0" fmla="*/ 19 w 29"/>
                  <a:gd name="T1" fmla="*/ 26 h 27"/>
                  <a:gd name="T2" fmla="*/ 2 w 29"/>
                  <a:gd name="T3" fmla="*/ 20 h 27"/>
                  <a:gd name="T4" fmla="*/ 0 w 29"/>
                  <a:gd name="T5" fmla="*/ 15 h 27"/>
                  <a:gd name="T6" fmla="*/ 5 w 29"/>
                  <a:gd name="T7" fmla="*/ 3 h 27"/>
                  <a:gd name="T8" fmla="*/ 10 w 29"/>
                  <a:gd name="T9" fmla="*/ 1 h 27"/>
                  <a:gd name="T10" fmla="*/ 26 w 29"/>
                  <a:gd name="T11" fmla="*/ 8 h 27"/>
                  <a:gd name="T12" fmla="*/ 28 w 29"/>
                  <a:gd name="T13" fmla="*/ 12 h 27"/>
                  <a:gd name="T14" fmla="*/ 23 w 29"/>
                  <a:gd name="T15" fmla="*/ 24 h 27"/>
                  <a:gd name="T16" fmla="*/ 19 w 29"/>
                  <a:gd name="T17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7">
                    <a:moveTo>
                      <a:pt x="19" y="26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8" y="8"/>
                      <a:pt x="29" y="11"/>
                      <a:pt x="28" y="12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6"/>
                      <a:pt x="21" y="27"/>
                      <a:pt x="19" y="26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4" name="Freeform 70"/>
              <p:cNvSpPr>
                <a:spLocks/>
              </p:cNvSpPr>
              <p:nvPr/>
            </p:nvSpPr>
            <p:spPr bwMode="auto">
              <a:xfrm>
                <a:off x="4254" y="1694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5" name="Freeform 71"/>
              <p:cNvSpPr>
                <a:spLocks/>
              </p:cNvSpPr>
              <p:nvPr/>
            </p:nvSpPr>
            <p:spPr bwMode="auto">
              <a:xfrm>
                <a:off x="4231" y="1685"/>
                <a:ext cx="25" cy="24"/>
              </a:xfrm>
              <a:custGeom>
                <a:avLst/>
                <a:gdLst>
                  <a:gd name="T0" fmla="*/ 15 w 25"/>
                  <a:gd name="T1" fmla="*/ 24 h 24"/>
                  <a:gd name="T2" fmla="*/ 3 w 25"/>
                  <a:gd name="T3" fmla="*/ 19 h 24"/>
                  <a:gd name="T4" fmla="*/ 1 w 25"/>
                  <a:gd name="T5" fmla="*/ 14 h 24"/>
                  <a:gd name="T6" fmla="*/ 6 w 25"/>
                  <a:gd name="T7" fmla="*/ 2 h 24"/>
                  <a:gd name="T8" fmla="*/ 11 w 25"/>
                  <a:gd name="T9" fmla="*/ 0 h 24"/>
                  <a:gd name="T10" fmla="*/ 22 w 25"/>
                  <a:gd name="T11" fmla="*/ 5 h 24"/>
                  <a:gd name="T12" fmla="*/ 24 w 25"/>
                  <a:gd name="T13" fmla="*/ 10 h 24"/>
                  <a:gd name="T14" fmla="*/ 19 w 25"/>
                  <a:gd name="T15" fmla="*/ 22 h 24"/>
                  <a:gd name="T16" fmla="*/ 15 w 25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4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6" name="Freeform 72"/>
              <p:cNvSpPr>
                <a:spLocks/>
              </p:cNvSpPr>
              <p:nvPr/>
            </p:nvSpPr>
            <p:spPr bwMode="auto">
              <a:xfrm>
                <a:off x="4209" y="1675"/>
                <a:ext cx="24" cy="25"/>
              </a:xfrm>
              <a:custGeom>
                <a:avLst/>
                <a:gdLst>
                  <a:gd name="T0" fmla="*/ 14 w 24"/>
                  <a:gd name="T1" fmla="*/ 25 h 25"/>
                  <a:gd name="T2" fmla="*/ 2 w 24"/>
                  <a:gd name="T3" fmla="*/ 20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3 h 25"/>
                  <a:gd name="T16" fmla="*/ 14 w 24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4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7" name="Freeform 73"/>
              <p:cNvSpPr>
                <a:spLocks/>
              </p:cNvSpPr>
              <p:nvPr/>
            </p:nvSpPr>
            <p:spPr bwMode="auto">
              <a:xfrm>
                <a:off x="4186" y="1666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9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8" name="Freeform 74"/>
              <p:cNvSpPr>
                <a:spLocks/>
              </p:cNvSpPr>
              <p:nvPr/>
            </p:nvSpPr>
            <p:spPr bwMode="auto">
              <a:xfrm>
                <a:off x="4162" y="1657"/>
                <a:ext cx="26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3 w 25"/>
                  <a:gd name="T11" fmla="*/ 5 h 25"/>
                  <a:gd name="T12" fmla="*/ 24 w 25"/>
                  <a:gd name="T13" fmla="*/ 10 h 25"/>
                  <a:gd name="T14" fmla="*/ 20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9" name="Freeform 75"/>
              <p:cNvSpPr>
                <a:spLocks/>
              </p:cNvSpPr>
              <p:nvPr/>
            </p:nvSpPr>
            <p:spPr bwMode="auto">
              <a:xfrm>
                <a:off x="4140" y="1648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2 w 25"/>
                  <a:gd name="T3" fmla="*/ 19 h 25"/>
                  <a:gd name="T4" fmla="*/ 1 w 25"/>
                  <a:gd name="T5" fmla="*/ 15 h 25"/>
                  <a:gd name="T6" fmla="*/ 5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0" name="Freeform 76"/>
              <p:cNvSpPr>
                <a:spLocks/>
              </p:cNvSpPr>
              <p:nvPr/>
            </p:nvSpPr>
            <p:spPr bwMode="auto">
              <a:xfrm>
                <a:off x="4117" y="1639"/>
                <a:ext cx="25" cy="24"/>
              </a:xfrm>
              <a:custGeom>
                <a:avLst/>
                <a:gdLst>
                  <a:gd name="T0" fmla="*/ 15 w 25"/>
                  <a:gd name="T1" fmla="*/ 24 h 24"/>
                  <a:gd name="T2" fmla="*/ 3 w 25"/>
                  <a:gd name="T3" fmla="*/ 19 h 24"/>
                  <a:gd name="T4" fmla="*/ 1 w 25"/>
                  <a:gd name="T5" fmla="*/ 14 h 24"/>
                  <a:gd name="T6" fmla="*/ 6 w 25"/>
                  <a:gd name="T7" fmla="*/ 2 h 24"/>
                  <a:gd name="T8" fmla="*/ 10 w 25"/>
                  <a:gd name="T9" fmla="*/ 0 h 24"/>
                  <a:gd name="T10" fmla="*/ 22 w 25"/>
                  <a:gd name="T11" fmla="*/ 5 h 24"/>
                  <a:gd name="T12" fmla="*/ 24 w 25"/>
                  <a:gd name="T13" fmla="*/ 10 h 24"/>
                  <a:gd name="T14" fmla="*/ 19 w 25"/>
                  <a:gd name="T15" fmla="*/ 22 h 24"/>
                  <a:gd name="T16" fmla="*/ 15 w 25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6" y="24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1" name="Freeform 77"/>
              <p:cNvSpPr>
                <a:spLocks/>
              </p:cNvSpPr>
              <p:nvPr/>
            </p:nvSpPr>
            <p:spPr bwMode="auto">
              <a:xfrm>
                <a:off x="4095" y="1629"/>
                <a:ext cx="24" cy="25"/>
              </a:xfrm>
              <a:custGeom>
                <a:avLst/>
                <a:gdLst>
                  <a:gd name="T0" fmla="*/ 14 w 24"/>
                  <a:gd name="T1" fmla="*/ 25 h 25"/>
                  <a:gd name="T2" fmla="*/ 2 w 24"/>
                  <a:gd name="T3" fmla="*/ 20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3 h 25"/>
                  <a:gd name="T16" fmla="*/ 14 w 24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3" y="7"/>
                      <a:pt x="24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2" name="Freeform 78"/>
              <p:cNvSpPr>
                <a:spLocks/>
              </p:cNvSpPr>
              <p:nvPr/>
            </p:nvSpPr>
            <p:spPr bwMode="auto">
              <a:xfrm>
                <a:off x="4072" y="1619"/>
                <a:ext cx="25" cy="26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3" name="Freeform 79"/>
              <p:cNvSpPr>
                <a:spLocks/>
              </p:cNvSpPr>
              <p:nvPr/>
            </p:nvSpPr>
            <p:spPr bwMode="auto">
              <a:xfrm>
                <a:off x="4049" y="1610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4" name="Freeform 80"/>
              <p:cNvSpPr>
                <a:spLocks/>
              </p:cNvSpPr>
              <p:nvPr/>
            </p:nvSpPr>
            <p:spPr bwMode="auto">
              <a:xfrm>
                <a:off x="4027" y="1601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2 h 25"/>
                  <a:gd name="T8" fmla="*/ 10 w 24"/>
                  <a:gd name="T9" fmla="*/ 0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8"/>
                      <a:pt x="0" y="16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5" name="Freeform 81"/>
              <p:cNvSpPr>
                <a:spLocks/>
              </p:cNvSpPr>
              <p:nvPr/>
            </p:nvSpPr>
            <p:spPr bwMode="auto">
              <a:xfrm>
                <a:off x="4004" y="1592"/>
                <a:ext cx="25" cy="24"/>
              </a:xfrm>
              <a:custGeom>
                <a:avLst/>
                <a:gdLst>
                  <a:gd name="T0" fmla="*/ 14 w 25"/>
                  <a:gd name="T1" fmla="*/ 24 h 24"/>
                  <a:gd name="T2" fmla="*/ 3 w 25"/>
                  <a:gd name="T3" fmla="*/ 19 h 24"/>
                  <a:gd name="T4" fmla="*/ 1 w 25"/>
                  <a:gd name="T5" fmla="*/ 14 h 24"/>
                  <a:gd name="T6" fmla="*/ 6 w 25"/>
                  <a:gd name="T7" fmla="*/ 2 h 24"/>
                  <a:gd name="T8" fmla="*/ 10 w 25"/>
                  <a:gd name="T9" fmla="*/ 0 h 24"/>
                  <a:gd name="T10" fmla="*/ 22 w 25"/>
                  <a:gd name="T11" fmla="*/ 5 h 24"/>
                  <a:gd name="T12" fmla="*/ 24 w 25"/>
                  <a:gd name="T13" fmla="*/ 10 h 24"/>
                  <a:gd name="T14" fmla="*/ 19 w 25"/>
                  <a:gd name="T15" fmla="*/ 22 h 24"/>
                  <a:gd name="T16" fmla="*/ 14 w 25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6" name="Freeform 82"/>
              <p:cNvSpPr>
                <a:spLocks/>
              </p:cNvSpPr>
              <p:nvPr/>
            </p:nvSpPr>
            <p:spPr bwMode="auto">
              <a:xfrm>
                <a:off x="4257" y="1669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20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3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3" y="7"/>
                      <a:pt x="24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7" name="Freeform 83"/>
              <p:cNvSpPr>
                <a:spLocks/>
              </p:cNvSpPr>
              <p:nvPr/>
            </p:nvSpPr>
            <p:spPr bwMode="auto">
              <a:xfrm>
                <a:off x="4234" y="1660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8" name="Freeform 84"/>
              <p:cNvSpPr>
                <a:spLocks/>
              </p:cNvSpPr>
              <p:nvPr/>
            </p:nvSpPr>
            <p:spPr bwMode="auto">
              <a:xfrm>
                <a:off x="4211" y="1651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6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79" name="Freeform 85"/>
              <p:cNvSpPr>
                <a:spLocks/>
              </p:cNvSpPr>
              <p:nvPr/>
            </p:nvSpPr>
            <p:spPr bwMode="auto">
              <a:xfrm>
                <a:off x="4189" y="1642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4 h 25"/>
                  <a:gd name="T6" fmla="*/ 5 w 24"/>
                  <a:gd name="T7" fmla="*/ 2 h 25"/>
                  <a:gd name="T8" fmla="*/ 10 w 24"/>
                  <a:gd name="T9" fmla="*/ 0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0" name="Freeform 86"/>
              <p:cNvSpPr>
                <a:spLocks/>
              </p:cNvSpPr>
              <p:nvPr/>
            </p:nvSpPr>
            <p:spPr bwMode="auto">
              <a:xfrm>
                <a:off x="4165" y="1632"/>
                <a:ext cx="26" cy="25"/>
              </a:xfrm>
              <a:custGeom>
                <a:avLst/>
                <a:gdLst>
                  <a:gd name="T0" fmla="*/ 15 w 25"/>
                  <a:gd name="T1" fmla="*/ 25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1 h 25"/>
                  <a:gd name="T14" fmla="*/ 19 w 25"/>
                  <a:gd name="T15" fmla="*/ 23 h 25"/>
                  <a:gd name="T16" fmla="*/ 15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5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5"/>
                      <a:pt x="16" y="25"/>
                      <a:pt x="15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1" name="Freeform 87"/>
              <p:cNvSpPr>
                <a:spLocks/>
              </p:cNvSpPr>
              <p:nvPr/>
            </p:nvSpPr>
            <p:spPr bwMode="auto">
              <a:xfrm>
                <a:off x="4142" y="1622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3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2" name="Freeform 88"/>
              <p:cNvSpPr>
                <a:spLocks/>
              </p:cNvSpPr>
              <p:nvPr/>
            </p:nvSpPr>
            <p:spPr bwMode="auto">
              <a:xfrm>
                <a:off x="4120" y="1613"/>
                <a:ext cx="24" cy="26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3" name="Freeform 89"/>
              <p:cNvSpPr>
                <a:spLocks/>
              </p:cNvSpPr>
              <p:nvPr/>
            </p:nvSpPr>
            <p:spPr bwMode="auto">
              <a:xfrm>
                <a:off x="4097" y="1604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6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9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4" name="Freeform 90"/>
              <p:cNvSpPr>
                <a:spLocks/>
              </p:cNvSpPr>
              <p:nvPr/>
            </p:nvSpPr>
            <p:spPr bwMode="auto">
              <a:xfrm>
                <a:off x="4074" y="1595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4 h 25"/>
                  <a:gd name="T6" fmla="*/ 6 w 25"/>
                  <a:gd name="T7" fmla="*/ 2 h 25"/>
                  <a:gd name="T8" fmla="*/ 11 w 25"/>
                  <a:gd name="T9" fmla="*/ 0 h 25"/>
                  <a:gd name="T10" fmla="*/ 23 w 25"/>
                  <a:gd name="T11" fmla="*/ 5 h 25"/>
                  <a:gd name="T12" fmla="*/ 24 w 25"/>
                  <a:gd name="T13" fmla="*/ 10 h 25"/>
                  <a:gd name="T14" fmla="*/ 20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1" y="0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5" name="Freeform 91"/>
              <p:cNvSpPr>
                <a:spLocks/>
              </p:cNvSpPr>
              <p:nvPr/>
            </p:nvSpPr>
            <p:spPr bwMode="auto">
              <a:xfrm>
                <a:off x="4052" y="1585"/>
                <a:ext cx="25" cy="25"/>
              </a:xfrm>
              <a:custGeom>
                <a:avLst/>
                <a:gdLst>
                  <a:gd name="T0" fmla="*/ 14 w 25"/>
                  <a:gd name="T1" fmla="*/ 25 h 25"/>
                  <a:gd name="T2" fmla="*/ 2 w 25"/>
                  <a:gd name="T3" fmla="*/ 20 h 25"/>
                  <a:gd name="T4" fmla="*/ 1 w 25"/>
                  <a:gd name="T5" fmla="*/ 15 h 25"/>
                  <a:gd name="T6" fmla="*/ 5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1 h 25"/>
                  <a:gd name="T14" fmla="*/ 19 w 25"/>
                  <a:gd name="T15" fmla="*/ 23 h 25"/>
                  <a:gd name="T16" fmla="*/ 14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5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6" name="Freeform 92"/>
              <p:cNvSpPr>
                <a:spLocks/>
              </p:cNvSpPr>
              <p:nvPr/>
            </p:nvSpPr>
            <p:spPr bwMode="auto">
              <a:xfrm>
                <a:off x="4029" y="1576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3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7" name="Freeform 93"/>
              <p:cNvSpPr>
                <a:spLocks/>
              </p:cNvSpPr>
              <p:nvPr/>
            </p:nvSpPr>
            <p:spPr bwMode="auto">
              <a:xfrm>
                <a:off x="4254" y="1643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2 w 24"/>
                  <a:gd name="T3" fmla="*/ 19 h 24"/>
                  <a:gd name="T4" fmla="*/ 0 w 24"/>
                  <a:gd name="T5" fmla="*/ 14 h 24"/>
                  <a:gd name="T6" fmla="*/ 5 w 24"/>
                  <a:gd name="T7" fmla="*/ 2 h 24"/>
                  <a:gd name="T8" fmla="*/ 10 w 24"/>
                  <a:gd name="T9" fmla="*/ 0 h 24"/>
                  <a:gd name="T10" fmla="*/ 22 w 24"/>
                  <a:gd name="T11" fmla="*/ 5 h 24"/>
                  <a:gd name="T12" fmla="*/ 24 w 24"/>
                  <a:gd name="T13" fmla="*/ 10 h 24"/>
                  <a:gd name="T14" fmla="*/ 19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8" name="Freeform 94"/>
              <p:cNvSpPr>
                <a:spLocks/>
              </p:cNvSpPr>
              <p:nvPr/>
            </p:nvSpPr>
            <p:spPr bwMode="auto">
              <a:xfrm>
                <a:off x="4231" y="1633"/>
                <a:ext cx="25" cy="25"/>
              </a:xfrm>
              <a:custGeom>
                <a:avLst/>
                <a:gdLst>
                  <a:gd name="T0" fmla="*/ 14 w 25"/>
                  <a:gd name="T1" fmla="*/ 25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3 h 25"/>
                  <a:gd name="T16" fmla="*/ 14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5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89" name="Freeform 95"/>
              <p:cNvSpPr>
                <a:spLocks/>
              </p:cNvSpPr>
              <p:nvPr/>
            </p:nvSpPr>
            <p:spPr bwMode="auto">
              <a:xfrm>
                <a:off x="4208" y="1623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0" name="Freeform 96"/>
              <p:cNvSpPr>
                <a:spLocks/>
              </p:cNvSpPr>
              <p:nvPr/>
            </p:nvSpPr>
            <p:spPr bwMode="auto">
              <a:xfrm>
                <a:off x="4186" y="1614"/>
                <a:ext cx="24" cy="26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1" name="Freeform 97"/>
              <p:cNvSpPr>
                <a:spLocks/>
              </p:cNvSpPr>
              <p:nvPr/>
            </p:nvSpPr>
            <p:spPr bwMode="auto">
              <a:xfrm>
                <a:off x="4162" y="1605"/>
                <a:ext cx="26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9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2" name="Freeform 98"/>
              <p:cNvSpPr>
                <a:spLocks/>
              </p:cNvSpPr>
              <p:nvPr/>
            </p:nvSpPr>
            <p:spPr bwMode="auto">
              <a:xfrm>
                <a:off x="4139" y="1596"/>
                <a:ext cx="25" cy="24"/>
              </a:xfrm>
              <a:custGeom>
                <a:avLst/>
                <a:gdLst>
                  <a:gd name="T0" fmla="*/ 15 w 25"/>
                  <a:gd name="T1" fmla="*/ 24 h 24"/>
                  <a:gd name="T2" fmla="*/ 3 w 25"/>
                  <a:gd name="T3" fmla="*/ 19 h 24"/>
                  <a:gd name="T4" fmla="*/ 1 w 25"/>
                  <a:gd name="T5" fmla="*/ 14 h 24"/>
                  <a:gd name="T6" fmla="*/ 6 w 25"/>
                  <a:gd name="T7" fmla="*/ 2 h 24"/>
                  <a:gd name="T8" fmla="*/ 11 w 25"/>
                  <a:gd name="T9" fmla="*/ 0 h 24"/>
                  <a:gd name="T10" fmla="*/ 22 w 25"/>
                  <a:gd name="T11" fmla="*/ 5 h 24"/>
                  <a:gd name="T12" fmla="*/ 24 w 25"/>
                  <a:gd name="T13" fmla="*/ 10 h 24"/>
                  <a:gd name="T14" fmla="*/ 20 w 25"/>
                  <a:gd name="T15" fmla="*/ 22 h 24"/>
                  <a:gd name="T16" fmla="*/ 15 w 25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4"/>
                      <a:pt x="17" y="24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3" name="Freeform 99"/>
              <p:cNvSpPr>
                <a:spLocks/>
              </p:cNvSpPr>
              <p:nvPr/>
            </p:nvSpPr>
            <p:spPr bwMode="auto">
              <a:xfrm>
                <a:off x="4117" y="1586"/>
                <a:ext cx="25" cy="25"/>
              </a:xfrm>
              <a:custGeom>
                <a:avLst/>
                <a:gdLst>
                  <a:gd name="T0" fmla="*/ 14 w 25"/>
                  <a:gd name="T1" fmla="*/ 25 h 25"/>
                  <a:gd name="T2" fmla="*/ 2 w 25"/>
                  <a:gd name="T3" fmla="*/ 20 h 25"/>
                  <a:gd name="T4" fmla="*/ 1 w 25"/>
                  <a:gd name="T5" fmla="*/ 15 h 25"/>
                  <a:gd name="T6" fmla="*/ 5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3 h 25"/>
                  <a:gd name="T16" fmla="*/ 14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4" name="Freeform 100"/>
              <p:cNvSpPr>
                <a:spLocks/>
              </p:cNvSpPr>
              <p:nvPr/>
            </p:nvSpPr>
            <p:spPr bwMode="auto">
              <a:xfrm>
                <a:off x="4094" y="1577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5" name="Freeform 101"/>
              <p:cNvSpPr>
                <a:spLocks/>
              </p:cNvSpPr>
              <p:nvPr/>
            </p:nvSpPr>
            <p:spPr bwMode="auto">
              <a:xfrm>
                <a:off x="4072" y="1568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6" name="Freeform 102"/>
              <p:cNvSpPr>
                <a:spLocks/>
              </p:cNvSpPr>
              <p:nvPr/>
            </p:nvSpPr>
            <p:spPr bwMode="auto">
              <a:xfrm>
                <a:off x="4049" y="1559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7" name="Freeform 103"/>
              <p:cNvSpPr>
                <a:spLocks/>
              </p:cNvSpPr>
              <p:nvPr/>
            </p:nvSpPr>
            <p:spPr bwMode="auto">
              <a:xfrm>
                <a:off x="4017" y="1546"/>
                <a:ext cx="34" cy="28"/>
              </a:xfrm>
              <a:custGeom>
                <a:avLst/>
                <a:gdLst>
                  <a:gd name="T0" fmla="*/ 24 w 34"/>
                  <a:gd name="T1" fmla="*/ 28 h 28"/>
                  <a:gd name="T2" fmla="*/ 2 w 34"/>
                  <a:gd name="T3" fmla="*/ 19 h 28"/>
                  <a:gd name="T4" fmla="*/ 0 w 34"/>
                  <a:gd name="T5" fmla="*/ 14 h 28"/>
                  <a:gd name="T6" fmla="*/ 5 w 34"/>
                  <a:gd name="T7" fmla="*/ 2 h 28"/>
                  <a:gd name="T8" fmla="*/ 10 w 34"/>
                  <a:gd name="T9" fmla="*/ 0 h 28"/>
                  <a:gd name="T10" fmla="*/ 31 w 34"/>
                  <a:gd name="T11" fmla="*/ 9 h 28"/>
                  <a:gd name="T12" fmla="*/ 33 w 34"/>
                  <a:gd name="T13" fmla="*/ 14 h 28"/>
                  <a:gd name="T14" fmla="*/ 28 w 34"/>
                  <a:gd name="T15" fmla="*/ 26 h 28"/>
                  <a:gd name="T16" fmla="*/ 24 w 34"/>
                  <a:gd name="T1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28">
                    <a:moveTo>
                      <a:pt x="24" y="28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8"/>
                      <a:pt x="0" y="16"/>
                      <a:pt x="0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3" y="10"/>
                      <a:pt x="34" y="12"/>
                      <a:pt x="33" y="14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8"/>
                      <a:pt x="25" y="28"/>
                      <a:pt x="24" y="28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8" name="Freeform 104"/>
              <p:cNvSpPr>
                <a:spLocks/>
              </p:cNvSpPr>
              <p:nvPr/>
            </p:nvSpPr>
            <p:spPr bwMode="auto">
              <a:xfrm>
                <a:off x="4286" y="1630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3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099" name="Freeform 105"/>
              <p:cNvSpPr>
                <a:spLocks/>
              </p:cNvSpPr>
              <p:nvPr/>
            </p:nvSpPr>
            <p:spPr bwMode="auto">
              <a:xfrm>
                <a:off x="4263" y="1620"/>
                <a:ext cx="25" cy="26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2 h 25"/>
                  <a:gd name="T8" fmla="*/ 10 w 25"/>
                  <a:gd name="T9" fmla="*/ 1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0" name="Freeform 106"/>
              <p:cNvSpPr>
                <a:spLocks/>
              </p:cNvSpPr>
              <p:nvPr/>
            </p:nvSpPr>
            <p:spPr bwMode="auto">
              <a:xfrm>
                <a:off x="4240" y="1611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4 h 25"/>
                  <a:gd name="T6" fmla="*/ 6 w 25"/>
                  <a:gd name="T7" fmla="*/ 2 h 25"/>
                  <a:gd name="T8" fmla="*/ 11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1" name="Freeform 107"/>
              <p:cNvSpPr>
                <a:spLocks/>
              </p:cNvSpPr>
              <p:nvPr/>
            </p:nvSpPr>
            <p:spPr bwMode="auto">
              <a:xfrm>
                <a:off x="4218" y="1601"/>
                <a:ext cx="24" cy="25"/>
              </a:xfrm>
              <a:custGeom>
                <a:avLst/>
                <a:gdLst>
                  <a:gd name="T0" fmla="*/ 14 w 24"/>
                  <a:gd name="T1" fmla="*/ 25 h 25"/>
                  <a:gd name="T2" fmla="*/ 2 w 24"/>
                  <a:gd name="T3" fmla="*/ 20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1 h 25"/>
                  <a:gd name="T14" fmla="*/ 19 w 24"/>
                  <a:gd name="T15" fmla="*/ 23 h 25"/>
                  <a:gd name="T16" fmla="*/ 14 w 24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4" y="9"/>
                      <a:pt x="24" y="1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2" name="Freeform 108"/>
              <p:cNvSpPr>
                <a:spLocks/>
              </p:cNvSpPr>
              <p:nvPr/>
            </p:nvSpPr>
            <p:spPr bwMode="auto">
              <a:xfrm>
                <a:off x="4195" y="1592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9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3" name="Freeform 109"/>
              <p:cNvSpPr>
                <a:spLocks/>
              </p:cNvSpPr>
              <p:nvPr/>
            </p:nvSpPr>
            <p:spPr bwMode="auto">
              <a:xfrm>
                <a:off x="4172" y="1583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4" name="Freeform 110"/>
              <p:cNvSpPr>
                <a:spLocks/>
              </p:cNvSpPr>
              <p:nvPr/>
            </p:nvSpPr>
            <p:spPr bwMode="auto">
              <a:xfrm>
                <a:off x="4149" y="1574"/>
                <a:ext cx="25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2 h 25"/>
                  <a:gd name="T8" fmla="*/ 10 w 24"/>
                  <a:gd name="T9" fmla="*/ 1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5" name="Freeform 111"/>
              <p:cNvSpPr>
                <a:spLocks/>
              </p:cNvSpPr>
              <p:nvPr/>
            </p:nvSpPr>
            <p:spPr bwMode="auto">
              <a:xfrm>
                <a:off x="4126" y="1565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4 h 25"/>
                  <a:gd name="T6" fmla="*/ 6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9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6" name="Freeform 112"/>
              <p:cNvSpPr>
                <a:spLocks/>
              </p:cNvSpPr>
              <p:nvPr/>
            </p:nvSpPr>
            <p:spPr bwMode="auto">
              <a:xfrm>
                <a:off x="4103" y="1555"/>
                <a:ext cx="25" cy="25"/>
              </a:xfrm>
              <a:custGeom>
                <a:avLst/>
                <a:gdLst>
                  <a:gd name="T0" fmla="*/ 15 w 25"/>
                  <a:gd name="T1" fmla="*/ 25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6 h 25"/>
                  <a:gd name="T12" fmla="*/ 24 w 25"/>
                  <a:gd name="T13" fmla="*/ 11 h 25"/>
                  <a:gd name="T14" fmla="*/ 19 w 25"/>
                  <a:gd name="T15" fmla="*/ 23 h 25"/>
                  <a:gd name="T16" fmla="*/ 15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5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4"/>
                      <a:pt x="17" y="25"/>
                      <a:pt x="15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7" name="Freeform 113"/>
              <p:cNvSpPr>
                <a:spLocks/>
              </p:cNvSpPr>
              <p:nvPr/>
            </p:nvSpPr>
            <p:spPr bwMode="auto">
              <a:xfrm>
                <a:off x="4081" y="1546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2 w 25"/>
                  <a:gd name="T3" fmla="*/ 20 h 25"/>
                  <a:gd name="T4" fmla="*/ 0 w 25"/>
                  <a:gd name="T5" fmla="*/ 15 h 25"/>
                  <a:gd name="T6" fmla="*/ 5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9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8" name="Freeform 114"/>
              <p:cNvSpPr>
                <a:spLocks/>
              </p:cNvSpPr>
              <p:nvPr/>
            </p:nvSpPr>
            <p:spPr bwMode="auto">
              <a:xfrm>
                <a:off x="4048" y="1533"/>
                <a:ext cx="35" cy="29"/>
              </a:xfrm>
              <a:custGeom>
                <a:avLst/>
                <a:gdLst>
                  <a:gd name="T0" fmla="*/ 25 w 35"/>
                  <a:gd name="T1" fmla="*/ 28 h 29"/>
                  <a:gd name="T2" fmla="*/ 3 w 35"/>
                  <a:gd name="T3" fmla="*/ 20 h 29"/>
                  <a:gd name="T4" fmla="*/ 1 w 35"/>
                  <a:gd name="T5" fmla="*/ 15 h 29"/>
                  <a:gd name="T6" fmla="*/ 6 w 35"/>
                  <a:gd name="T7" fmla="*/ 3 h 29"/>
                  <a:gd name="T8" fmla="*/ 11 w 35"/>
                  <a:gd name="T9" fmla="*/ 1 h 29"/>
                  <a:gd name="T10" fmla="*/ 32 w 35"/>
                  <a:gd name="T11" fmla="*/ 9 h 29"/>
                  <a:gd name="T12" fmla="*/ 34 w 35"/>
                  <a:gd name="T13" fmla="*/ 14 h 29"/>
                  <a:gd name="T14" fmla="*/ 29 w 35"/>
                  <a:gd name="T15" fmla="*/ 26 h 29"/>
                  <a:gd name="T16" fmla="*/ 25 w 35"/>
                  <a:gd name="T17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29">
                    <a:moveTo>
                      <a:pt x="25" y="28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32" y="9"/>
                      <a:pt x="32" y="9"/>
                      <a:pt x="32" y="9"/>
                    </a:cubicBezTo>
                    <a:cubicBezTo>
                      <a:pt x="34" y="10"/>
                      <a:pt x="35" y="12"/>
                      <a:pt x="34" y="14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8" y="28"/>
                      <a:pt x="26" y="29"/>
                      <a:pt x="25" y="28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09" name="Freeform 115"/>
              <p:cNvSpPr>
                <a:spLocks/>
              </p:cNvSpPr>
              <p:nvPr/>
            </p:nvSpPr>
            <p:spPr bwMode="auto">
              <a:xfrm>
                <a:off x="4025" y="1524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1 w 24"/>
                  <a:gd name="T9" fmla="*/ 0 h 24"/>
                  <a:gd name="T10" fmla="*/ 22 w 24"/>
                  <a:gd name="T11" fmla="*/ 5 h 24"/>
                  <a:gd name="T12" fmla="*/ 24 w 24"/>
                  <a:gd name="T13" fmla="*/ 9 h 24"/>
                  <a:gd name="T14" fmla="*/ 19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4" y="9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3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0" name="Freeform 116"/>
              <p:cNvSpPr>
                <a:spLocks/>
              </p:cNvSpPr>
              <p:nvPr/>
            </p:nvSpPr>
            <p:spPr bwMode="auto">
              <a:xfrm>
                <a:off x="4110" y="1473"/>
                <a:ext cx="149" cy="113"/>
              </a:xfrm>
              <a:custGeom>
                <a:avLst/>
                <a:gdLst>
                  <a:gd name="T0" fmla="*/ 120 w 148"/>
                  <a:gd name="T1" fmla="*/ 112 h 113"/>
                  <a:gd name="T2" fmla="*/ 2 w 148"/>
                  <a:gd name="T3" fmla="*/ 64 h 113"/>
                  <a:gd name="T4" fmla="*/ 1 w 148"/>
                  <a:gd name="T5" fmla="*/ 60 h 113"/>
                  <a:gd name="T6" fmla="*/ 24 w 148"/>
                  <a:gd name="T7" fmla="*/ 3 h 113"/>
                  <a:gd name="T8" fmla="*/ 28 w 148"/>
                  <a:gd name="T9" fmla="*/ 1 h 113"/>
                  <a:gd name="T10" fmla="*/ 146 w 148"/>
                  <a:gd name="T11" fmla="*/ 49 h 113"/>
                  <a:gd name="T12" fmla="*/ 148 w 148"/>
                  <a:gd name="T13" fmla="*/ 54 h 113"/>
                  <a:gd name="T14" fmla="*/ 125 w 148"/>
                  <a:gd name="T15" fmla="*/ 110 h 113"/>
                  <a:gd name="T16" fmla="*/ 120 w 148"/>
                  <a:gd name="T17" fmla="*/ 11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" h="113">
                    <a:moveTo>
                      <a:pt x="120" y="112"/>
                    </a:moveTo>
                    <a:cubicBezTo>
                      <a:pt x="2" y="64"/>
                      <a:pt x="2" y="64"/>
                      <a:pt x="2" y="64"/>
                    </a:cubicBezTo>
                    <a:cubicBezTo>
                      <a:pt x="1" y="64"/>
                      <a:pt x="0" y="62"/>
                      <a:pt x="1" y="60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1"/>
                      <a:pt x="26" y="0"/>
                      <a:pt x="28" y="1"/>
                    </a:cubicBezTo>
                    <a:cubicBezTo>
                      <a:pt x="146" y="49"/>
                      <a:pt x="146" y="49"/>
                      <a:pt x="146" y="49"/>
                    </a:cubicBezTo>
                    <a:cubicBezTo>
                      <a:pt x="148" y="50"/>
                      <a:pt x="148" y="52"/>
                      <a:pt x="148" y="54"/>
                    </a:cubicBezTo>
                    <a:cubicBezTo>
                      <a:pt x="125" y="110"/>
                      <a:pt x="125" y="110"/>
                      <a:pt x="125" y="110"/>
                    </a:cubicBezTo>
                    <a:cubicBezTo>
                      <a:pt x="124" y="112"/>
                      <a:pt x="122" y="113"/>
                      <a:pt x="120" y="112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1" name="Freeform 117"/>
              <p:cNvSpPr>
                <a:spLocks/>
              </p:cNvSpPr>
              <p:nvPr/>
            </p:nvSpPr>
            <p:spPr bwMode="auto">
              <a:xfrm>
                <a:off x="4202" y="1482"/>
                <a:ext cx="65" cy="37"/>
              </a:xfrm>
              <a:custGeom>
                <a:avLst/>
                <a:gdLst>
                  <a:gd name="T0" fmla="*/ 59 w 65"/>
                  <a:gd name="T1" fmla="*/ 37 h 37"/>
                  <a:gd name="T2" fmla="*/ 1 w 65"/>
                  <a:gd name="T3" fmla="*/ 13 h 37"/>
                  <a:gd name="T4" fmla="*/ 0 w 65"/>
                  <a:gd name="T5" fmla="*/ 12 h 37"/>
                  <a:gd name="T6" fmla="*/ 5 w 65"/>
                  <a:gd name="T7" fmla="*/ 0 h 37"/>
                  <a:gd name="T8" fmla="*/ 6 w 65"/>
                  <a:gd name="T9" fmla="*/ 0 h 37"/>
                  <a:gd name="T10" fmla="*/ 64 w 65"/>
                  <a:gd name="T11" fmla="*/ 24 h 37"/>
                  <a:gd name="T12" fmla="*/ 65 w 65"/>
                  <a:gd name="T13" fmla="*/ 25 h 37"/>
                  <a:gd name="T14" fmla="*/ 60 w 65"/>
                  <a:gd name="T15" fmla="*/ 36 h 37"/>
                  <a:gd name="T16" fmla="*/ 59 w 65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37">
                    <a:moveTo>
                      <a:pt x="59" y="37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65" y="24"/>
                      <a:pt x="65" y="24"/>
                      <a:pt x="65" y="25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7"/>
                      <a:pt x="59" y="37"/>
                      <a:pt x="59" y="37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2" name="Freeform 118"/>
              <p:cNvSpPr>
                <a:spLocks/>
              </p:cNvSpPr>
              <p:nvPr/>
            </p:nvSpPr>
            <p:spPr bwMode="auto">
              <a:xfrm>
                <a:off x="4137" y="1456"/>
                <a:ext cx="66" cy="37"/>
              </a:xfrm>
              <a:custGeom>
                <a:avLst/>
                <a:gdLst>
                  <a:gd name="T0" fmla="*/ 59 w 65"/>
                  <a:gd name="T1" fmla="*/ 37 h 37"/>
                  <a:gd name="T2" fmla="*/ 0 w 65"/>
                  <a:gd name="T3" fmla="*/ 13 h 37"/>
                  <a:gd name="T4" fmla="*/ 0 w 65"/>
                  <a:gd name="T5" fmla="*/ 12 h 37"/>
                  <a:gd name="T6" fmla="*/ 5 w 65"/>
                  <a:gd name="T7" fmla="*/ 0 h 37"/>
                  <a:gd name="T8" fmla="*/ 6 w 65"/>
                  <a:gd name="T9" fmla="*/ 0 h 37"/>
                  <a:gd name="T10" fmla="*/ 64 w 65"/>
                  <a:gd name="T11" fmla="*/ 24 h 37"/>
                  <a:gd name="T12" fmla="*/ 64 w 65"/>
                  <a:gd name="T13" fmla="*/ 25 h 37"/>
                  <a:gd name="T14" fmla="*/ 60 w 65"/>
                  <a:gd name="T15" fmla="*/ 36 h 37"/>
                  <a:gd name="T16" fmla="*/ 59 w 65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37">
                    <a:moveTo>
                      <a:pt x="59" y="37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64" y="24"/>
                      <a:pt x="65" y="24"/>
                      <a:pt x="64" y="25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7"/>
                      <a:pt x="59" y="37"/>
                      <a:pt x="59" y="37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3" name="Freeform 119"/>
              <p:cNvSpPr>
                <a:spLocks/>
              </p:cNvSpPr>
              <p:nvPr/>
            </p:nvSpPr>
            <p:spPr bwMode="auto">
              <a:xfrm>
                <a:off x="3862" y="1674"/>
                <a:ext cx="431" cy="210"/>
              </a:xfrm>
              <a:custGeom>
                <a:avLst/>
                <a:gdLst>
                  <a:gd name="T0" fmla="*/ 431 w 431"/>
                  <a:gd name="T1" fmla="*/ 210 h 210"/>
                  <a:gd name="T2" fmla="*/ 46 w 431"/>
                  <a:gd name="T3" fmla="*/ 0 h 210"/>
                  <a:gd name="T4" fmla="*/ 0 w 431"/>
                  <a:gd name="T5" fmla="*/ 35 h 210"/>
                  <a:gd name="T6" fmla="*/ 431 w 431"/>
                  <a:gd name="T7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1" h="210">
                    <a:moveTo>
                      <a:pt x="431" y="210"/>
                    </a:moveTo>
                    <a:lnTo>
                      <a:pt x="46" y="0"/>
                    </a:lnTo>
                    <a:lnTo>
                      <a:pt x="0" y="35"/>
                    </a:lnTo>
                    <a:lnTo>
                      <a:pt x="431" y="21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4" name="Freeform 120"/>
              <p:cNvSpPr>
                <a:spLocks/>
              </p:cNvSpPr>
              <p:nvPr/>
            </p:nvSpPr>
            <p:spPr bwMode="auto">
              <a:xfrm>
                <a:off x="3888" y="1337"/>
                <a:ext cx="89" cy="91"/>
              </a:xfrm>
              <a:custGeom>
                <a:avLst/>
                <a:gdLst>
                  <a:gd name="T0" fmla="*/ 14 w 88"/>
                  <a:gd name="T1" fmla="*/ 79 h 91"/>
                  <a:gd name="T2" fmla="*/ 19 w 88"/>
                  <a:gd name="T3" fmla="*/ 23 h 91"/>
                  <a:gd name="T4" fmla="*/ 74 w 88"/>
                  <a:gd name="T5" fmla="*/ 13 h 91"/>
                  <a:gd name="T6" fmla="*/ 69 w 88"/>
                  <a:gd name="T7" fmla="*/ 69 h 91"/>
                  <a:gd name="T8" fmla="*/ 14 w 88"/>
                  <a:gd name="T9" fmla="*/ 7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91">
                    <a:moveTo>
                      <a:pt x="14" y="79"/>
                    </a:moveTo>
                    <a:cubicBezTo>
                      <a:pt x="0" y="66"/>
                      <a:pt x="2" y="41"/>
                      <a:pt x="19" y="23"/>
                    </a:cubicBezTo>
                    <a:cubicBezTo>
                      <a:pt x="36" y="4"/>
                      <a:pt x="61" y="0"/>
                      <a:pt x="74" y="13"/>
                    </a:cubicBezTo>
                    <a:cubicBezTo>
                      <a:pt x="88" y="26"/>
                      <a:pt x="86" y="51"/>
                      <a:pt x="69" y="69"/>
                    </a:cubicBezTo>
                    <a:cubicBezTo>
                      <a:pt x="53" y="87"/>
                      <a:pt x="28" y="91"/>
                      <a:pt x="14" y="79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5" name="Freeform 121"/>
              <p:cNvSpPr>
                <a:spLocks/>
              </p:cNvSpPr>
              <p:nvPr/>
            </p:nvSpPr>
            <p:spPr bwMode="auto">
              <a:xfrm>
                <a:off x="3892" y="1349"/>
                <a:ext cx="73" cy="75"/>
              </a:xfrm>
              <a:custGeom>
                <a:avLst/>
                <a:gdLst>
                  <a:gd name="T0" fmla="*/ 12 w 73"/>
                  <a:gd name="T1" fmla="*/ 65 h 75"/>
                  <a:gd name="T2" fmla="*/ 16 w 73"/>
                  <a:gd name="T3" fmla="*/ 18 h 75"/>
                  <a:gd name="T4" fmla="*/ 62 w 73"/>
                  <a:gd name="T5" fmla="*/ 10 h 75"/>
                  <a:gd name="T6" fmla="*/ 57 w 73"/>
                  <a:gd name="T7" fmla="*/ 57 h 75"/>
                  <a:gd name="T8" fmla="*/ 12 w 73"/>
                  <a:gd name="T9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75">
                    <a:moveTo>
                      <a:pt x="12" y="65"/>
                    </a:moveTo>
                    <a:cubicBezTo>
                      <a:pt x="0" y="54"/>
                      <a:pt x="2" y="33"/>
                      <a:pt x="16" y="18"/>
                    </a:cubicBezTo>
                    <a:cubicBezTo>
                      <a:pt x="30" y="3"/>
                      <a:pt x="50" y="0"/>
                      <a:pt x="62" y="10"/>
                    </a:cubicBezTo>
                    <a:cubicBezTo>
                      <a:pt x="73" y="21"/>
                      <a:pt x="71" y="42"/>
                      <a:pt x="57" y="57"/>
                    </a:cubicBezTo>
                    <a:cubicBezTo>
                      <a:pt x="44" y="72"/>
                      <a:pt x="23" y="75"/>
                      <a:pt x="12" y="65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6" name="Freeform 122"/>
              <p:cNvSpPr>
                <a:spLocks/>
              </p:cNvSpPr>
              <p:nvPr/>
            </p:nvSpPr>
            <p:spPr bwMode="auto">
              <a:xfrm>
                <a:off x="3901" y="1398"/>
                <a:ext cx="17" cy="18"/>
              </a:xfrm>
              <a:custGeom>
                <a:avLst/>
                <a:gdLst>
                  <a:gd name="T0" fmla="*/ 1 w 17"/>
                  <a:gd name="T1" fmla="*/ 18 h 18"/>
                  <a:gd name="T2" fmla="*/ 0 w 17"/>
                  <a:gd name="T3" fmla="*/ 17 h 18"/>
                  <a:gd name="T4" fmla="*/ 16 w 17"/>
                  <a:gd name="T5" fmla="*/ 0 h 18"/>
                  <a:gd name="T6" fmla="*/ 17 w 17"/>
                  <a:gd name="T7" fmla="*/ 1 h 18"/>
                  <a:gd name="T8" fmla="*/ 1 w 17"/>
                  <a:gd name="T9" fmla="*/ 18 h 18"/>
                  <a:gd name="T10" fmla="*/ 1 w 17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8">
                    <a:moveTo>
                      <a:pt x="1" y="18"/>
                    </a:moveTo>
                    <a:lnTo>
                      <a:pt x="0" y="17"/>
                    </a:lnTo>
                    <a:lnTo>
                      <a:pt x="16" y="0"/>
                    </a:lnTo>
                    <a:lnTo>
                      <a:pt x="17" y="1"/>
                    </a:lnTo>
                    <a:lnTo>
                      <a:pt x="1" y="18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7" name="Freeform 123"/>
              <p:cNvSpPr>
                <a:spLocks/>
              </p:cNvSpPr>
              <p:nvPr/>
            </p:nvSpPr>
            <p:spPr bwMode="auto">
              <a:xfrm>
                <a:off x="3903" y="1388"/>
                <a:ext cx="25" cy="26"/>
              </a:xfrm>
              <a:custGeom>
                <a:avLst/>
                <a:gdLst>
                  <a:gd name="T0" fmla="*/ 5 w 25"/>
                  <a:gd name="T1" fmla="*/ 25 h 26"/>
                  <a:gd name="T2" fmla="*/ 1 w 25"/>
                  <a:gd name="T3" fmla="*/ 21 h 26"/>
                  <a:gd name="T4" fmla="*/ 1 w 25"/>
                  <a:gd name="T5" fmla="*/ 18 h 26"/>
                  <a:gd name="T6" fmla="*/ 17 w 25"/>
                  <a:gd name="T7" fmla="*/ 1 h 26"/>
                  <a:gd name="T8" fmla="*/ 20 w 25"/>
                  <a:gd name="T9" fmla="*/ 0 h 26"/>
                  <a:gd name="T10" fmla="*/ 24 w 25"/>
                  <a:gd name="T11" fmla="*/ 4 h 26"/>
                  <a:gd name="T12" fmla="*/ 24 w 25"/>
                  <a:gd name="T13" fmla="*/ 7 h 26"/>
                  <a:gd name="T14" fmla="*/ 8 w 25"/>
                  <a:gd name="T15" fmla="*/ 25 h 26"/>
                  <a:gd name="T16" fmla="*/ 5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5" y="25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0" y="20"/>
                      <a:pt x="0" y="19"/>
                      <a:pt x="1" y="1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5" y="5"/>
                      <a:pt x="25" y="6"/>
                      <a:pt x="24" y="7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7" y="26"/>
                      <a:pt x="6" y="26"/>
                      <a:pt x="5" y="25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8" name="Freeform 124"/>
              <p:cNvSpPr>
                <a:spLocks/>
              </p:cNvSpPr>
              <p:nvPr/>
            </p:nvSpPr>
            <p:spPr bwMode="auto">
              <a:xfrm>
                <a:off x="3906" y="1390"/>
                <a:ext cx="20" cy="21"/>
              </a:xfrm>
              <a:custGeom>
                <a:avLst/>
                <a:gdLst>
                  <a:gd name="T0" fmla="*/ 2 w 20"/>
                  <a:gd name="T1" fmla="*/ 21 h 21"/>
                  <a:gd name="T2" fmla="*/ 0 w 20"/>
                  <a:gd name="T3" fmla="*/ 19 h 21"/>
                  <a:gd name="T4" fmla="*/ 0 w 20"/>
                  <a:gd name="T5" fmla="*/ 17 h 21"/>
                  <a:gd name="T6" fmla="*/ 15 w 20"/>
                  <a:gd name="T7" fmla="*/ 1 h 21"/>
                  <a:gd name="T8" fmla="*/ 17 w 20"/>
                  <a:gd name="T9" fmla="*/ 0 h 21"/>
                  <a:gd name="T10" fmla="*/ 19 w 20"/>
                  <a:gd name="T11" fmla="*/ 2 h 21"/>
                  <a:gd name="T12" fmla="*/ 19 w 20"/>
                  <a:gd name="T13" fmla="*/ 4 h 21"/>
                  <a:gd name="T14" fmla="*/ 4 w 20"/>
                  <a:gd name="T15" fmla="*/ 21 h 21"/>
                  <a:gd name="T16" fmla="*/ 2 w 20"/>
                  <a:gd name="T1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1">
                    <a:moveTo>
                      <a:pt x="2" y="21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8"/>
                      <a:pt x="0" y="18"/>
                      <a:pt x="0" y="17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6" y="0"/>
                      <a:pt x="17" y="0"/>
                      <a:pt x="17" y="0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20" y="3"/>
                      <a:pt x="20" y="4"/>
                      <a:pt x="19" y="4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3" y="21"/>
                      <a:pt x="3" y="21"/>
                      <a:pt x="2" y="21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19" name="Freeform 125"/>
              <p:cNvSpPr>
                <a:spLocks/>
              </p:cNvSpPr>
              <p:nvPr/>
            </p:nvSpPr>
            <p:spPr bwMode="auto">
              <a:xfrm>
                <a:off x="3361" y="1547"/>
                <a:ext cx="52" cy="78"/>
              </a:xfrm>
              <a:custGeom>
                <a:avLst/>
                <a:gdLst>
                  <a:gd name="T0" fmla="*/ 29 w 51"/>
                  <a:gd name="T1" fmla="*/ 0 h 78"/>
                  <a:gd name="T2" fmla="*/ 39 w 51"/>
                  <a:gd name="T3" fmla="*/ 9 h 78"/>
                  <a:gd name="T4" fmla="*/ 50 w 51"/>
                  <a:gd name="T5" fmla="*/ 65 h 78"/>
                  <a:gd name="T6" fmla="*/ 43 w 51"/>
                  <a:gd name="T7" fmla="*/ 73 h 78"/>
                  <a:gd name="T8" fmla="*/ 22 w 51"/>
                  <a:gd name="T9" fmla="*/ 77 h 78"/>
                  <a:gd name="T10" fmla="*/ 13 w 51"/>
                  <a:gd name="T11" fmla="*/ 73 h 78"/>
                  <a:gd name="T12" fmla="*/ 2 w 51"/>
                  <a:gd name="T13" fmla="*/ 16 h 78"/>
                  <a:gd name="T14" fmla="*/ 8 w 51"/>
                  <a:gd name="T15" fmla="*/ 5 h 78"/>
                  <a:gd name="T16" fmla="*/ 29 w 51"/>
                  <a:gd name="T1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78">
                    <a:moveTo>
                      <a:pt x="29" y="0"/>
                    </a:moveTo>
                    <a:cubicBezTo>
                      <a:pt x="34" y="0"/>
                      <a:pt x="38" y="2"/>
                      <a:pt x="39" y="9"/>
                    </a:cubicBezTo>
                    <a:cubicBezTo>
                      <a:pt x="50" y="65"/>
                      <a:pt x="50" y="65"/>
                      <a:pt x="50" y="65"/>
                    </a:cubicBezTo>
                    <a:cubicBezTo>
                      <a:pt x="51" y="68"/>
                      <a:pt x="48" y="72"/>
                      <a:pt x="43" y="73"/>
                    </a:cubicBezTo>
                    <a:cubicBezTo>
                      <a:pt x="22" y="77"/>
                      <a:pt x="22" y="77"/>
                      <a:pt x="22" y="77"/>
                    </a:cubicBezTo>
                    <a:cubicBezTo>
                      <a:pt x="18" y="78"/>
                      <a:pt x="13" y="75"/>
                      <a:pt x="13" y="73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0"/>
                      <a:pt x="3" y="5"/>
                      <a:pt x="8" y="5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0" name="Freeform 126"/>
              <p:cNvSpPr>
                <a:spLocks/>
              </p:cNvSpPr>
              <p:nvPr/>
            </p:nvSpPr>
            <p:spPr bwMode="auto">
              <a:xfrm>
                <a:off x="3365" y="1568"/>
                <a:ext cx="48" cy="57"/>
              </a:xfrm>
              <a:custGeom>
                <a:avLst/>
                <a:gdLst>
                  <a:gd name="T0" fmla="*/ 0 w 47"/>
                  <a:gd name="T1" fmla="*/ 7 h 57"/>
                  <a:gd name="T2" fmla="*/ 8 w 47"/>
                  <a:gd name="T3" fmla="*/ 50 h 57"/>
                  <a:gd name="T4" fmla="*/ 18 w 47"/>
                  <a:gd name="T5" fmla="*/ 56 h 57"/>
                  <a:gd name="T6" fmla="*/ 39 w 47"/>
                  <a:gd name="T7" fmla="*/ 52 h 57"/>
                  <a:gd name="T8" fmla="*/ 46 w 47"/>
                  <a:gd name="T9" fmla="*/ 42 h 57"/>
                  <a:gd name="T10" fmla="*/ 37 w 47"/>
                  <a:gd name="T11" fmla="*/ 0 h 57"/>
                  <a:gd name="T12" fmla="*/ 0 w 47"/>
                  <a:gd name="T13" fmla="*/ 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57">
                    <a:moveTo>
                      <a:pt x="0" y="7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9" y="54"/>
                      <a:pt x="14" y="57"/>
                      <a:pt x="18" y="56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4" y="51"/>
                      <a:pt x="47" y="47"/>
                      <a:pt x="46" y="42"/>
                    </a:cubicBezTo>
                    <a:cubicBezTo>
                      <a:pt x="37" y="0"/>
                      <a:pt x="37" y="0"/>
                      <a:pt x="37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73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1" name="Freeform 127"/>
              <p:cNvSpPr>
                <a:spLocks/>
              </p:cNvSpPr>
              <p:nvPr/>
            </p:nvSpPr>
            <p:spPr bwMode="auto">
              <a:xfrm>
                <a:off x="4081" y="2859"/>
                <a:ext cx="56" cy="81"/>
              </a:xfrm>
              <a:custGeom>
                <a:avLst/>
                <a:gdLst>
                  <a:gd name="T0" fmla="*/ 27 w 56"/>
                  <a:gd name="T1" fmla="*/ 1 h 80"/>
                  <a:gd name="T2" fmla="*/ 38 w 56"/>
                  <a:gd name="T3" fmla="*/ 9 h 80"/>
                  <a:gd name="T4" fmla="*/ 56 w 56"/>
                  <a:gd name="T5" fmla="*/ 64 h 80"/>
                  <a:gd name="T6" fmla="*/ 50 w 56"/>
                  <a:gd name="T7" fmla="*/ 72 h 80"/>
                  <a:gd name="T8" fmla="*/ 29 w 56"/>
                  <a:gd name="T9" fmla="*/ 78 h 80"/>
                  <a:gd name="T10" fmla="*/ 19 w 56"/>
                  <a:gd name="T11" fmla="*/ 75 h 80"/>
                  <a:gd name="T12" fmla="*/ 2 w 56"/>
                  <a:gd name="T13" fmla="*/ 20 h 80"/>
                  <a:gd name="T14" fmla="*/ 6 w 56"/>
                  <a:gd name="T15" fmla="*/ 8 h 80"/>
                  <a:gd name="T16" fmla="*/ 27 w 56"/>
                  <a:gd name="T1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80">
                    <a:moveTo>
                      <a:pt x="27" y="1"/>
                    </a:moveTo>
                    <a:cubicBezTo>
                      <a:pt x="32" y="0"/>
                      <a:pt x="36" y="2"/>
                      <a:pt x="38" y="9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6" y="66"/>
                      <a:pt x="54" y="70"/>
                      <a:pt x="50" y="72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24" y="80"/>
                      <a:pt x="20" y="77"/>
                      <a:pt x="19" y="75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0" y="14"/>
                      <a:pt x="2" y="9"/>
                      <a:pt x="6" y="8"/>
                    </a:cubicBez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2" name="Freeform 128"/>
              <p:cNvSpPr>
                <a:spLocks/>
              </p:cNvSpPr>
              <p:nvPr/>
            </p:nvSpPr>
            <p:spPr bwMode="auto">
              <a:xfrm>
                <a:off x="4086" y="2879"/>
                <a:ext cx="51" cy="61"/>
              </a:xfrm>
              <a:custGeom>
                <a:avLst/>
                <a:gdLst>
                  <a:gd name="T0" fmla="*/ 0 w 51"/>
                  <a:gd name="T1" fmla="*/ 12 h 60"/>
                  <a:gd name="T2" fmla="*/ 13 w 51"/>
                  <a:gd name="T3" fmla="*/ 53 h 60"/>
                  <a:gd name="T4" fmla="*/ 24 w 51"/>
                  <a:gd name="T5" fmla="*/ 58 h 60"/>
                  <a:gd name="T6" fmla="*/ 45 w 51"/>
                  <a:gd name="T7" fmla="*/ 52 h 60"/>
                  <a:gd name="T8" fmla="*/ 50 w 51"/>
                  <a:gd name="T9" fmla="*/ 41 h 60"/>
                  <a:gd name="T10" fmla="*/ 36 w 51"/>
                  <a:gd name="T11" fmla="*/ 0 h 60"/>
                  <a:gd name="T12" fmla="*/ 0 w 51"/>
                  <a:gd name="T1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0">
                    <a:moveTo>
                      <a:pt x="0" y="12"/>
                    </a:moveTo>
                    <a:cubicBezTo>
                      <a:pt x="13" y="53"/>
                      <a:pt x="13" y="53"/>
                      <a:pt x="13" y="53"/>
                    </a:cubicBezTo>
                    <a:cubicBezTo>
                      <a:pt x="15" y="57"/>
                      <a:pt x="19" y="60"/>
                      <a:pt x="24" y="58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9" y="50"/>
                      <a:pt x="51" y="46"/>
                      <a:pt x="50" y="41"/>
                    </a:cubicBezTo>
                    <a:cubicBezTo>
                      <a:pt x="36" y="0"/>
                      <a:pt x="36" y="0"/>
                      <a:pt x="36" y="0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73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3" name="Freeform 129"/>
              <p:cNvSpPr>
                <a:spLocks/>
              </p:cNvSpPr>
              <p:nvPr/>
            </p:nvSpPr>
            <p:spPr bwMode="auto">
              <a:xfrm>
                <a:off x="3431" y="1506"/>
                <a:ext cx="160" cy="139"/>
              </a:xfrm>
              <a:custGeom>
                <a:avLst/>
                <a:gdLst>
                  <a:gd name="T0" fmla="*/ 160 w 160"/>
                  <a:gd name="T1" fmla="*/ 107 h 139"/>
                  <a:gd name="T2" fmla="*/ 88 w 160"/>
                  <a:gd name="T3" fmla="*/ 139 h 139"/>
                  <a:gd name="T4" fmla="*/ 34 w 160"/>
                  <a:gd name="T5" fmla="*/ 128 h 139"/>
                  <a:gd name="T6" fmla="*/ 34 w 160"/>
                  <a:gd name="T7" fmla="*/ 128 h 139"/>
                  <a:gd name="T8" fmla="*/ 0 w 160"/>
                  <a:gd name="T9" fmla="*/ 49 h 139"/>
                  <a:gd name="T10" fmla="*/ 112 w 160"/>
                  <a:gd name="T11" fmla="*/ 0 h 139"/>
                  <a:gd name="T12" fmla="*/ 160 w 160"/>
                  <a:gd name="T13" fmla="*/ 10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139">
                    <a:moveTo>
                      <a:pt x="160" y="107"/>
                    </a:moveTo>
                    <a:lnTo>
                      <a:pt x="88" y="139"/>
                    </a:lnTo>
                    <a:lnTo>
                      <a:pt x="34" y="128"/>
                    </a:lnTo>
                    <a:lnTo>
                      <a:pt x="34" y="128"/>
                    </a:lnTo>
                    <a:lnTo>
                      <a:pt x="0" y="49"/>
                    </a:lnTo>
                    <a:lnTo>
                      <a:pt x="112" y="0"/>
                    </a:lnTo>
                    <a:lnTo>
                      <a:pt x="160" y="107"/>
                    </a:lnTo>
                    <a:close/>
                  </a:path>
                </a:pathLst>
              </a:custGeom>
              <a:solidFill>
                <a:srgbClr val="F4F7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4" name="Freeform 130"/>
              <p:cNvSpPr>
                <a:spLocks/>
              </p:cNvSpPr>
              <p:nvPr/>
            </p:nvSpPr>
            <p:spPr bwMode="auto">
              <a:xfrm>
                <a:off x="3530" y="1506"/>
                <a:ext cx="61" cy="113"/>
              </a:xfrm>
              <a:custGeom>
                <a:avLst/>
                <a:gdLst>
                  <a:gd name="T0" fmla="*/ 13 w 61"/>
                  <a:gd name="T1" fmla="*/ 0 h 113"/>
                  <a:gd name="T2" fmla="*/ 61 w 61"/>
                  <a:gd name="T3" fmla="*/ 107 h 113"/>
                  <a:gd name="T4" fmla="*/ 47 w 61"/>
                  <a:gd name="T5" fmla="*/ 113 h 113"/>
                  <a:gd name="T6" fmla="*/ 0 w 61"/>
                  <a:gd name="T7" fmla="*/ 6 h 113"/>
                  <a:gd name="T8" fmla="*/ 13 w 61"/>
                  <a:gd name="T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113">
                    <a:moveTo>
                      <a:pt x="13" y="0"/>
                    </a:moveTo>
                    <a:lnTo>
                      <a:pt x="61" y="107"/>
                    </a:lnTo>
                    <a:lnTo>
                      <a:pt x="47" y="113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69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5" name="Freeform 131"/>
              <p:cNvSpPr>
                <a:spLocks/>
              </p:cNvSpPr>
              <p:nvPr/>
            </p:nvSpPr>
            <p:spPr bwMode="auto">
              <a:xfrm>
                <a:off x="3465" y="1614"/>
                <a:ext cx="54" cy="31"/>
              </a:xfrm>
              <a:custGeom>
                <a:avLst/>
                <a:gdLst>
                  <a:gd name="T0" fmla="*/ 54 w 54"/>
                  <a:gd name="T1" fmla="*/ 31 h 31"/>
                  <a:gd name="T2" fmla="*/ 0 w 54"/>
                  <a:gd name="T3" fmla="*/ 20 h 31"/>
                  <a:gd name="T4" fmla="*/ 0 w 54"/>
                  <a:gd name="T5" fmla="*/ 20 h 31"/>
                  <a:gd name="T6" fmla="*/ 41 w 54"/>
                  <a:gd name="T7" fmla="*/ 0 h 31"/>
                  <a:gd name="T8" fmla="*/ 54 w 54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31">
                    <a:moveTo>
                      <a:pt x="54" y="31"/>
                    </a:moveTo>
                    <a:lnTo>
                      <a:pt x="0" y="20"/>
                    </a:lnTo>
                    <a:lnTo>
                      <a:pt x="0" y="20"/>
                    </a:lnTo>
                    <a:lnTo>
                      <a:pt x="41" y="0"/>
                    </a:lnTo>
                    <a:lnTo>
                      <a:pt x="54" y="31"/>
                    </a:lnTo>
                    <a:close/>
                  </a:path>
                </a:pathLst>
              </a:custGeom>
              <a:solidFill>
                <a:srgbClr val="D6D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6" name="Freeform 132"/>
              <p:cNvSpPr>
                <a:spLocks/>
              </p:cNvSpPr>
              <p:nvPr/>
            </p:nvSpPr>
            <p:spPr bwMode="auto">
              <a:xfrm>
                <a:off x="4339" y="2956"/>
                <a:ext cx="91" cy="123"/>
              </a:xfrm>
              <a:custGeom>
                <a:avLst/>
                <a:gdLst>
                  <a:gd name="T0" fmla="*/ 77 w 90"/>
                  <a:gd name="T1" fmla="*/ 0 h 123"/>
                  <a:gd name="T2" fmla="*/ 77 w 90"/>
                  <a:gd name="T3" fmla="*/ 0 h 123"/>
                  <a:gd name="T4" fmla="*/ 4 w 90"/>
                  <a:gd name="T5" fmla="*/ 6 h 123"/>
                  <a:gd name="T6" fmla="*/ 1 w 90"/>
                  <a:gd name="T7" fmla="*/ 7 h 123"/>
                  <a:gd name="T8" fmla="*/ 0 w 90"/>
                  <a:gd name="T9" fmla="*/ 10 h 123"/>
                  <a:gd name="T10" fmla="*/ 3 w 90"/>
                  <a:gd name="T11" fmla="*/ 41 h 123"/>
                  <a:gd name="T12" fmla="*/ 3 w 90"/>
                  <a:gd name="T13" fmla="*/ 41 h 123"/>
                  <a:gd name="T14" fmla="*/ 3 w 90"/>
                  <a:gd name="T15" fmla="*/ 42 h 123"/>
                  <a:gd name="T16" fmla="*/ 9 w 90"/>
                  <a:gd name="T17" fmla="*/ 119 h 123"/>
                  <a:gd name="T18" fmla="*/ 10 w 90"/>
                  <a:gd name="T19" fmla="*/ 122 h 123"/>
                  <a:gd name="T20" fmla="*/ 13 w 90"/>
                  <a:gd name="T21" fmla="*/ 123 h 123"/>
                  <a:gd name="T22" fmla="*/ 13 w 90"/>
                  <a:gd name="T23" fmla="*/ 123 h 123"/>
                  <a:gd name="T24" fmla="*/ 86 w 90"/>
                  <a:gd name="T25" fmla="*/ 117 h 123"/>
                  <a:gd name="T26" fmla="*/ 89 w 90"/>
                  <a:gd name="T27" fmla="*/ 116 h 123"/>
                  <a:gd name="T28" fmla="*/ 90 w 90"/>
                  <a:gd name="T29" fmla="*/ 113 h 123"/>
                  <a:gd name="T30" fmla="*/ 84 w 90"/>
                  <a:gd name="T31" fmla="*/ 36 h 123"/>
                  <a:gd name="T32" fmla="*/ 81 w 90"/>
                  <a:gd name="T33" fmla="*/ 4 h 123"/>
                  <a:gd name="T34" fmla="*/ 80 w 90"/>
                  <a:gd name="T35" fmla="*/ 1 h 123"/>
                  <a:gd name="T36" fmla="*/ 77 w 90"/>
                  <a:gd name="T37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0" h="123">
                    <a:moveTo>
                      <a:pt x="77" y="0"/>
                    </a:moveTo>
                    <a:cubicBezTo>
                      <a:pt x="77" y="0"/>
                      <a:pt x="77" y="0"/>
                      <a:pt x="77" y="0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2" y="6"/>
                      <a:pt x="1" y="7"/>
                    </a:cubicBezTo>
                    <a:cubicBezTo>
                      <a:pt x="1" y="8"/>
                      <a:pt x="0" y="9"/>
                      <a:pt x="0" y="10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9" y="119"/>
                      <a:pt x="9" y="119"/>
                      <a:pt x="9" y="119"/>
                    </a:cubicBezTo>
                    <a:cubicBezTo>
                      <a:pt x="9" y="120"/>
                      <a:pt x="9" y="121"/>
                      <a:pt x="10" y="122"/>
                    </a:cubicBezTo>
                    <a:cubicBezTo>
                      <a:pt x="11" y="122"/>
                      <a:pt x="12" y="123"/>
                      <a:pt x="13" y="123"/>
                    </a:cubicBezTo>
                    <a:cubicBezTo>
                      <a:pt x="13" y="123"/>
                      <a:pt x="13" y="123"/>
                      <a:pt x="13" y="123"/>
                    </a:cubicBezTo>
                    <a:cubicBezTo>
                      <a:pt x="86" y="117"/>
                      <a:pt x="86" y="117"/>
                      <a:pt x="86" y="117"/>
                    </a:cubicBezTo>
                    <a:cubicBezTo>
                      <a:pt x="87" y="117"/>
                      <a:pt x="88" y="116"/>
                      <a:pt x="89" y="116"/>
                    </a:cubicBezTo>
                    <a:cubicBezTo>
                      <a:pt x="89" y="115"/>
                      <a:pt x="90" y="114"/>
                      <a:pt x="90" y="113"/>
                    </a:cubicBezTo>
                    <a:cubicBezTo>
                      <a:pt x="84" y="36"/>
                      <a:pt x="84" y="36"/>
                      <a:pt x="84" y="36"/>
                    </a:cubicBezTo>
                    <a:cubicBezTo>
                      <a:pt x="81" y="4"/>
                      <a:pt x="81" y="4"/>
                      <a:pt x="81" y="4"/>
                    </a:cubicBezTo>
                    <a:cubicBezTo>
                      <a:pt x="81" y="3"/>
                      <a:pt x="81" y="2"/>
                      <a:pt x="80" y="1"/>
                    </a:cubicBezTo>
                    <a:cubicBezTo>
                      <a:pt x="79" y="0"/>
                      <a:pt x="78" y="0"/>
                      <a:pt x="77" y="0"/>
                    </a:cubicBezTo>
                  </a:path>
                </a:pathLst>
              </a:custGeom>
              <a:solidFill>
                <a:srgbClr val="666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7" name="Freeform 133"/>
              <p:cNvSpPr>
                <a:spLocks/>
              </p:cNvSpPr>
              <p:nvPr/>
            </p:nvSpPr>
            <p:spPr bwMode="auto">
              <a:xfrm>
                <a:off x="4338" y="2997"/>
                <a:ext cx="88" cy="87"/>
              </a:xfrm>
              <a:custGeom>
                <a:avLst/>
                <a:gdLst>
                  <a:gd name="T0" fmla="*/ 81 w 87"/>
                  <a:gd name="T1" fmla="*/ 0 h 87"/>
                  <a:gd name="T2" fmla="*/ 0 w 87"/>
                  <a:gd name="T3" fmla="*/ 6 h 87"/>
                  <a:gd name="T4" fmla="*/ 6 w 87"/>
                  <a:gd name="T5" fmla="*/ 83 h 87"/>
                  <a:gd name="T6" fmla="*/ 7 w 87"/>
                  <a:gd name="T7" fmla="*/ 86 h 87"/>
                  <a:gd name="T8" fmla="*/ 10 w 87"/>
                  <a:gd name="T9" fmla="*/ 87 h 87"/>
                  <a:gd name="T10" fmla="*/ 83 w 87"/>
                  <a:gd name="T11" fmla="*/ 81 h 87"/>
                  <a:gd name="T12" fmla="*/ 86 w 87"/>
                  <a:gd name="T13" fmla="*/ 80 h 87"/>
                  <a:gd name="T14" fmla="*/ 87 w 87"/>
                  <a:gd name="T15" fmla="*/ 77 h 87"/>
                  <a:gd name="T16" fmla="*/ 81 w 87"/>
                  <a:gd name="T1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7" h="87">
                    <a:moveTo>
                      <a:pt x="81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6" y="84"/>
                      <a:pt x="6" y="85"/>
                      <a:pt x="7" y="86"/>
                    </a:cubicBezTo>
                    <a:cubicBezTo>
                      <a:pt x="8" y="87"/>
                      <a:pt x="9" y="87"/>
                      <a:pt x="10" y="87"/>
                    </a:cubicBezTo>
                    <a:cubicBezTo>
                      <a:pt x="83" y="81"/>
                      <a:pt x="83" y="81"/>
                      <a:pt x="83" y="81"/>
                    </a:cubicBezTo>
                    <a:cubicBezTo>
                      <a:pt x="84" y="81"/>
                      <a:pt x="85" y="81"/>
                      <a:pt x="86" y="80"/>
                    </a:cubicBezTo>
                    <a:cubicBezTo>
                      <a:pt x="86" y="79"/>
                      <a:pt x="87" y="78"/>
                      <a:pt x="87" y="77"/>
                    </a:cubicBez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5462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8" name="Freeform 134"/>
              <p:cNvSpPr>
                <a:spLocks/>
              </p:cNvSpPr>
              <p:nvPr/>
            </p:nvSpPr>
            <p:spPr bwMode="auto">
              <a:xfrm>
                <a:off x="4347" y="3009"/>
                <a:ext cx="30" cy="12"/>
              </a:xfrm>
              <a:custGeom>
                <a:avLst/>
                <a:gdLst>
                  <a:gd name="T0" fmla="*/ 29 w 29"/>
                  <a:gd name="T1" fmla="*/ 9 h 12"/>
                  <a:gd name="T2" fmla="*/ 28 w 29"/>
                  <a:gd name="T3" fmla="*/ 10 h 12"/>
                  <a:gd name="T4" fmla="*/ 1 w 29"/>
                  <a:gd name="T5" fmla="*/ 12 h 12"/>
                  <a:gd name="T6" fmla="*/ 1 w 29"/>
                  <a:gd name="T7" fmla="*/ 11 h 12"/>
                  <a:gd name="T8" fmla="*/ 0 w 29"/>
                  <a:gd name="T9" fmla="*/ 2 h 12"/>
                  <a:gd name="T10" fmla="*/ 1 w 29"/>
                  <a:gd name="T11" fmla="*/ 2 h 12"/>
                  <a:gd name="T12" fmla="*/ 27 w 29"/>
                  <a:gd name="T13" fmla="*/ 0 h 12"/>
                  <a:gd name="T14" fmla="*/ 28 w 29"/>
                  <a:gd name="T15" fmla="*/ 0 h 12"/>
                  <a:gd name="T16" fmla="*/ 29 w 29"/>
                  <a:gd name="T17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2">
                    <a:moveTo>
                      <a:pt x="29" y="9"/>
                    </a:moveTo>
                    <a:cubicBezTo>
                      <a:pt x="28" y="10"/>
                      <a:pt x="28" y="10"/>
                      <a:pt x="28" y="10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29" y="9"/>
                    </a:lnTo>
                    <a:close/>
                  </a:path>
                </a:pathLst>
              </a:custGeom>
              <a:solidFill>
                <a:srgbClr val="173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29" name="Freeform 135"/>
              <p:cNvSpPr>
                <a:spLocks/>
              </p:cNvSpPr>
              <p:nvPr/>
            </p:nvSpPr>
            <p:spPr bwMode="auto">
              <a:xfrm>
                <a:off x="4384" y="3007"/>
                <a:ext cx="11" cy="11"/>
              </a:xfrm>
              <a:custGeom>
                <a:avLst/>
                <a:gdLst>
                  <a:gd name="T0" fmla="*/ 11 w 11"/>
                  <a:gd name="T1" fmla="*/ 9 h 11"/>
                  <a:gd name="T2" fmla="*/ 10 w 11"/>
                  <a:gd name="T3" fmla="*/ 10 h 11"/>
                  <a:gd name="T4" fmla="*/ 2 w 11"/>
                  <a:gd name="T5" fmla="*/ 11 h 11"/>
                  <a:gd name="T6" fmla="*/ 1 w 11"/>
                  <a:gd name="T7" fmla="*/ 10 h 11"/>
                  <a:gd name="T8" fmla="*/ 0 w 11"/>
                  <a:gd name="T9" fmla="*/ 2 h 11"/>
                  <a:gd name="T10" fmla="*/ 1 w 11"/>
                  <a:gd name="T11" fmla="*/ 1 h 11"/>
                  <a:gd name="T12" fmla="*/ 10 w 11"/>
                  <a:gd name="T13" fmla="*/ 0 h 11"/>
                  <a:gd name="T14" fmla="*/ 10 w 11"/>
                  <a:gd name="T15" fmla="*/ 1 h 11"/>
                  <a:gd name="T16" fmla="*/ 11 w 11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1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8A9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0" name="Freeform 136"/>
              <p:cNvSpPr>
                <a:spLocks/>
              </p:cNvSpPr>
              <p:nvPr/>
            </p:nvSpPr>
            <p:spPr bwMode="auto">
              <a:xfrm>
                <a:off x="4403" y="3006"/>
                <a:ext cx="10" cy="10"/>
              </a:xfrm>
              <a:custGeom>
                <a:avLst/>
                <a:gdLst>
                  <a:gd name="T0" fmla="*/ 10 w 10"/>
                  <a:gd name="T1" fmla="*/ 9 h 10"/>
                  <a:gd name="T2" fmla="*/ 10 w 10"/>
                  <a:gd name="T3" fmla="*/ 10 h 10"/>
                  <a:gd name="T4" fmla="*/ 1 w 10"/>
                  <a:gd name="T5" fmla="*/ 10 h 10"/>
                  <a:gd name="T6" fmla="*/ 0 w 10"/>
                  <a:gd name="T7" fmla="*/ 10 h 10"/>
                  <a:gd name="T8" fmla="*/ 0 w 10"/>
                  <a:gd name="T9" fmla="*/ 1 h 10"/>
                  <a:gd name="T10" fmla="*/ 0 w 10"/>
                  <a:gd name="T11" fmla="*/ 0 h 10"/>
                  <a:gd name="T12" fmla="*/ 9 w 10"/>
                  <a:gd name="T13" fmla="*/ 0 h 10"/>
                  <a:gd name="T14" fmla="*/ 10 w 10"/>
                  <a:gd name="T15" fmla="*/ 0 h 10"/>
                  <a:gd name="T16" fmla="*/ 10 w 10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0">
                    <a:moveTo>
                      <a:pt x="10" y="9"/>
                    </a:moveTo>
                    <a:lnTo>
                      <a:pt x="10" y="10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1" name="Freeform 137"/>
              <p:cNvSpPr>
                <a:spLocks/>
              </p:cNvSpPr>
              <p:nvPr/>
            </p:nvSpPr>
            <p:spPr bwMode="auto">
              <a:xfrm>
                <a:off x="4348" y="3028"/>
                <a:ext cx="11" cy="11"/>
              </a:xfrm>
              <a:custGeom>
                <a:avLst/>
                <a:gdLst>
                  <a:gd name="T0" fmla="*/ 11 w 11"/>
                  <a:gd name="T1" fmla="*/ 10 h 11"/>
                  <a:gd name="T2" fmla="*/ 10 w 11"/>
                  <a:gd name="T3" fmla="*/ 10 h 11"/>
                  <a:gd name="T4" fmla="*/ 2 w 11"/>
                  <a:gd name="T5" fmla="*/ 11 h 11"/>
                  <a:gd name="T6" fmla="*/ 1 w 11"/>
                  <a:gd name="T7" fmla="*/ 10 h 11"/>
                  <a:gd name="T8" fmla="*/ 0 w 11"/>
                  <a:gd name="T9" fmla="*/ 2 h 11"/>
                  <a:gd name="T10" fmla="*/ 1 w 11"/>
                  <a:gd name="T11" fmla="*/ 1 h 11"/>
                  <a:gd name="T12" fmla="*/ 10 w 11"/>
                  <a:gd name="T13" fmla="*/ 0 h 11"/>
                  <a:gd name="T14" fmla="*/ 10 w 11"/>
                  <a:gd name="T15" fmla="*/ 1 h 11"/>
                  <a:gd name="T16" fmla="*/ 11 w 11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11" y="10"/>
                      <a:pt x="11" y="10"/>
                      <a:pt x="10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2" name="Freeform 138"/>
              <p:cNvSpPr>
                <a:spLocks/>
              </p:cNvSpPr>
              <p:nvPr/>
            </p:nvSpPr>
            <p:spPr bwMode="auto">
              <a:xfrm>
                <a:off x="4368" y="3027"/>
                <a:ext cx="10" cy="10"/>
              </a:xfrm>
              <a:custGeom>
                <a:avLst/>
                <a:gdLst>
                  <a:gd name="T0" fmla="*/ 10 w 10"/>
                  <a:gd name="T1" fmla="*/ 9 h 10"/>
                  <a:gd name="T2" fmla="*/ 10 w 10"/>
                  <a:gd name="T3" fmla="*/ 10 h 10"/>
                  <a:gd name="T4" fmla="*/ 1 w 10"/>
                  <a:gd name="T5" fmla="*/ 10 h 10"/>
                  <a:gd name="T6" fmla="*/ 0 w 10"/>
                  <a:gd name="T7" fmla="*/ 10 h 10"/>
                  <a:gd name="T8" fmla="*/ 0 w 10"/>
                  <a:gd name="T9" fmla="*/ 1 h 10"/>
                  <a:gd name="T10" fmla="*/ 0 w 10"/>
                  <a:gd name="T11" fmla="*/ 1 h 10"/>
                  <a:gd name="T12" fmla="*/ 9 w 10"/>
                  <a:gd name="T13" fmla="*/ 0 h 10"/>
                  <a:gd name="T14" fmla="*/ 10 w 10"/>
                  <a:gd name="T15" fmla="*/ 0 h 10"/>
                  <a:gd name="T16" fmla="*/ 10 w 10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0">
                    <a:moveTo>
                      <a:pt x="10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0" y="10"/>
                      <a:pt x="0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3" name="Freeform 139"/>
              <p:cNvSpPr>
                <a:spLocks/>
              </p:cNvSpPr>
              <p:nvPr/>
            </p:nvSpPr>
            <p:spPr bwMode="auto">
              <a:xfrm>
                <a:off x="4386" y="3025"/>
                <a:ext cx="10" cy="11"/>
              </a:xfrm>
              <a:custGeom>
                <a:avLst/>
                <a:gdLst>
                  <a:gd name="T0" fmla="*/ 10 w 10"/>
                  <a:gd name="T1" fmla="*/ 10 h 11"/>
                  <a:gd name="T2" fmla="*/ 10 w 10"/>
                  <a:gd name="T3" fmla="*/ 10 h 11"/>
                  <a:gd name="T4" fmla="*/ 1 w 10"/>
                  <a:gd name="T5" fmla="*/ 11 h 11"/>
                  <a:gd name="T6" fmla="*/ 1 w 10"/>
                  <a:gd name="T7" fmla="*/ 10 h 11"/>
                  <a:gd name="T8" fmla="*/ 0 w 10"/>
                  <a:gd name="T9" fmla="*/ 2 h 11"/>
                  <a:gd name="T10" fmla="*/ 0 w 10"/>
                  <a:gd name="T11" fmla="*/ 1 h 11"/>
                  <a:gd name="T12" fmla="*/ 9 w 10"/>
                  <a:gd name="T13" fmla="*/ 0 h 11"/>
                  <a:gd name="T14" fmla="*/ 10 w 10"/>
                  <a:gd name="T15" fmla="*/ 1 h 11"/>
                  <a:gd name="T16" fmla="*/ 10 w 10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1">
                    <a:moveTo>
                      <a:pt x="10" y="10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1"/>
                      <a:pt x="10" y="1"/>
                    </a:cubicBez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4" name="Freeform 140"/>
              <p:cNvSpPr>
                <a:spLocks/>
              </p:cNvSpPr>
              <p:nvPr/>
            </p:nvSpPr>
            <p:spPr bwMode="auto">
              <a:xfrm>
                <a:off x="4404" y="3024"/>
                <a:ext cx="11" cy="11"/>
              </a:xfrm>
              <a:custGeom>
                <a:avLst/>
                <a:gdLst>
                  <a:gd name="T0" fmla="*/ 11 w 11"/>
                  <a:gd name="T1" fmla="*/ 9 h 11"/>
                  <a:gd name="T2" fmla="*/ 10 w 11"/>
                  <a:gd name="T3" fmla="*/ 10 h 11"/>
                  <a:gd name="T4" fmla="*/ 1 w 11"/>
                  <a:gd name="T5" fmla="*/ 11 h 11"/>
                  <a:gd name="T6" fmla="*/ 1 w 11"/>
                  <a:gd name="T7" fmla="*/ 10 h 11"/>
                  <a:gd name="T8" fmla="*/ 0 w 11"/>
                  <a:gd name="T9" fmla="*/ 1 h 11"/>
                  <a:gd name="T10" fmla="*/ 1 w 11"/>
                  <a:gd name="T11" fmla="*/ 1 h 11"/>
                  <a:gd name="T12" fmla="*/ 9 w 11"/>
                  <a:gd name="T13" fmla="*/ 0 h 11"/>
                  <a:gd name="T14" fmla="*/ 10 w 11"/>
                  <a:gd name="T15" fmla="*/ 1 h 11"/>
                  <a:gd name="T16" fmla="*/ 11 w 11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1"/>
                      <a:pt x="10" y="1"/>
                      <a:pt x="10" y="1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5" name="Freeform 141"/>
              <p:cNvSpPr>
                <a:spLocks/>
              </p:cNvSpPr>
              <p:nvPr/>
            </p:nvSpPr>
            <p:spPr bwMode="auto">
              <a:xfrm>
                <a:off x="4350" y="3047"/>
                <a:ext cx="10" cy="10"/>
              </a:xfrm>
              <a:custGeom>
                <a:avLst/>
                <a:gdLst>
                  <a:gd name="T0" fmla="*/ 10 w 10"/>
                  <a:gd name="T1" fmla="*/ 9 h 10"/>
                  <a:gd name="T2" fmla="*/ 10 w 10"/>
                  <a:gd name="T3" fmla="*/ 9 h 10"/>
                  <a:gd name="T4" fmla="*/ 1 w 10"/>
                  <a:gd name="T5" fmla="*/ 10 h 10"/>
                  <a:gd name="T6" fmla="*/ 0 w 10"/>
                  <a:gd name="T7" fmla="*/ 10 h 10"/>
                  <a:gd name="T8" fmla="*/ 0 w 10"/>
                  <a:gd name="T9" fmla="*/ 1 h 10"/>
                  <a:gd name="T10" fmla="*/ 0 w 10"/>
                  <a:gd name="T11" fmla="*/ 0 h 10"/>
                  <a:gd name="T12" fmla="*/ 9 w 10"/>
                  <a:gd name="T13" fmla="*/ 0 h 10"/>
                  <a:gd name="T14" fmla="*/ 10 w 10"/>
                  <a:gd name="T15" fmla="*/ 0 h 10"/>
                  <a:gd name="T16" fmla="*/ 10 w 10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0">
                    <a:moveTo>
                      <a:pt x="10" y="9"/>
                    </a:moveTo>
                    <a:cubicBezTo>
                      <a:pt x="10" y="9"/>
                      <a:pt x="10" y="9"/>
                      <a:pt x="10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0" y="10"/>
                      <a:pt x="0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6" name="Freeform 142"/>
              <p:cNvSpPr>
                <a:spLocks/>
              </p:cNvSpPr>
              <p:nvPr/>
            </p:nvSpPr>
            <p:spPr bwMode="auto">
              <a:xfrm>
                <a:off x="4369" y="3045"/>
                <a:ext cx="11" cy="11"/>
              </a:xfrm>
              <a:custGeom>
                <a:avLst/>
                <a:gdLst>
                  <a:gd name="T0" fmla="*/ 11 w 11"/>
                  <a:gd name="T1" fmla="*/ 9 h 11"/>
                  <a:gd name="T2" fmla="*/ 10 w 11"/>
                  <a:gd name="T3" fmla="*/ 10 h 11"/>
                  <a:gd name="T4" fmla="*/ 1 w 11"/>
                  <a:gd name="T5" fmla="*/ 11 h 11"/>
                  <a:gd name="T6" fmla="*/ 1 w 11"/>
                  <a:gd name="T7" fmla="*/ 10 h 11"/>
                  <a:gd name="T8" fmla="*/ 0 w 11"/>
                  <a:gd name="T9" fmla="*/ 1 h 11"/>
                  <a:gd name="T10" fmla="*/ 1 w 11"/>
                  <a:gd name="T11" fmla="*/ 1 h 11"/>
                  <a:gd name="T12" fmla="*/ 9 w 11"/>
                  <a:gd name="T13" fmla="*/ 0 h 11"/>
                  <a:gd name="T14" fmla="*/ 10 w 11"/>
                  <a:gd name="T15" fmla="*/ 1 h 11"/>
                  <a:gd name="T16" fmla="*/ 11 w 11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9"/>
                    </a:moveTo>
                    <a:cubicBezTo>
                      <a:pt x="11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1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7" name="Freeform 143"/>
              <p:cNvSpPr>
                <a:spLocks/>
              </p:cNvSpPr>
              <p:nvPr/>
            </p:nvSpPr>
            <p:spPr bwMode="auto">
              <a:xfrm>
                <a:off x="4387" y="3044"/>
                <a:ext cx="11" cy="10"/>
              </a:xfrm>
              <a:custGeom>
                <a:avLst/>
                <a:gdLst>
                  <a:gd name="T0" fmla="*/ 11 w 11"/>
                  <a:gd name="T1" fmla="*/ 9 h 10"/>
                  <a:gd name="T2" fmla="*/ 10 w 11"/>
                  <a:gd name="T3" fmla="*/ 10 h 10"/>
                  <a:gd name="T4" fmla="*/ 2 w 11"/>
                  <a:gd name="T5" fmla="*/ 10 h 10"/>
                  <a:gd name="T6" fmla="*/ 1 w 11"/>
                  <a:gd name="T7" fmla="*/ 10 h 10"/>
                  <a:gd name="T8" fmla="*/ 0 w 11"/>
                  <a:gd name="T9" fmla="*/ 1 h 10"/>
                  <a:gd name="T10" fmla="*/ 1 w 11"/>
                  <a:gd name="T11" fmla="*/ 0 h 10"/>
                  <a:gd name="T12" fmla="*/ 10 w 11"/>
                  <a:gd name="T13" fmla="*/ 0 h 10"/>
                  <a:gd name="T14" fmla="*/ 10 w 11"/>
                  <a:gd name="T15" fmla="*/ 0 h 10"/>
                  <a:gd name="T16" fmla="*/ 11 w 11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0">
                    <a:moveTo>
                      <a:pt x="11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14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8" name="Freeform 144"/>
              <p:cNvSpPr>
                <a:spLocks/>
              </p:cNvSpPr>
              <p:nvPr/>
            </p:nvSpPr>
            <p:spPr bwMode="auto">
              <a:xfrm>
                <a:off x="4351" y="3065"/>
                <a:ext cx="12" cy="10"/>
              </a:xfrm>
              <a:custGeom>
                <a:avLst/>
                <a:gdLst>
                  <a:gd name="T0" fmla="*/ 11 w 11"/>
                  <a:gd name="T1" fmla="*/ 9 h 10"/>
                  <a:gd name="T2" fmla="*/ 10 w 11"/>
                  <a:gd name="T3" fmla="*/ 10 h 10"/>
                  <a:gd name="T4" fmla="*/ 2 w 11"/>
                  <a:gd name="T5" fmla="*/ 10 h 10"/>
                  <a:gd name="T6" fmla="*/ 1 w 11"/>
                  <a:gd name="T7" fmla="*/ 10 h 10"/>
                  <a:gd name="T8" fmla="*/ 0 w 11"/>
                  <a:gd name="T9" fmla="*/ 1 h 10"/>
                  <a:gd name="T10" fmla="*/ 1 w 11"/>
                  <a:gd name="T11" fmla="*/ 0 h 10"/>
                  <a:gd name="T12" fmla="*/ 9 w 11"/>
                  <a:gd name="T13" fmla="*/ 0 h 10"/>
                  <a:gd name="T14" fmla="*/ 10 w 11"/>
                  <a:gd name="T15" fmla="*/ 0 h 10"/>
                  <a:gd name="T16" fmla="*/ 11 w 11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0">
                    <a:moveTo>
                      <a:pt x="11" y="9"/>
                    </a:moveTo>
                    <a:cubicBezTo>
                      <a:pt x="11" y="9"/>
                      <a:pt x="11" y="10"/>
                      <a:pt x="1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9" name="Freeform 145"/>
              <p:cNvSpPr>
                <a:spLocks/>
              </p:cNvSpPr>
              <p:nvPr/>
            </p:nvSpPr>
            <p:spPr bwMode="auto">
              <a:xfrm>
                <a:off x="4370" y="3063"/>
                <a:ext cx="11" cy="11"/>
              </a:xfrm>
              <a:custGeom>
                <a:avLst/>
                <a:gdLst>
                  <a:gd name="T0" fmla="*/ 11 w 11"/>
                  <a:gd name="T1" fmla="*/ 10 h 11"/>
                  <a:gd name="T2" fmla="*/ 10 w 11"/>
                  <a:gd name="T3" fmla="*/ 10 h 11"/>
                  <a:gd name="T4" fmla="*/ 2 w 11"/>
                  <a:gd name="T5" fmla="*/ 11 h 11"/>
                  <a:gd name="T6" fmla="*/ 1 w 11"/>
                  <a:gd name="T7" fmla="*/ 10 h 11"/>
                  <a:gd name="T8" fmla="*/ 0 w 11"/>
                  <a:gd name="T9" fmla="*/ 2 h 11"/>
                  <a:gd name="T10" fmla="*/ 1 w 11"/>
                  <a:gd name="T11" fmla="*/ 1 h 11"/>
                  <a:gd name="T12" fmla="*/ 10 w 11"/>
                  <a:gd name="T13" fmla="*/ 0 h 11"/>
                  <a:gd name="T14" fmla="*/ 10 w 11"/>
                  <a:gd name="T15" fmla="*/ 1 h 11"/>
                  <a:gd name="T16" fmla="*/ 11 w 11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0" name="Freeform 146"/>
              <p:cNvSpPr>
                <a:spLocks/>
              </p:cNvSpPr>
              <p:nvPr/>
            </p:nvSpPr>
            <p:spPr bwMode="auto">
              <a:xfrm>
                <a:off x="4389" y="3062"/>
                <a:ext cx="10" cy="11"/>
              </a:xfrm>
              <a:custGeom>
                <a:avLst/>
                <a:gdLst>
                  <a:gd name="T0" fmla="*/ 10 w 10"/>
                  <a:gd name="T1" fmla="*/ 9 h 11"/>
                  <a:gd name="T2" fmla="*/ 10 w 10"/>
                  <a:gd name="T3" fmla="*/ 10 h 11"/>
                  <a:gd name="T4" fmla="*/ 1 w 10"/>
                  <a:gd name="T5" fmla="*/ 11 h 11"/>
                  <a:gd name="T6" fmla="*/ 0 w 10"/>
                  <a:gd name="T7" fmla="*/ 10 h 11"/>
                  <a:gd name="T8" fmla="*/ 0 w 10"/>
                  <a:gd name="T9" fmla="*/ 1 h 11"/>
                  <a:gd name="T10" fmla="*/ 0 w 10"/>
                  <a:gd name="T11" fmla="*/ 1 h 11"/>
                  <a:gd name="T12" fmla="*/ 9 w 10"/>
                  <a:gd name="T13" fmla="*/ 0 h 11"/>
                  <a:gd name="T14" fmla="*/ 10 w 10"/>
                  <a:gd name="T15" fmla="*/ 1 h 11"/>
                  <a:gd name="T16" fmla="*/ 10 w 10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1">
                    <a:moveTo>
                      <a:pt x="10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0" y="10"/>
                      <a:pt x="0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1"/>
                    </a:cubicBez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14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1" name="Freeform 147"/>
              <p:cNvSpPr>
                <a:spLocks/>
              </p:cNvSpPr>
              <p:nvPr/>
            </p:nvSpPr>
            <p:spPr bwMode="auto">
              <a:xfrm>
                <a:off x="4407" y="3060"/>
                <a:ext cx="11" cy="11"/>
              </a:xfrm>
              <a:custGeom>
                <a:avLst/>
                <a:gdLst>
                  <a:gd name="T0" fmla="*/ 11 w 11"/>
                  <a:gd name="T1" fmla="*/ 10 h 11"/>
                  <a:gd name="T2" fmla="*/ 10 w 11"/>
                  <a:gd name="T3" fmla="*/ 10 h 11"/>
                  <a:gd name="T4" fmla="*/ 1 w 11"/>
                  <a:gd name="T5" fmla="*/ 11 h 11"/>
                  <a:gd name="T6" fmla="*/ 1 w 11"/>
                  <a:gd name="T7" fmla="*/ 11 h 11"/>
                  <a:gd name="T8" fmla="*/ 0 w 11"/>
                  <a:gd name="T9" fmla="*/ 2 h 11"/>
                  <a:gd name="T10" fmla="*/ 1 w 11"/>
                  <a:gd name="T11" fmla="*/ 1 h 11"/>
                  <a:gd name="T12" fmla="*/ 9 w 11"/>
                  <a:gd name="T13" fmla="*/ 1 h 11"/>
                  <a:gd name="T14" fmla="*/ 10 w 11"/>
                  <a:gd name="T15" fmla="*/ 1 h 11"/>
                  <a:gd name="T16" fmla="*/ 11 w 11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11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0"/>
                      <a:pt x="10" y="1"/>
                      <a:pt x="10" y="1"/>
                    </a:cubicBez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14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2" name="Freeform 148"/>
              <p:cNvSpPr>
                <a:spLocks/>
              </p:cNvSpPr>
              <p:nvPr/>
            </p:nvSpPr>
            <p:spPr bwMode="auto">
              <a:xfrm>
                <a:off x="4405" y="3042"/>
                <a:ext cx="11" cy="11"/>
              </a:xfrm>
              <a:custGeom>
                <a:avLst/>
                <a:gdLst>
                  <a:gd name="T0" fmla="*/ 11 w 11"/>
                  <a:gd name="T1" fmla="*/ 10 h 11"/>
                  <a:gd name="T2" fmla="*/ 11 w 11"/>
                  <a:gd name="T3" fmla="*/ 10 h 11"/>
                  <a:gd name="T4" fmla="*/ 2 w 11"/>
                  <a:gd name="T5" fmla="*/ 11 h 11"/>
                  <a:gd name="T6" fmla="*/ 1 w 11"/>
                  <a:gd name="T7" fmla="*/ 10 h 11"/>
                  <a:gd name="T8" fmla="*/ 1 w 11"/>
                  <a:gd name="T9" fmla="*/ 2 h 11"/>
                  <a:gd name="T10" fmla="*/ 1 w 11"/>
                  <a:gd name="T11" fmla="*/ 1 h 11"/>
                  <a:gd name="T12" fmla="*/ 10 w 11"/>
                  <a:gd name="T13" fmla="*/ 0 h 11"/>
                  <a:gd name="T14" fmla="*/ 10 w 11"/>
                  <a:gd name="T15" fmla="*/ 1 h 11"/>
                  <a:gd name="T16" fmla="*/ 11 w 11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11" y="10"/>
                      <a:pt x="11" y="10"/>
                      <a:pt x="11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1" y="11"/>
                      <a:pt x="1" y="1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14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3" name="Freeform 149"/>
              <p:cNvSpPr>
                <a:spLocks/>
              </p:cNvSpPr>
              <p:nvPr/>
            </p:nvSpPr>
            <p:spPr bwMode="auto">
              <a:xfrm>
                <a:off x="4335" y="2961"/>
                <a:ext cx="85" cy="42"/>
              </a:xfrm>
              <a:custGeom>
                <a:avLst/>
                <a:gdLst>
                  <a:gd name="T0" fmla="*/ 81 w 84"/>
                  <a:gd name="T1" fmla="*/ 4 h 42"/>
                  <a:gd name="T2" fmla="*/ 80 w 84"/>
                  <a:gd name="T3" fmla="*/ 1 h 42"/>
                  <a:gd name="T4" fmla="*/ 77 w 84"/>
                  <a:gd name="T5" fmla="*/ 0 h 42"/>
                  <a:gd name="T6" fmla="*/ 4 w 84"/>
                  <a:gd name="T7" fmla="*/ 6 h 42"/>
                  <a:gd name="T8" fmla="*/ 1 w 84"/>
                  <a:gd name="T9" fmla="*/ 7 h 42"/>
                  <a:gd name="T10" fmla="*/ 0 w 84"/>
                  <a:gd name="T11" fmla="*/ 10 h 42"/>
                  <a:gd name="T12" fmla="*/ 3 w 84"/>
                  <a:gd name="T13" fmla="*/ 42 h 42"/>
                  <a:gd name="T14" fmla="*/ 84 w 84"/>
                  <a:gd name="T15" fmla="*/ 36 h 42"/>
                  <a:gd name="T16" fmla="*/ 81 w 84"/>
                  <a:gd name="T17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42">
                    <a:moveTo>
                      <a:pt x="81" y="4"/>
                    </a:moveTo>
                    <a:cubicBezTo>
                      <a:pt x="81" y="3"/>
                      <a:pt x="81" y="2"/>
                      <a:pt x="80" y="1"/>
                    </a:cubicBezTo>
                    <a:cubicBezTo>
                      <a:pt x="79" y="1"/>
                      <a:pt x="78" y="0"/>
                      <a:pt x="77" y="0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2" y="7"/>
                      <a:pt x="1" y="7"/>
                    </a:cubicBezTo>
                    <a:cubicBezTo>
                      <a:pt x="1" y="8"/>
                      <a:pt x="0" y="9"/>
                      <a:pt x="0" y="10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84" y="36"/>
                      <a:pt x="84" y="36"/>
                      <a:pt x="84" y="36"/>
                    </a:cubicBezTo>
                    <a:lnTo>
                      <a:pt x="81" y="4"/>
                    </a:lnTo>
                    <a:close/>
                  </a:path>
                </a:pathLst>
              </a:custGeom>
              <a:solidFill>
                <a:srgbClr val="2635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4" name="Freeform 150"/>
              <p:cNvSpPr>
                <a:spLocks/>
              </p:cNvSpPr>
              <p:nvPr/>
            </p:nvSpPr>
            <p:spPr bwMode="auto">
              <a:xfrm>
                <a:off x="4343" y="2968"/>
                <a:ext cx="70" cy="28"/>
              </a:xfrm>
              <a:custGeom>
                <a:avLst/>
                <a:gdLst>
                  <a:gd name="T0" fmla="*/ 3 w 69"/>
                  <a:gd name="T1" fmla="*/ 28 h 28"/>
                  <a:gd name="T2" fmla="*/ 2 w 69"/>
                  <a:gd name="T3" fmla="*/ 28 h 28"/>
                  <a:gd name="T4" fmla="*/ 1 w 69"/>
                  <a:gd name="T5" fmla="*/ 26 h 28"/>
                  <a:gd name="T6" fmla="*/ 0 w 69"/>
                  <a:gd name="T7" fmla="*/ 8 h 28"/>
                  <a:gd name="T8" fmla="*/ 0 w 69"/>
                  <a:gd name="T9" fmla="*/ 6 h 28"/>
                  <a:gd name="T10" fmla="*/ 2 w 69"/>
                  <a:gd name="T11" fmla="*/ 5 h 28"/>
                  <a:gd name="T12" fmla="*/ 65 w 69"/>
                  <a:gd name="T13" fmla="*/ 0 h 28"/>
                  <a:gd name="T14" fmla="*/ 67 w 69"/>
                  <a:gd name="T15" fmla="*/ 1 h 28"/>
                  <a:gd name="T16" fmla="*/ 67 w 69"/>
                  <a:gd name="T17" fmla="*/ 2 h 28"/>
                  <a:gd name="T18" fmla="*/ 69 w 69"/>
                  <a:gd name="T19" fmla="*/ 21 h 28"/>
                  <a:gd name="T20" fmla="*/ 68 w 69"/>
                  <a:gd name="T21" fmla="*/ 23 h 28"/>
                  <a:gd name="T22" fmla="*/ 67 w 69"/>
                  <a:gd name="T23" fmla="*/ 23 h 28"/>
                  <a:gd name="T24" fmla="*/ 3 w 69"/>
                  <a:gd name="T2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28">
                    <a:moveTo>
                      <a:pt x="3" y="28"/>
                    </a:moveTo>
                    <a:cubicBezTo>
                      <a:pt x="3" y="28"/>
                      <a:pt x="2" y="28"/>
                      <a:pt x="2" y="28"/>
                    </a:cubicBezTo>
                    <a:cubicBezTo>
                      <a:pt x="1" y="27"/>
                      <a:pt x="1" y="27"/>
                      <a:pt x="1" y="2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0" y="6"/>
                      <a:pt x="1" y="5"/>
                      <a:pt x="2" y="5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6" y="0"/>
                      <a:pt x="66" y="0"/>
                      <a:pt x="67" y="1"/>
                    </a:cubicBezTo>
                    <a:cubicBezTo>
                      <a:pt x="67" y="1"/>
                      <a:pt x="67" y="2"/>
                      <a:pt x="67" y="2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69" y="21"/>
                      <a:pt x="69" y="22"/>
                      <a:pt x="68" y="23"/>
                    </a:cubicBezTo>
                    <a:cubicBezTo>
                      <a:pt x="68" y="23"/>
                      <a:pt x="67" y="23"/>
                      <a:pt x="67" y="23"/>
                    </a:cubicBezTo>
                    <a:lnTo>
                      <a:pt x="3" y="28"/>
                    </a:lnTo>
                    <a:close/>
                  </a:path>
                </a:pathLst>
              </a:custGeom>
              <a:solidFill>
                <a:srgbClr val="73BB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5" name="Freeform 151"/>
              <p:cNvSpPr>
                <a:spLocks/>
              </p:cNvSpPr>
              <p:nvPr/>
            </p:nvSpPr>
            <p:spPr bwMode="auto">
              <a:xfrm>
                <a:off x="4338" y="2996"/>
                <a:ext cx="82" cy="7"/>
              </a:xfrm>
              <a:custGeom>
                <a:avLst/>
                <a:gdLst>
                  <a:gd name="T0" fmla="*/ 82 w 82"/>
                  <a:gd name="T1" fmla="*/ 1 h 7"/>
                  <a:gd name="T2" fmla="*/ 0 w 82"/>
                  <a:gd name="T3" fmla="*/ 7 h 7"/>
                  <a:gd name="T4" fmla="*/ 0 w 82"/>
                  <a:gd name="T5" fmla="*/ 6 h 7"/>
                  <a:gd name="T6" fmla="*/ 82 w 82"/>
                  <a:gd name="T7" fmla="*/ 0 h 7"/>
                  <a:gd name="T8" fmla="*/ 82 w 82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7">
                    <a:moveTo>
                      <a:pt x="82" y="1"/>
                    </a:moveTo>
                    <a:lnTo>
                      <a:pt x="0" y="7"/>
                    </a:lnTo>
                    <a:lnTo>
                      <a:pt x="0" y="6"/>
                    </a:lnTo>
                    <a:lnTo>
                      <a:pt x="82" y="0"/>
                    </a:lnTo>
                    <a:lnTo>
                      <a:pt x="82" y="1"/>
                    </a:lnTo>
                    <a:close/>
                  </a:path>
                </a:pathLst>
              </a:custGeom>
              <a:solidFill>
                <a:srgbClr val="1E2E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6" name="Rectangle 152"/>
              <p:cNvSpPr>
                <a:spLocks noChangeArrowheads="1"/>
              </p:cNvSpPr>
              <p:nvPr/>
            </p:nvSpPr>
            <p:spPr bwMode="auto">
              <a:xfrm>
                <a:off x="3837" y="3121"/>
                <a:ext cx="43" cy="89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7" name="Freeform 153"/>
              <p:cNvSpPr>
                <a:spLocks/>
              </p:cNvSpPr>
              <p:nvPr/>
            </p:nvSpPr>
            <p:spPr bwMode="auto">
              <a:xfrm>
                <a:off x="3840" y="3125"/>
                <a:ext cx="6" cy="9"/>
              </a:xfrm>
              <a:custGeom>
                <a:avLst/>
                <a:gdLst>
                  <a:gd name="T0" fmla="*/ 0 w 6"/>
                  <a:gd name="T1" fmla="*/ 0 h 9"/>
                  <a:gd name="T2" fmla="*/ 4 w 6"/>
                  <a:gd name="T3" fmla="*/ 9 h 9"/>
                  <a:gd name="T4" fmla="*/ 6 w 6"/>
                  <a:gd name="T5" fmla="*/ 8 h 9"/>
                  <a:gd name="T6" fmla="*/ 1 w 6"/>
                  <a:gd name="T7" fmla="*/ 0 h 9"/>
                  <a:gd name="T8" fmla="*/ 0 w 6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4" y="9"/>
                    </a:lnTo>
                    <a:lnTo>
                      <a:pt x="6" y="8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8" name="Freeform 154"/>
              <p:cNvSpPr>
                <a:spLocks/>
              </p:cNvSpPr>
              <p:nvPr/>
            </p:nvSpPr>
            <p:spPr bwMode="auto">
              <a:xfrm>
                <a:off x="3840" y="3125"/>
                <a:ext cx="4" cy="10"/>
              </a:xfrm>
              <a:custGeom>
                <a:avLst/>
                <a:gdLst>
                  <a:gd name="T0" fmla="*/ 0 w 4"/>
                  <a:gd name="T1" fmla="*/ 0 h 10"/>
                  <a:gd name="T2" fmla="*/ 2 w 4"/>
                  <a:gd name="T3" fmla="*/ 10 h 10"/>
                  <a:gd name="T4" fmla="*/ 4 w 4"/>
                  <a:gd name="T5" fmla="*/ 9 h 10"/>
                  <a:gd name="T6" fmla="*/ 0 w 4"/>
                  <a:gd name="T7" fmla="*/ 0 h 10"/>
                  <a:gd name="T8" fmla="*/ 0 w 4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lnTo>
                      <a:pt x="2" y="10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D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49" name="Freeform 155"/>
              <p:cNvSpPr>
                <a:spLocks/>
              </p:cNvSpPr>
              <p:nvPr/>
            </p:nvSpPr>
            <p:spPr bwMode="auto">
              <a:xfrm>
                <a:off x="3841" y="3125"/>
                <a:ext cx="6" cy="8"/>
              </a:xfrm>
              <a:custGeom>
                <a:avLst/>
                <a:gdLst>
                  <a:gd name="T0" fmla="*/ 5 w 6"/>
                  <a:gd name="T1" fmla="*/ 8 h 8"/>
                  <a:gd name="T2" fmla="*/ 6 w 6"/>
                  <a:gd name="T3" fmla="*/ 7 h 8"/>
                  <a:gd name="T4" fmla="*/ 1 w 6"/>
                  <a:gd name="T5" fmla="*/ 0 h 8"/>
                  <a:gd name="T6" fmla="*/ 0 w 6"/>
                  <a:gd name="T7" fmla="*/ 0 h 8"/>
                  <a:gd name="T8" fmla="*/ 5 w 6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5" y="8"/>
                    </a:moveTo>
                    <a:lnTo>
                      <a:pt x="6" y="7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E8B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0" name="Freeform 156"/>
              <p:cNvSpPr>
                <a:spLocks/>
              </p:cNvSpPr>
              <p:nvPr/>
            </p:nvSpPr>
            <p:spPr bwMode="auto">
              <a:xfrm>
                <a:off x="3838" y="3120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2 w 4"/>
                  <a:gd name="T3" fmla="*/ 5 h 5"/>
                  <a:gd name="T4" fmla="*/ 2 w 4"/>
                  <a:gd name="T5" fmla="*/ 5 h 5"/>
                  <a:gd name="T6" fmla="*/ 3 w 4"/>
                  <a:gd name="T7" fmla="*/ 5 h 5"/>
                  <a:gd name="T8" fmla="*/ 4 w 4"/>
                  <a:gd name="T9" fmla="*/ 5 h 5"/>
                  <a:gd name="T10" fmla="*/ 0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1" name="Freeform 157"/>
              <p:cNvSpPr>
                <a:spLocks/>
              </p:cNvSpPr>
              <p:nvPr/>
            </p:nvSpPr>
            <p:spPr bwMode="auto">
              <a:xfrm>
                <a:off x="3842" y="3133"/>
                <a:ext cx="37" cy="78"/>
              </a:xfrm>
              <a:custGeom>
                <a:avLst/>
                <a:gdLst>
                  <a:gd name="T0" fmla="*/ 2 w 37"/>
                  <a:gd name="T1" fmla="*/ 1 h 78"/>
                  <a:gd name="T2" fmla="*/ 1 w 37"/>
                  <a:gd name="T3" fmla="*/ 0 h 78"/>
                  <a:gd name="T4" fmla="*/ 0 w 37"/>
                  <a:gd name="T5" fmla="*/ 2 h 78"/>
                  <a:gd name="T6" fmla="*/ 0 w 37"/>
                  <a:gd name="T7" fmla="*/ 2 h 78"/>
                  <a:gd name="T8" fmla="*/ 35 w 37"/>
                  <a:gd name="T9" fmla="*/ 78 h 78"/>
                  <a:gd name="T10" fmla="*/ 37 w 37"/>
                  <a:gd name="T11" fmla="*/ 77 h 78"/>
                  <a:gd name="T12" fmla="*/ 2 w 37"/>
                  <a:gd name="T13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78">
                    <a:moveTo>
                      <a:pt x="2" y="1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37" y="77"/>
                      <a:pt x="37" y="77"/>
                      <a:pt x="37" y="77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2" name="Freeform 158"/>
              <p:cNvSpPr>
                <a:spLocks/>
              </p:cNvSpPr>
              <p:nvPr/>
            </p:nvSpPr>
            <p:spPr bwMode="auto">
              <a:xfrm>
                <a:off x="3844" y="3132"/>
                <a:ext cx="36" cy="78"/>
              </a:xfrm>
              <a:custGeom>
                <a:avLst/>
                <a:gdLst>
                  <a:gd name="T0" fmla="*/ 2 w 36"/>
                  <a:gd name="T1" fmla="*/ 1 h 78"/>
                  <a:gd name="T2" fmla="*/ 0 w 36"/>
                  <a:gd name="T3" fmla="*/ 0 h 78"/>
                  <a:gd name="T4" fmla="*/ 0 w 36"/>
                  <a:gd name="T5" fmla="*/ 2 h 78"/>
                  <a:gd name="T6" fmla="*/ 35 w 36"/>
                  <a:gd name="T7" fmla="*/ 78 h 78"/>
                  <a:gd name="T8" fmla="*/ 36 w 36"/>
                  <a:gd name="T9" fmla="*/ 77 h 78"/>
                  <a:gd name="T10" fmla="*/ 2 w 36"/>
                  <a:gd name="T11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78">
                    <a:moveTo>
                      <a:pt x="2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36" y="77"/>
                      <a:pt x="36" y="77"/>
                      <a:pt x="36" y="77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3" name="Freeform 159"/>
              <p:cNvSpPr>
                <a:spLocks/>
              </p:cNvSpPr>
              <p:nvPr/>
            </p:nvSpPr>
            <p:spPr bwMode="auto">
              <a:xfrm>
                <a:off x="3845" y="3131"/>
                <a:ext cx="37" cy="78"/>
              </a:xfrm>
              <a:custGeom>
                <a:avLst/>
                <a:gdLst>
                  <a:gd name="T0" fmla="*/ 2 w 37"/>
                  <a:gd name="T1" fmla="*/ 2 h 78"/>
                  <a:gd name="T2" fmla="*/ 1 w 37"/>
                  <a:gd name="T3" fmla="*/ 1 h 78"/>
                  <a:gd name="T4" fmla="*/ 1 w 37"/>
                  <a:gd name="T5" fmla="*/ 2 h 78"/>
                  <a:gd name="T6" fmla="*/ 35 w 37"/>
                  <a:gd name="T7" fmla="*/ 78 h 78"/>
                  <a:gd name="T8" fmla="*/ 37 w 37"/>
                  <a:gd name="T9" fmla="*/ 77 h 78"/>
                  <a:gd name="T10" fmla="*/ 2 w 37"/>
                  <a:gd name="T11" fmla="*/ 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78">
                    <a:moveTo>
                      <a:pt x="2" y="2"/>
                    </a:moveTo>
                    <a:cubicBezTo>
                      <a:pt x="2" y="1"/>
                      <a:pt x="1" y="0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37" y="77"/>
                      <a:pt x="37" y="77"/>
                      <a:pt x="37" y="77"/>
                    </a:cubicBez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4" name="Freeform 160"/>
              <p:cNvSpPr>
                <a:spLocks/>
              </p:cNvSpPr>
              <p:nvPr/>
            </p:nvSpPr>
            <p:spPr bwMode="auto">
              <a:xfrm>
                <a:off x="3878" y="3109"/>
                <a:ext cx="15" cy="104"/>
              </a:xfrm>
              <a:custGeom>
                <a:avLst/>
                <a:gdLst>
                  <a:gd name="T0" fmla="*/ 3 w 15"/>
                  <a:gd name="T1" fmla="*/ 0 h 104"/>
                  <a:gd name="T2" fmla="*/ 2 w 15"/>
                  <a:gd name="T3" fmla="*/ 6 h 104"/>
                  <a:gd name="T4" fmla="*/ 0 w 15"/>
                  <a:gd name="T5" fmla="*/ 16 h 104"/>
                  <a:gd name="T6" fmla="*/ 0 w 15"/>
                  <a:gd name="T7" fmla="*/ 16 h 104"/>
                  <a:gd name="T8" fmla="*/ 1 w 15"/>
                  <a:gd name="T9" fmla="*/ 17 h 104"/>
                  <a:gd name="T10" fmla="*/ 2 w 15"/>
                  <a:gd name="T11" fmla="*/ 19 h 104"/>
                  <a:gd name="T12" fmla="*/ 10 w 15"/>
                  <a:gd name="T13" fmla="*/ 104 h 104"/>
                  <a:gd name="T14" fmla="*/ 12 w 15"/>
                  <a:gd name="T15" fmla="*/ 103 h 104"/>
                  <a:gd name="T16" fmla="*/ 13 w 15"/>
                  <a:gd name="T17" fmla="*/ 101 h 104"/>
                  <a:gd name="T18" fmla="*/ 15 w 15"/>
                  <a:gd name="T19" fmla="*/ 100 h 104"/>
                  <a:gd name="T20" fmla="*/ 8 w 15"/>
                  <a:gd name="T21" fmla="*/ 16 h 104"/>
                  <a:gd name="T22" fmla="*/ 8 w 15"/>
                  <a:gd name="T23" fmla="*/ 16 h 104"/>
                  <a:gd name="T24" fmla="*/ 7 w 15"/>
                  <a:gd name="T25" fmla="*/ 16 h 104"/>
                  <a:gd name="T26" fmla="*/ 5 w 15"/>
                  <a:gd name="T27" fmla="*/ 6 h 104"/>
                  <a:gd name="T28" fmla="*/ 3 w 15"/>
                  <a:gd name="T2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104">
                    <a:moveTo>
                      <a:pt x="3" y="0"/>
                    </a:moveTo>
                    <a:lnTo>
                      <a:pt x="2" y="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2" y="19"/>
                    </a:lnTo>
                    <a:lnTo>
                      <a:pt x="10" y="104"/>
                    </a:lnTo>
                    <a:lnTo>
                      <a:pt x="12" y="103"/>
                    </a:lnTo>
                    <a:lnTo>
                      <a:pt x="13" y="101"/>
                    </a:lnTo>
                    <a:lnTo>
                      <a:pt x="15" y="100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5" name="Freeform 161"/>
              <p:cNvSpPr>
                <a:spLocks/>
              </p:cNvSpPr>
              <p:nvPr/>
            </p:nvSpPr>
            <p:spPr bwMode="auto">
              <a:xfrm>
                <a:off x="3878" y="3109"/>
                <a:ext cx="15" cy="104"/>
              </a:xfrm>
              <a:custGeom>
                <a:avLst/>
                <a:gdLst>
                  <a:gd name="T0" fmla="*/ 3 w 15"/>
                  <a:gd name="T1" fmla="*/ 0 h 104"/>
                  <a:gd name="T2" fmla="*/ 2 w 15"/>
                  <a:gd name="T3" fmla="*/ 6 h 104"/>
                  <a:gd name="T4" fmla="*/ 0 w 15"/>
                  <a:gd name="T5" fmla="*/ 16 h 104"/>
                  <a:gd name="T6" fmla="*/ 0 w 15"/>
                  <a:gd name="T7" fmla="*/ 16 h 104"/>
                  <a:gd name="T8" fmla="*/ 1 w 15"/>
                  <a:gd name="T9" fmla="*/ 17 h 104"/>
                  <a:gd name="T10" fmla="*/ 2 w 15"/>
                  <a:gd name="T11" fmla="*/ 19 h 104"/>
                  <a:gd name="T12" fmla="*/ 10 w 15"/>
                  <a:gd name="T13" fmla="*/ 104 h 104"/>
                  <a:gd name="T14" fmla="*/ 12 w 15"/>
                  <a:gd name="T15" fmla="*/ 103 h 104"/>
                  <a:gd name="T16" fmla="*/ 13 w 15"/>
                  <a:gd name="T17" fmla="*/ 101 h 104"/>
                  <a:gd name="T18" fmla="*/ 15 w 15"/>
                  <a:gd name="T19" fmla="*/ 100 h 104"/>
                  <a:gd name="T20" fmla="*/ 8 w 15"/>
                  <a:gd name="T21" fmla="*/ 16 h 104"/>
                  <a:gd name="T22" fmla="*/ 8 w 15"/>
                  <a:gd name="T23" fmla="*/ 16 h 104"/>
                  <a:gd name="T24" fmla="*/ 7 w 15"/>
                  <a:gd name="T25" fmla="*/ 16 h 104"/>
                  <a:gd name="T26" fmla="*/ 5 w 15"/>
                  <a:gd name="T27" fmla="*/ 6 h 104"/>
                  <a:gd name="T28" fmla="*/ 3 w 15"/>
                  <a:gd name="T2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104">
                    <a:moveTo>
                      <a:pt x="3" y="0"/>
                    </a:moveTo>
                    <a:lnTo>
                      <a:pt x="2" y="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2" y="19"/>
                    </a:lnTo>
                    <a:lnTo>
                      <a:pt x="10" y="104"/>
                    </a:lnTo>
                    <a:lnTo>
                      <a:pt x="12" y="103"/>
                    </a:lnTo>
                    <a:lnTo>
                      <a:pt x="13" y="101"/>
                    </a:lnTo>
                    <a:lnTo>
                      <a:pt x="15" y="100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6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6" name="Freeform 162"/>
              <p:cNvSpPr>
                <a:spLocks/>
              </p:cNvSpPr>
              <p:nvPr/>
            </p:nvSpPr>
            <p:spPr bwMode="auto">
              <a:xfrm>
                <a:off x="3883" y="3115"/>
                <a:ext cx="2" cy="10"/>
              </a:xfrm>
              <a:custGeom>
                <a:avLst/>
                <a:gdLst>
                  <a:gd name="T0" fmla="*/ 0 w 2"/>
                  <a:gd name="T1" fmla="*/ 0 h 10"/>
                  <a:gd name="T2" fmla="*/ 1 w 2"/>
                  <a:gd name="T3" fmla="*/ 10 h 10"/>
                  <a:gd name="T4" fmla="*/ 2 w 2"/>
                  <a:gd name="T5" fmla="*/ 10 h 10"/>
                  <a:gd name="T6" fmla="*/ 1 w 2"/>
                  <a:gd name="T7" fmla="*/ 0 h 10"/>
                  <a:gd name="T8" fmla="*/ 0 w 2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0" y="0"/>
                    </a:moveTo>
                    <a:lnTo>
                      <a:pt x="1" y="10"/>
                    </a:lnTo>
                    <a:lnTo>
                      <a:pt x="2" y="1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7" name="Freeform 163"/>
              <p:cNvSpPr>
                <a:spLocks/>
              </p:cNvSpPr>
              <p:nvPr/>
            </p:nvSpPr>
            <p:spPr bwMode="auto">
              <a:xfrm>
                <a:off x="3882" y="3115"/>
                <a:ext cx="2" cy="10"/>
              </a:xfrm>
              <a:custGeom>
                <a:avLst/>
                <a:gdLst>
                  <a:gd name="T0" fmla="*/ 1 w 2"/>
                  <a:gd name="T1" fmla="*/ 0 h 10"/>
                  <a:gd name="T2" fmla="*/ 0 w 2"/>
                  <a:gd name="T3" fmla="*/ 10 h 10"/>
                  <a:gd name="T4" fmla="*/ 2 w 2"/>
                  <a:gd name="T5" fmla="*/ 10 h 10"/>
                  <a:gd name="T6" fmla="*/ 1 w 2"/>
                  <a:gd name="T7" fmla="*/ 0 h 10"/>
                  <a:gd name="T8" fmla="*/ 1 w 2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1" y="0"/>
                    </a:moveTo>
                    <a:lnTo>
                      <a:pt x="0" y="10"/>
                    </a:lnTo>
                    <a:lnTo>
                      <a:pt x="2" y="1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D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8" name="Freeform 164"/>
              <p:cNvSpPr>
                <a:spLocks/>
              </p:cNvSpPr>
              <p:nvPr/>
            </p:nvSpPr>
            <p:spPr bwMode="auto">
              <a:xfrm>
                <a:off x="3884" y="3114"/>
                <a:ext cx="3" cy="11"/>
              </a:xfrm>
              <a:custGeom>
                <a:avLst/>
                <a:gdLst>
                  <a:gd name="T0" fmla="*/ 1 w 3"/>
                  <a:gd name="T1" fmla="*/ 11 h 11"/>
                  <a:gd name="T2" fmla="*/ 3 w 3"/>
                  <a:gd name="T3" fmla="*/ 10 h 11"/>
                  <a:gd name="T4" fmla="*/ 1 w 3"/>
                  <a:gd name="T5" fmla="*/ 0 h 11"/>
                  <a:gd name="T6" fmla="*/ 0 w 3"/>
                  <a:gd name="T7" fmla="*/ 1 h 11"/>
                  <a:gd name="T8" fmla="*/ 1 w 3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1">
                    <a:moveTo>
                      <a:pt x="1" y="11"/>
                    </a:moveTo>
                    <a:lnTo>
                      <a:pt x="3" y="1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E8B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59" name="Freeform 165"/>
              <p:cNvSpPr>
                <a:spLocks/>
              </p:cNvSpPr>
              <p:nvPr/>
            </p:nvSpPr>
            <p:spPr bwMode="auto">
              <a:xfrm>
                <a:off x="3883" y="3109"/>
                <a:ext cx="2" cy="6"/>
              </a:xfrm>
              <a:custGeom>
                <a:avLst/>
                <a:gdLst>
                  <a:gd name="T0" fmla="*/ 0 w 2"/>
                  <a:gd name="T1" fmla="*/ 0 h 6"/>
                  <a:gd name="T2" fmla="*/ 0 w 2"/>
                  <a:gd name="T3" fmla="*/ 6 h 6"/>
                  <a:gd name="T4" fmla="*/ 0 w 2"/>
                  <a:gd name="T5" fmla="*/ 6 h 6"/>
                  <a:gd name="T6" fmla="*/ 1 w 2"/>
                  <a:gd name="T7" fmla="*/ 6 h 6"/>
                  <a:gd name="T8" fmla="*/ 2 w 2"/>
                  <a:gd name="T9" fmla="*/ 5 h 6"/>
                  <a:gd name="T10" fmla="*/ 0 w 2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0" name="Freeform 166"/>
              <p:cNvSpPr>
                <a:spLocks/>
              </p:cNvSpPr>
              <p:nvPr/>
            </p:nvSpPr>
            <p:spPr bwMode="auto">
              <a:xfrm>
                <a:off x="3882" y="3124"/>
                <a:ext cx="10" cy="85"/>
              </a:xfrm>
              <a:custGeom>
                <a:avLst/>
                <a:gdLst>
                  <a:gd name="T0" fmla="*/ 2 w 10"/>
                  <a:gd name="T1" fmla="*/ 1 h 85"/>
                  <a:gd name="T2" fmla="*/ 0 w 10"/>
                  <a:gd name="T3" fmla="*/ 0 h 85"/>
                  <a:gd name="T4" fmla="*/ 0 w 10"/>
                  <a:gd name="T5" fmla="*/ 1 h 85"/>
                  <a:gd name="T6" fmla="*/ 8 w 10"/>
                  <a:gd name="T7" fmla="*/ 85 h 85"/>
                  <a:gd name="T8" fmla="*/ 10 w 10"/>
                  <a:gd name="T9" fmla="*/ 84 h 85"/>
                  <a:gd name="T10" fmla="*/ 2 w 10"/>
                  <a:gd name="T11" fmla="*/ 1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85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10" y="84"/>
                      <a:pt x="10" y="84"/>
                      <a:pt x="10" y="84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33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1" name="Freeform 167"/>
              <p:cNvSpPr>
                <a:spLocks/>
              </p:cNvSpPr>
              <p:nvPr/>
            </p:nvSpPr>
            <p:spPr bwMode="auto">
              <a:xfrm>
                <a:off x="3883" y="3124"/>
                <a:ext cx="10" cy="84"/>
              </a:xfrm>
              <a:custGeom>
                <a:avLst/>
                <a:gdLst>
                  <a:gd name="T0" fmla="*/ 2 w 10"/>
                  <a:gd name="T1" fmla="*/ 1 h 84"/>
                  <a:gd name="T2" fmla="*/ 1 w 10"/>
                  <a:gd name="T3" fmla="*/ 0 h 84"/>
                  <a:gd name="T4" fmla="*/ 1 w 10"/>
                  <a:gd name="T5" fmla="*/ 1 h 84"/>
                  <a:gd name="T6" fmla="*/ 9 w 10"/>
                  <a:gd name="T7" fmla="*/ 84 h 84"/>
                  <a:gd name="T8" fmla="*/ 10 w 10"/>
                  <a:gd name="T9" fmla="*/ 84 h 84"/>
                  <a:gd name="T10" fmla="*/ 2 w 10"/>
                  <a:gd name="T11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84">
                    <a:moveTo>
                      <a:pt x="2" y="1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10" y="84"/>
                      <a:pt x="10" y="84"/>
                      <a:pt x="10" y="84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00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2" name="Freeform 168"/>
              <p:cNvSpPr>
                <a:spLocks/>
              </p:cNvSpPr>
              <p:nvPr/>
            </p:nvSpPr>
            <p:spPr bwMode="auto">
              <a:xfrm>
                <a:off x="3885" y="3124"/>
                <a:ext cx="10" cy="84"/>
              </a:xfrm>
              <a:custGeom>
                <a:avLst/>
                <a:gdLst>
                  <a:gd name="T0" fmla="*/ 2 w 10"/>
                  <a:gd name="T1" fmla="*/ 1 h 84"/>
                  <a:gd name="T2" fmla="*/ 1 w 10"/>
                  <a:gd name="T3" fmla="*/ 0 h 84"/>
                  <a:gd name="T4" fmla="*/ 0 w 10"/>
                  <a:gd name="T5" fmla="*/ 1 h 84"/>
                  <a:gd name="T6" fmla="*/ 8 w 10"/>
                  <a:gd name="T7" fmla="*/ 84 h 84"/>
                  <a:gd name="T8" fmla="*/ 10 w 10"/>
                  <a:gd name="T9" fmla="*/ 84 h 84"/>
                  <a:gd name="T10" fmla="*/ 2 w 10"/>
                  <a:gd name="T11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84">
                    <a:moveTo>
                      <a:pt x="2" y="1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10" y="84"/>
                      <a:pt x="10" y="84"/>
                      <a:pt x="10" y="84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3" name="Freeform 169"/>
              <p:cNvSpPr>
                <a:spLocks noEditPoints="1"/>
              </p:cNvSpPr>
              <p:nvPr/>
            </p:nvSpPr>
            <p:spPr bwMode="auto">
              <a:xfrm>
                <a:off x="3899" y="3116"/>
                <a:ext cx="37" cy="94"/>
              </a:xfrm>
              <a:custGeom>
                <a:avLst/>
                <a:gdLst>
                  <a:gd name="T0" fmla="*/ 31 w 37"/>
                  <a:gd name="T1" fmla="*/ 14 h 94"/>
                  <a:gd name="T2" fmla="*/ 31 w 37"/>
                  <a:gd name="T3" fmla="*/ 14 h 94"/>
                  <a:gd name="T4" fmla="*/ 31 w 37"/>
                  <a:gd name="T5" fmla="*/ 14 h 94"/>
                  <a:gd name="T6" fmla="*/ 37 w 37"/>
                  <a:gd name="T7" fmla="*/ 0 h 94"/>
                  <a:gd name="T8" fmla="*/ 36 w 37"/>
                  <a:gd name="T9" fmla="*/ 6 h 94"/>
                  <a:gd name="T10" fmla="*/ 33 w 37"/>
                  <a:gd name="T11" fmla="*/ 14 h 94"/>
                  <a:gd name="T12" fmla="*/ 33 w 37"/>
                  <a:gd name="T13" fmla="*/ 15 h 94"/>
                  <a:gd name="T14" fmla="*/ 31 w 37"/>
                  <a:gd name="T15" fmla="*/ 14 h 94"/>
                  <a:gd name="T16" fmla="*/ 30 w 37"/>
                  <a:gd name="T17" fmla="*/ 14 h 94"/>
                  <a:gd name="T18" fmla="*/ 0 w 37"/>
                  <a:gd name="T19" fmla="*/ 92 h 94"/>
                  <a:gd name="T20" fmla="*/ 1 w 37"/>
                  <a:gd name="T21" fmla="*/ 92 h 94"/>
                  <a:gd name="T22" fmla="*/ 3 w 37"/>
                  <a:gd name="T23" fmla="*/ 93 h 94"/>
                  <a:gd name="T24" fmla="*/ 5 w 37"/>
                  <a:gd name="T25" fmla="*/ 94 h 94"/>
                  <a:gd name="T26" fmla="*/ 35 w 37"/>
                  <a:gd name="T27" fmla="*/ 16 h 94"/>
                  <a:gd name="T28" fmla="*/ 35 w 37"/>
                  <a:gd name="T29" fmla="*/ 16 h 94"/>
                  <a:gd name="T30" fmla="*/ 35 w 37"/>
                  <a:gd name="T31" fmla="*/ 15 h 94"/>
                  <a:gd name="T32" fmla="*/ 35 w 37"/>
                  <a:gd name="T33" fmla="*/ 15 h 94"/>
                  <a:gd name="T34" fmla="*/ 36 w 37"/>
                  <a:gd name="T35" fmla="*/ 6 h 94"/>
                  <a:gd name="T36" fmla="*/ 37 w 37"/>
                  <a:gd name="T3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7" h="94">
                    <a:moveTo>
                      <a:pt x="31" y="14"/>
                    </a:moveTo>
                    <a:lnTo>
                      <a:pt x="31" y="14"/>
                    </a:lnTo>
                    <a:lnTo>
                      <a:pt x="31" y="14"/>
                    </a:lnTo>
                    <a:close/>
                    <a:moveTo>
                      <a:pt x="37" y="0"/>
                    </a:moveTo>
                    <a:lnTo>
                      <a:pt x="36" y="6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1" y="14"/>
                    </a:lnTo>
                    <a:lnTo>
                      <a:pt x="30" y="14"/>
                    </a:lnTo>
                    <a:lnTo>
                      <a:pt x="0" y="92"/>
                    </a:lnTo>
                    <a:lnTo>
                      <a:pt x="1" y="92"/>
                    </a:lnTo>
                    <a:lnTo>
                      <a:pt x="3" y="93"/>
                    </a:lnTo>
                    <a:lnTo>
                      <a:pt x="5" y="94"/>
                    </a:lnTo>
                    <a:lnTo>
                      <a:pt x="35" y="16"/>
                    </a:lnTo>
                    <a:lnTo>
                      <a:pt x="35" y="16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6" y="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4" name="Freeform 170"/>
              <p:cNvSpPr>
                <a:spLocks noEditPoints="1"/>
              </p:cNvSpPr>
              <p:nvPr/>
            </p:nvSpPr>
            <p:spPr bwMode="auto">
              <a:xfrm>
                <a:off x="3899" y="3116"/>
                <a:ext cx="37" cy="94"/>
              </a:xfrm>
              <a:custGeom>
                <a:avLst/>
                <a:gdLst>
                  <a:gd name="T0" fmla="*/ 31 w 37"/>
                  <a:gd name="T1" fmla="*/ 14 h 94"/>
                  <a:gd name="T2" fmla="*/ 31 w 37"/>
                  <a:gd name="T3" fmla="*/ 14 h 94"/>
                  <a:gd name="T4" fmla="*/ 31 w 37"/>
                  <a:gd name="T5" fmla="*/ 14 h 94"/>
                  <a:gd name="T6" fmla="*/ 37 w 37"/>
                  <a:gd name="T7" fmla="*/ 0 h 94"/>
                  <a:gd name="T8" fmla="*/ 36 w 37"/>
                  <a:gd name="T9" fmla="*/ 6 h 94"/>
                  <a:gd name="T10" fmla="*/ 33 w 37"/>
                  <a:gd name="T11" fmla="*/ 14 h 94"/>
                  <a:gd name="T12" fmla="*/ 33 w 37"/>
                  <a:gd name="T13" fmla="*/ 15 h 94"/>
                  <a:gd name="T14" fmla="*/ 31 w 37"/>
                  <a:gd name="T15" fmla="*/ 14 h 94"/>
                  <a:gd name="T16" fmla="*/ 30 w 37"/>
                  <a:gd name="T17" fmla="*/ 14 h 94"/>
                  <a:gd name="T18" fmla="*/ 0 w 37"/>
                  <a:gd name="T19" fmla="*/ 92 h 94"/>
                  <a:gd name="T20" fmla="*/ 1 w 37"/>
                  <a:gd name="T21" fmla="*/ 92 h 94"/>
                  <a:gd name="T22" fmla="*/ 3 w 37"/>
                  <a:gd name="T23" fmla="*/ 93 h 94"/>
                  <a:gd name="T24" fmla="*/ 5 w 37"/>
                  <a:gd name="T25" fmla="*/ 94 h 94"/>
                  <a:gd name="T26" fmla="*/ 35 w 37"/>
                  <a:gd name="T27" fmla="*/ 16 h 94"/>
                  <a:gd name="T28" fmla="*/ 35 w 37"/>
                  <a:gd name="T29" fmla="*/ 16 h 94"/>
                  <a:gd name="T30" fmla="*/ 35 w 37"/>
                  <a:gd name="T31" fmla="*/ 15 h 94"/>
                  <a:gd name="T32" fmla="*/ 35 w 37"/>
                  <a:gd name="T33" fmla="*/ 15 h 94"/>
                  <a:gd name="T34" fmla="*/ 36 w 37"/>
                  <a:gd name="T35" fmla="*/ 6 h 94"/>
                  <a:gd name="T36" fmla="*/ 37 w 37"/>
                  <a:gd name="T3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7" h="94">
                    <a:moveTo>
                      <a:pt x="31" y="14"/>
                    </a:moveTo>
                    <a:lnTo>
                      <a:pt x="31" y="14"/>
                    </a:lnTo>
                    <a:lnTo>
                      <a:pt x="31" y="14"/>
                    </a:lnTo>
                    <a:moveTo>
                      <a:pt x="37" y="0"/>
                    </a:moveTo>
                    <a:lnTo>
                      <a:pt x="36" y="6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1" y="14"/>
                    </a:lnTo>
                    <a:lnTo>
                      <a:pt x="30" y="14"/>
                    </a:lnTo>
                    <a:lnTo>
                      <a:pt x="0" y="92"/>
                    </a:lnTo>
                    <a:lnTo>
                      <a:pt x="1" y="92"/>
                    </a:lnTo>
                    <a:lnTo>
                      <a:pt x="3" y="93"/>
                    </a:lnTo>
                    <a:lnTo>
                      <a:pt x="5" y="94"/>
                    </a:lnTo>
                    <a:lnTo>
                      <a:pt x="35" y="16"/>
                    </a:lnTo>
                    <a:lnTo>
                      <a:pt x="35" y="16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6" y="6"/>
                    </a:lnTo>
                    <a:lnTo>
                      <a:pt x="3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5" name="Freeform 171"/>
              <p:cNvSpPr>
                <a:spLocks/>
              </p:cNvSpPr>
              <p:nvPr/>
            </p:nvSpPr>
            <p:spPr bwMode="auto">
              <a:xfrm>
                <a:off x="3931" y="3122"/>
                <a:ext cx="5" cy="10"/>
              </a:xfrm>
              <a:custGeom>
                <a:avLst/>
                <a:gdLst>
                  <a:gd name="T0" fmla="*/ 4 w 5"/>
                  <a:gd name="T1" fmla="*/ 0 h 10"/>
                  <a:gd name="T2" fmla="*/ 0 w 5"/>
                  <a:gd name="T3" fmla="*/ 9 h 10"/>
                  <a:gd name="T4" fmla="*/ 2 w 5"/>
                  <a:gd name="T5" fmla="*/ 10 h 10"/>
                  <a:gd name="T6" fmla="*/ 5 w 5"/>
                  <a:gd name="T7" fmla="*/ 0 h 10"/>
                  <a:gd name="T8" fmla="*/ 4 w 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4" y="0"/>
                    </a:moveTo>
                    <a:lnTo>
                      <a:pt x="0" y="9"/>
                    </a:lnTo>
                    <a:lnTo>
                      <a:pt x="2" y="10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4C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6" name="Freeform 172"/>
              <p:cNvSpPr>
                <a:spLocks/>
              </p:cNvSpPr>
              <p:nvPr/>
            </p:nvSpPr>
            <p:spPr bwMode="auto">
              <a:xfrm>
                <a:off x="3930" y="3122"/>
                <a:ext cx="5" cy="9"/>
              </a:xfrm>
              <a:custGeom>
                <a:avLst/>
                <a:gdLst>
                  <a:gd name="T0" fmla="*/ 5 w 5"/>
                  <a:gd name="T1" fmla="*/ 0 h 9"/>
                  <a:gd name="T2" fmla="*/ 0 w 5"/>
                  <a:gd name="T3" fmla="*/ 8 h 9"/>
                  <a:gd name="T4" fmla="*/ 1 w 5"/>
                  <a:gd name="T5" fmla="*/ 9 h 9"/>
                  <a:gd name="T6" fmla="*/ 5 w 5"/>
                  <a:gd name="T7" fmla="*/ 0 h 9"/>
                  <a:gd name="T8" fmla="*/ 5 w 5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8"/>
                    </a:lnTo>
                    <a:lnTo>
                      <a:pt x="1" y="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2D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7" name="Freeform 173"/>
              <p:cNvSpPr>
                <a:spLocks/>
              </p:cNvSpPr>
              <p:nvPr/>
            </p:nvSpPr>
            <p:spPr bwMode="auto">
              <a:xfrm>
                <a:off x="3933" y="3122"/>
                <a:ext cx="4" cy="10"/>
              </a:xfrm>
              <a:custGeom>
                <a:avLst/>
                <a:gdLst>
                  <a:gd name="T0" fmla="*/ 0 w 4"/>
                  <a:gd name="T1" fmla="*/ 10 h 10"/>
                  <a:gd name="T2" fmla="*/ 2 w 4"/>
                  <a:gd name="T3" fmla="*/ 10 h 10"/>
                  <a:gd name="T4" fmla="*/ 4 w 4"/>
                  <a:gd name="T5" fmla="*/ 1 h 10"/>
                  <a:gd name="T6" fmla="*/ 3 w 4"/>
                  <a:gd name="T7" fmla="*/ 0 h 10"/>
                  <a:gd name="T8" fmla="*/ 0 w 4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0" y="10"/>
                    </a:moveTo>
                    <a:lnTo>
                      <a:pt x="2" y="10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8B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8" name="Freeform 174"/>
              <p:cNvSpPr>
                <a:spLocks/>
              </p:cNvSpPr>
              <p:nvPr/>
            </p:nvSpPr>
            <p:spPr bwMode="auto">
              <a:xfrm>
                <a:off x="3935" y="3116"/>
                <a:ext cx="3" cy="7"/>
              </a:xfrm>
              <a:custGeom>
                <a:avLst/>
                <a:gdLst>
                  <a:gd name="T0" fmla="*/ 3 w 3"/>
                  <a:gd name="T1" fmla="*/ 0 h 7"/>
                  <a:gd name="T2" fmla="*/ 0 w 3"/>
                  <a:gd name="T3" fmla="*/ 6 h 7"/>
                  <a:gd name="T4" fmla="*/ 0 w 3"/>
                  <a:gd name="T5" fmla="*/ 6 h 7"/>
                  <a:gd name="T6" fmla="*/ 1 w 3"/>
                  <a:gd name="T7" fmla="*/ 6 h 7"/>
                  <a:gd name="T8" fmla="*/ 2 w 3"/>
                  <a:gd name="T9" fmla="*/ 7 h 7"/>
                  <a:gd name="T10" fmla="*/ 3 w 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69" name="Freeform 175"/>
              <p:cNvSpPr>
                <a:spLocks/>
              </p:cNvSpPr>
              <p:nvPr/>
            </p:nvSpPr>
            <p:spPr bwMode="auto">
              <a:xfrm>
                <a:off x="3900" y="3129"/>
                <a:ext cx="32" cy="80"/>
              </a:xfrm>
              <a:custGeom>
                <a:avLst/>
                <a:gdLst>
                  <a:gd name="T0" fmla="*/ 31 w 32"/>
                  <a:gd name="T1" fmla="*/ 2 h 80"/>
                  <a:gd name="T2" fmla="*/ 31 w 32"/>
                  <a:gd name="T3" fmla="*/ 0 h 80"/>
                  <a:gd name="T4" fmla="*/ 30 w 32"/>
                  <a:gd name="T5" fmla="*/ 1 h 80"/>
                  <a:gd name="T6" fmla="*/ 30 w 32"/>
                  <a:gd name="T7" fmla="*/ 1 h 80"/>
                  <a:gd name="T8" fmla="*/ 0 w 32"/>
                  <a:gd name="T9" fmla="*/ 80 h 80"/>
                  <a:gd name="T10" fmla="*/ 2 w 32"/>
                  <a:gd name="T11" fmla="*/ 80 h 80"/>
                  <a:gd name="T12" fmla="*/ 31 w 32"/>
                  <a:gd name="T13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0">
                    <a:moveTo>
                      <a:pt x="31" y="2"/>
                    </a:moveTo>
                    <a:cubicBezTo>
                      <a:pt x="32" y="1"/>
                      <a:pt x="32" y="1"/>
                      <a:pt x="31" y="0"/>
                    </a:cubicBezTo>
                    <a:cubicBezTo>
                      <a:pt x="31" y="0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31" y="2"/>
                      <a:pt x="31" y="2"/>
                      <a:pt x="31" y="2"/>
                    </a:cubicBez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0" name="Freeform 176"/>
              <p:cNvSpPr>
                <a:spLocks/>
              </p:cNvSpPr>
              <p:nvPr/>
            </p:nvSpPr>
            <p:spPr bwMode="auto">
              <a:xfrm>
                <a:off x="3902" y="3130"/>
                <a:ext cx="31" cy="80"/>
              </a:xfrm>
              <a:custGeom>
                <a:avLst/>
                <a:gdLst>
                  <a:gd name="T0" fmla="*/ 31 w 31"/>
                  <a:gd name="T1" fmla="*/ 2 h 80"/>
                  <a:gd name="T2" fmla="*/ 31 w 31"/>
                  <a:gd name="T3" fmla="*/ 0 h 80"/>
                  <a:gd name="T4" fmla="*/ 29 w 31"/>
                  <a:gd name="T5" fmla="*/ 1 h 80"/>
                  <a:gd name="T6" fmla="*/ 29 w 31"/>
                  <a:gd name="T7" fmla="*/ 1 h 80"/>
                  <a:gd name="T8" fmla="*/ 0 w 31"/>
                  <a:gd name="T9" fmla="*/ 79 h 80"/>
                  <a:gd name="T10" fmla="*/ 2 w 31"/>
                  <a:gd name="T11" fmla="*/ 80 h 80"/>
                  <a:gd name="T12" fmla="*/ 31 w 31"/>
                  <a:gd name="T13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80">
                    <a:moveTo>
                      <a:pt x="31" y="2"/>
                    </a:moveTo>
                    <a:cubicBezTo>
                      <a:pt x="31" y="1"/>
                      <a:pt x="31" y="0"/>
                      <a:pt x="31" y="0"/>
                    </a:cubicBezTo>
                    <a:cubicBezTo>
                      <a:pt x="30" y="0"/>
                      <a:pt x="30" y="0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2" y="80"/>
                      <a:pt x="2" y="80"/>
                      <a:pt x="2" y="80"/>
                    </a:cubicBez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1" name="Freeform 177"/>
              <p:cNvSpPr>
                <a:spLocks/>
              </p:cNvSpPr>
              <p:nvPr/>
            </p:nvSpPr>
            <p:spPr bwMode="auto">
              <a:xfrm>
                <a:off x="3904" y="3131"/>
                <a:ext cx="31" cy="80"/>
              </a:xfrm>
              <a:custGeom>
                <a:avLst/>
                <a:gdLst>
                  <a:gd name="T0" fmla="*/ 31 w 31"/>
                  <a:gd name="T1" fmla="*/ 1 h 80"/>
                  <a:gd name="T2" fmla="*/ 31 w 31"/>
                  <a:gd name="T3" fmla="*/ 0 h 80"/>
                  <a:gd name="T4" fmla="*/ 29 w 31"/>
                  <a:gd name="T5" fmla="*/ 1 h 80"/>
                  <a:gd name="T6" fmla="*/ 29 w 31"/>
                  <a:gd name="T7" fmla="*/ 1 h 80"/>
                  <a:gd name="T8" fmla="*/ 0 w 31"/>
                  <a:gd name="T9" fmla="*/ 79 h 80"/>
                  <a:gd name="T10" fmla="*/ 2 w 31"/>
                  <a:gd name="T11" fmla="*/ 80 h 80"/>
                  <a:gd name="T12" fmla="*/ 31 w 31"/>
                  <a:gd name="T13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80">
                    <a:moveTo>
                      <a:pt x="31" y="1"/>
                    </a:moveTo>
                    <a:cubicBezTo>
                      <a:pt x="31" y="1"/>
                      <a:pt x="31" y="0"/>
                      <a:pt x="31" y="0"/>
                    </a:cubicBezTo>
                    <a:cubicBezTo>
                      <a:pt x="30" y="0"/>
                      <a:pt x="29" y="0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31" y="1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2" name="Freeform 178"/>
              <p:cNvSpPr>
                <a:spLocks/>
              </p:cNvSpPr>
              <p:nvPr/>
            </p:nvSpPr>
            <p:spPr bwMode="auto">
              <a:xfrm>
                <a:off x="3932" y="3156"/>
                <a:ext cx="34" cy="29"/>
              </a:xfrm>
              <a:custGeom>
                <a:avLst/>
                <a:gdLst>
                  <a:gd name="T0" fmla="*/ 24 w 34"/>
                  <a:gd name="T1" fmla="*/ 0 h 29"/>
                  <a:gd name="T2" fmla="*/ 19 w 34"/>
                  <a:gd name="T3" fmla="*/ 2 h 29"/>
                  <a:gd name="T4" fmla="*/ 4 w 34"/>
                  <a:gd name="T5" fmla="*/ 14 h 29"/>
                  <a:gd name="T6" fmla="*/ 3 w 34"/>
                  <a:gd name="T7" fmla="*/ 25 h 29"/>
                  <a:gd name="T8" fmla="*/ 9 w 34"/>
                  <a:gd name="T9" fmla="*/ 29 h 29"/>
                  <a:gd name="T10" fmla="*/ 15 w 34"/>
                  <a:gd name="T11" fmla="*/ 27 h 29"/>
                  <a:gd name="T12" fmla="*/ 29 w 34"/>
                  <a:gd name="T13" fmla="*/ 15 h 29"/>
                  <a:gd name="T14" fmla="*/ 31 w 34"/>
                  <a:gd name="T15" fmla="*/ 3 h 29"/>
                  <a:gd name="T16" fmla="*/ 24 w 34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29">
                    <a:moveTo>
                      <a:pt x="24" y="0"/>
                    </a:moveTo>
                    <a:cubicBezTo>
                      <a:pt x="22" y="0"/>
                      <a:pt x="20" y="1"/>
                      <a:pt x="19" y="2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7"/>
                      <a:pt x="0" y="22"/>
                      <a:pt x="3" y="25"/>
                    </a:cubicBezTo>
                    <a:cubicBezTo>
                      <a:pt x="5" y="28"/>
                      <a:pt x="7" y="29"/>
                      <a:pt x="9" y="29"/>
                    </a:cubicBezTo>
                    <a:cubicBezTo>
                      <a:pt x="11" y="29"/>
                      <a:pt x="13" y="28"/>
                      <a:pt x="15" y="27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33" y="12"/>
                      <a:pt x="34" y="7"/>
                      <a:pt x="31" y="3"/>
                    </a:cubicBezTo>
                    <a:cubicBezTo>
                      <a:pt x="29" y="1"/>
                      <a:pt x="27" y="0"/>
                      <a:pt x="24" y="0"/>
                    </a:cubicBezTo>
                  </a:path>
                </a:pathLst>
              </a:cu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3" name="Freeform 179"/>
              <p:cNvSpPr>
                <a:spLocks/>
              </p:cNvSpPr>
              <p:nvPr/>
            </p:nvSpPr>
            <p:spPr bwMode="auto">
              <a:xfrm>
                <a:off x="3933" y="3153"/>
                <a:ext cx="33" cy="31"/>
              </a:xfrm>
              <a:custGeom>
                <a:avLst/>
                <a:gdLst>
                  <a:gd name="T0" fmla="*/ 14 w 33"/>
                  <a:gd name="T1" fmla="*/ 28 h 31"/>
                  <a:gd name="T2" fmla="*/ 2 w 33"/>
                  <a:gd name="T3" fmla="*/ 26 h 31"/>
                  <a:gd name="T4" fmla="*/ 4 w 33"/>
                  <a:gd name="T5" fmla="*/ 15 h 31"/>
                  <a:gd name="T6" fmla="*/ 18 w 33"/>
                  <a:gd name="T7" fmla="*/ 3 h 31"/>
                  <a:gd name="T8" fmla="*/ 30 w 33"/>
                  <a:gd name="T9" fmla="*/ 4 h 31"/>
                  <a:gd name="T10" fmla="*/ 29 w 33"/>
                  <a:gd name="T11" fmla="*/ 16 h 31"/>
                  <a:gd name="T12" fmla="*/ 14 w 33"/>
                  <a:gd name="T13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1">
                    <a:moveTo>
                      <a:pt x="14" y="28"/>
                    </a:moveTo>
                    <a:cubicBezTo>
                      <a:pt x="11" y="31"/>
                      <a:pt x="5" y="30"/>
                      <a:pt x="2" y="26"/>
                    </a:cubicBezTo>
                    <a:cubicBezTo>
                      <a:pt x="0" y="23"/>
                      <a:pt x="0" y="18"/>
                      <a:pt x="4" y="15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2" y="0"/>
                      <a:pt x="27" y="1"/>
                      <a:pt x="30" y="4"/>
                    </a:cubicBezTo>
                    <a:cubicBezTo>
                      <a:pt x="33" y="8"/>
                      <a:pt x="33" y="13"/>
                      <a:pt x="29" y="16"/>
                    </a:cubicBez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4" name="Freeform 180"/>
              <p:cNvSpPr>
                <a:spLocks noEditPoints="1"/>
              </p:cNvSpPr>
              <p:nvPr/>
            </p:nvSpPr>
            <p:spPr bwMode="auto">
              <a:xfrm>
                <a:off x="3942" y="3171"/>
                <a:ext cx="4" cy="4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1 w 4"/>
                  <a:gd name="T5" fmla="*/ 0 h 4"/>
                  <a:gd name="T6" fmla="*/ 2 w 4"/>
                  <a:gd name="T7" fmla="*/ 0 h 4"/>
                  <a:gd name="T8" fmla="*/ 2 w 4"/>
                  <a:gd name="T9" fmla="*/ 2 h 4"/>
                  <a:gd name="T10" fmla="*/ 4 w 4"/>
                  <a:gd name="T11" fmla="*/ 2 h 4"/>
                  <a:gd name="T12" fmla="*/ 4 w 4"/>
                  <a:gd name="T13" fmla="*/ 2 h 4"/>
                  <a:gd name="T14" fmla="*/ 4 w 4"/>
                  <a:gd name="T15" fmla="*/ 2 h 4"/>
                  <a:gd name="T16" fmla="*/ 4 w 4"/>
                  <a:gd name="T17" fmla="*/ 2 h 4"/>
                  <a:gd name="T18" fmla="*/ 2 w 4"/>
                  <a:gd name="T19" fmla="*/ 2 h 4"/>
                  <a:gd name="T20" fmla="*/ 2 w 4"/>
                  <a:gd name="T21" fmla="*/ 2 h 4"/>
                  <a:gd name="T22" fmla="*/ 2 w 4"/>
                  <a:gd name="T23" fmla="*/ 3 h 4"/>
                  <a:gd name="T24" fmla="*/ 2 w 4"/>
                  <a:gd name="T25" fmla="*/ 4 h 4"/>
                  <a:gd name="T26" fmla="*/ 2 w 4"/>
                  <a:gd name="T27" fmla="*/ 4 h 4"/>
                  <a:gd name="T28" fmla="*/ 0 w 4"/>
                  <a:gd name="T29" fmla="*/ 1 h 4"/>
                  <a:gd name="T30" fmla="*/ 1 w 4"/>
                  <a:gd name="T31" fmla="*/ 1 h 4"/>
                  <a:gd name="T32" fmla="*/ 1 w 4"/>
                  <a:gd name="T33" fmla="*/ 2 h 4"/>
                  <a:gd name="T34" fmla="*/ 2 w 4"/>
                  <a:gd name="T35" fmla="*/ 2 h 4"/>
                  <a:gd name="T36" fmla="*/ 2 w 4"/>
                  <a:gd name="T37" fmla="*/ 1 h 4"/>
                  <a:gd name="T38" fmla="*/ 1 w 4"/>
                  <a:gd name="T3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2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lnTo>
                      <a:pt x="0" y="1"/>
                    </a:lnTo>
                    <a:close/>
                    <a:moveTo>
                      <a:pt x="1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5" name="Freeform 181"/>
              <p:cNvSpPr>
                <a:spLocks/>
              </p:cNvSpPr>
              <p:nvPr/>
            </p:nvSpPr>
            <p:spPr bwMode="auto">
              <a:xfrm>
                <a:off x="3944" y="3169"/>
                <a:ext cx="4" cy="4"/>
              </a:xfrm>
              <a:custGeom>
                <a:avLst/>
                <a:gdLst>
                  <a:gd name="T0" fmla="*/ 0 w 4"/>
                  <a:gd name="T1" fmla="*/ 2 h 4"/>
                  <a:gd name="T2" fmla="*/ 0 w 4"/>
                  <a:gd name="T3" fmla="*/ 1 h 4"/>
                  <a:gd name="T4" fmla="*/ 1 w 4"/>
                  <a:gd name="T5" fmla="*/ 1 h 4"/>
                  <a:gd name="T6" fmla="*/ 2 w 4"/>
                  <a:gd name="T7" fmla="*/ 3 h 4"/>
                  <a:gd name="T8" fmla="*/ 3 w 4"/>
                  <a:gd name="T9" fmla="*/ 3 h 4"/>
                  <a:gd name="T10" fmla="*/ 3 w 4"/>
                  <a:gd name="T11" fmla="*/ 2 h 4"/>
                  <a:gd name="T12" fmla="*/ 2 w 4"/>
                  <a:gd name="T13" fmla="*/ 0 h 4"/>
                  <a:gd name="T14" fmla="*/ 2 w 4"/>
                  <a:gd name="T15" fmla="*/ 0 h 4"/>
                  <a:gd name="T16" fmla="*/ 2 w 4"/>
                  <a:gd name="T17" fmla="*/ 0 h 4"/>
                  <a:gd name="T18" fmla="*/ 3 w 4"/>
                  <a:gd name="T19" fmla="*/ 1 h 4"/>
                  <a:gd name="T20" fmla="*/ 3 w 4"/>
                  <a:gd name="T21" fmla="*/ 3 h 4"/>
                  <a:gd name="T22" fmla="*/ 2 w 4"/>
                  <a:gd name="T23" fmla="*/ 3 h 4"/>
                  <a:gd name="T24" fmla="*/ 0 w 4"/>
                  <a:gd name="T2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4" y="3"/>
                      <a:pt x="4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4" y="3"/>
                      <a:pt x="3" y="3"/>
                    </a:cubicBezTo>
                    <a:cubicBezTo>
                      <a:pt x="3" y="4"/>
                      <a:pt x="2" y="4"/>
                      <a:pt x="2" y="3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6" name="Freeform 182"/>
              <p:cNvSpPr>
                <a:spLocks noEditPoints="1"/>
              </p:cNvSpPr>
              <p:nvPr/>
            </p:nvSpPr>
            <p:spPr bwMode="auto">
              <a:xfrm>
                <a:off x="3947" y="3167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1 h 4"/>
                  <a:gd name="T4" fmla="*/ 0 w 3"/>
                  <a:gd name="T5" fmla="*/ 1 h 4"/>
                  <a:gd name="T6" fmla="*/ 2 w 3"/>
                  <a:gd name="T7" fmla="*/ 1 h 4"/>
                  <a:gd name="T8" fmla="*/ 2 w 3"/>
                  <a:gd name="T9" fmla="*/ 2 h 4"/>
                  <a:gd name="T10" fmla="*/ 3 w 3"/>
                  <a:gd name="T11" fmla="*/ 2 h 4"/>
                  <a:gd name="T12" fmla="*/ 3 w 3"/>
                  <a:gd name="T13" fmla="*/ 3 h 4"/>
                  <a:gd name="T14" fmla="*/ 2 w 3"/>
                  <a:gd name="T15" fmla="*/ 4 h 4"/>
                  <a:gd name="T16" fmla="*/ 2 w 3"/>
                  <a:gd name="T17" fmla="*/ 4 h 4"/>
                  <a:gd name="T18" fmla="*/ 2 w 3"/>
                  <a:gd name="T19" fmla="*/ 4 h 4"/>
                  <a:gd name="T20" fmla="*/ 0 w 3"/>
                  <a:gd name="T21" fmla="*/ 2 h 4"/>
                  <a:gd name="T22" fmla="*/ 1 w 3"/>
                  <a:gd name="T23" fmla="*/ 2 h 4"/>
                  <a:gd name="T24" fmla="*/ 1 w 3"/>
                  <a:gd name="T25" fmla="*/ 1 h 4"/>
                  <a:gd name="T26" fmla="*/ 1 w 3"/>
                  <a:gd name="T27" fmla="*/ 1 h 4"/>
                  <a:gd name="T28" fmla="*/ 0 w 3"/>
                  <a:gd name="T29" fmla="*/ 2 h 4"/>
                  <a:gd name="T30" fmla="*/ 1 w 3"/>
                  <a:gd name="T31" fmla="*/ 2 h 4"/>
                  <a:gd name="T32" fmla="*/ 2 w 3"/>
                  <a:gd name="T33" fmla="*/ 4 h 4"/>
                  <a:gd name="T34" fmla="*/ 2 w 3"/>
                  <a:gd name="T35" fmla="*/ 3 h 4"/>
                  <a:gd name="T36" fmla="*/ 3 w 3"/>
                  <a:gd name="T37" fmla="*/ 2 h 4"/>
                  <a:gd name="T38" fmla="*/ 1 w 3"/>
                  <a:gd name="T39" fmla="*/ 2 h 4"/>
                  <a:gd name="T40" fmla="*/ 1 w 3"/>
                  <a:gd name="T41" fmla="*/ 3 h 4"/>
                  <a:gd name="T42" fmla="*/ 2 w 3"/>
                  <a:gd name="T4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lnTo>
                      <a:pt x="0" y="2"/>
                    </a:lnTo>
                    <a:close/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  <a:moveTo>
                      <a:pt x="2" y="4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7" name="Freeform 183"/>
              <p:cNvSpPr>
                <a:spLocks noEditPoints="1"/>
              </p:cNvSpPr>
              <p:nvPr/>
            </p:nvSpPr>
            <p:spPr bwMode="auto">
              <a:xfrm>
                <a:off x="3949" y="316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2 w 3"/>
                  <a:gd name="T7" fmla="*/ 0 h 3"/>
                  <a:gd name="T8" fmla="*/ 2 w 3"/>
                  <a:gd name="T9" fmla="*/ 1 h 3"/>
                  <a:gd name="T10" fmla="*/ 3 w 3"/>
                  <a:gd name="T11" fmla="*/ 1 h 3"/>
                  <a:gd name="T12" fmla="*/ 3 w 3"/>
                  <a:gd name="T13" fmla="*/ 3 h 3"/>
                  <a:gd name="T14" fmla="*/ 2 w 3"/>
                  <a:gd name="T15" fmla="*/ 3 h 3"/>
                  <a:gd name="T16" fmla="*/ 2 w 3"/>
                  <a:gd name="T17" fmla="*/ 3 h 3"/>
                  <a:gd name="T18" fmla="*/ 2 w 3"/>
                  <a:gd name="T19" fmla="*/ 3 h 3"/>
                  <a:gd name="T20" fmla="*/ 0 w 3"/>
                  <a:gd name="T21" fmla="*/ 1 h 3"/>
                  <a:gd name="T22" fmla="*/ 1 w 3"/>
                  <a:gd name="T23" fmla="*/ 1 h 3"/>
                  <a:gd name="T24" fmla="*/ 2 w 3"/>
                  <a:gd name="T25" fmla="*/ 0 h 3"/>
                  <a:gd name="T26" fmla="*/ 1 w 3"/>
                  <a:gd name="T27" fmla="*/ 0 h 3"/>
                  <a:gd name="T28" fmla="*/ 0 w 3"/>
                  <a:gd name="T29" fmla="*/ 1 h 3"/>
                  <a:gd name="T30" fmla="*/ 1 w 3"/>
                  <a:gd name="T31" fmla="*/ 2 h 3"/>
                  <a:gd name="T32" fmla="*/ 1 w 3"/>
                  <a:gd name="T33" fmla="*/ 1 h 3"/>
                  <a:gd name="T34" fmla="*/ 2 w 3"/>
                  <a:gd name="T35" fmla="*/ 3 h 3"/>
                  <a:gd name="T36" fmla="*/ 3 w 3"/>
                  <a:gd name="T37" fmla="*/ 2 h 3"/>
                  <a:gd name="T38" fmla="*/ 3 w 3"/>
                  <a:gd name="T39" fmla="*/ 2 h 3"/>
                  <a:gd name="T40" fmla="*/ 2 w 3"/>
                  <a:gd name="T41" fmla="*/ 2 h 3"/>
                  <a:gd name="T42" fmla="*/ 1 w 3"/>
                  <a:gd name="T43" fmla="*/ 2 h 3"/>
                  <a:gd name="T44" fmla="*/ 2 w 3"/>
                  <a:gd name="T4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lnTo>
                      <a:pt x="0" y="1"/>
                    </a:lnTo>
                    <a:close/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1"/>
                    </a:lnTo>
                    <a:close/>
                    <a:moveTo>
                      <a:pt x="2" y="3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8" name="Freeform 184"/>
              <p:cNvSpPr>
                <a:spLocks/>
              </p:cNvSpPr>
              <p:nvPr/>
            </p:nvSpPr>
            <p:spPr bwMode="auto">
              <a:xfrm>
                <a:off x="3951" y="3164"/>
                <a:ext cx="3" cy="4"/>
              </a:xfrm>
              <a:custGeom>
                <a:avLst/>
                <a:gdLst>
                  <a:gd name="T0" fmla="*/ 0 w 3"/>
                  <a:gd name="T1" fmla="*/ 1 h 4"/>
                  <a:gd name="T2" fmla="*/ 0 w 3"/>
                  <a:gd name="T3" fmla="*/ 1 h 4"/>
                  <a:gd name="T4" fmla="*/ 1 w 3"/>
                  <a:gd name="T5" fmla="*/ 0 h 4"/>
                  <a:gd name="T6" fmla="*/ 1 w 3"/>
                  <a:gd name="T7" fmla="*/ 0 h 4"/>
                  <a:gd name="T8" fmla="*/ 1 w 3"/>
                  <a:gd name="T9" fmla="*/ 0 h 4"/>
                  <a:gd name="T10" fmla="*/ 0 w 3"/>
                  <a:gd name="T11" fmla="*/ 1 h 4"/>
                  <a:gd name="T12" fmla="*/ 1 w 3"/>
                  <a:gd name="T13" fmla="*/ 2 h 4"/>
                  <a:gd name="T14" fmla="*/ 2 w 3"/>
                  <a:gd name="T15" fmla="*/ 1 h 4"/>
                  <a:gd name="T16" fmla="*/ 2 w 3"/>
                  <a:gd name="T17" fmla="*/ 1 h 4"/>
                  <a:gd name="T18" fmla="*/ 2 w 3"/>
                  <a:gd name="T19" fmla="*/ 2 h 4"/>
                  <a:gd name="T20" fmla="*/ 1 w 3"/>
                  <a:gd name="T21" fmla="*/ 2 h 4"/>
                  <a:gd name="T22" fmla="*/ 2 w 3"/>
                  <a:gd name="T23" fmla="*/ 3 h 4"/>
                  <a:gd name="T24" fmla="*/ 3 w 3"/>
                  <a:gd name="T25" fmla="*/ 2 h 4"/>
                  <a:gd name="T26" fmla="*/ 3 w 3"/>
                  <a:gd name="T27" fmla="*/ 2 h 4"/>
                  <a:gd name="T28" fmla="*/ 3 w 3"/>
                  <a:gd name="T29" fmla="*/ 3 h 4"/>
                  <a:gd name="T30" fmla="*/ 2 w 3"/>
                  <a:gd name="T31" fmla="*/ 4 h 4"/>
                  <a:gd name="T32" fmla="*/ 2 w 3"/>
                  <a:gd name="T33" fmla="*/ 4 h 4"/>
                  <a:gd name="T34" fmla="*/ 0 w 3"/>
                  <a:gd name="T3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" h="4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79" name="Freeform 185"/>
              <p:cNvSpPr>
                <a:spLocks noEditPoints="1"/>
              </p:cNvSpPr>
              <p:nvPr/>
            </p:nvSpPr>
            <p:spPr bwMode="auto">
              <a:xfrm>
                <a:off x="3953" y="3163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2 w 3"/>
                  <a:gd name="T7" fmla="*/ 0 h 3"/>
                  <a:gd name="T8" fmla="*/ 2 w 3"/>
                  <a:gd name="T9" fmla="*/ 1 h 3"/>
                  <a:gd name="T10" fmla="*/ 3 w 3"/>
                  <a:gd name="T11" fmla="*/ 2 h 3"/>
                  <a:gd name="T12" fmla="*/ 3 w 3"/>
                  <a:gd name="T13" fmla="*/ 2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1 h 3"/>
                  <a:gd name="T20" fmla="*/ 1 w 3"/>
                  <a:gd name="T21" fmla="*/ 2 h 3"/>
                  <a:gd name="T22" fmla="*/ 2 w 3"/>
                  <a:gd name="T23" fmla="*/ 3 h 3"/>
                  <a:gd name="T24" fmla="*/ 2 w 3"/>
                  <a:gd name="T25" fmla="*/ 3 h 3"/>
                  <a:gd name="T26" fmla="*/ 2 w 3"/>
                  <a:gd name="T27" fmla="*/ 3 h 3"/>
                  <a:gd name="T28" fmla="*/ 0 w 3"/>
                  <a:gd name="T29" fmla="*/ 1 h 3"/>
                  <a:gd name="T30" fmla="*/ 0 w 3"/>
                  <a:gd name="T31" fmla="*/ 1 h 3"/>
                  <a:gd name="T32" fmla="*/ 1 w 3"/>
                  <a:gd name="T33" fmla="*/ 2 h 3"/>
                  <a:gd name="T34" fmla="*/ 2 w 3"/>
                  <a:gd name="T35" fmla="*/ 1 h 3"/>
                  <a:gd name="T36" fmla="*/ 2 w 3"/>
                  <a:gd name="T37" fmla="*/ 0 h 3"/>
                  <a:gd name="T38" fmla="*/ 1 w 3"/>
                  <a:gd name="T39" fmla="*/ 0 h 3"/>
                  <a:gd name="T40" fmla="*/ 0 w 3"/>
                  <a:gd name="T4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lnTo>
                      <a:pt x="0" y="1"/>
                    </a:lnTo>
                    <a:close/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0" name="Freeform 186"/>
              <p:cNvSpPr>
                <a:spLocks noEditPoints="1"/>
              </p:cNvSpPr>
              <p:nvPr/>
            </p:nvSpPr>
            <p:spPr bwMode="auto">
              <a:xfrm>
                <a:off x="4347" y="2095"/>
                <a:ext cx="71" cy="94"/>
              </a:xfrm>
              <a:custGeom>
                <a:avLst/>
                <a:gdLst>
                  <a:gd name="T0" fmla="*/ 17 w 70"/>
                  <a:gd name="T1" fmla="*/ 70 h 93"/>
                  <a:gd name="T2" fmla="*/ 0 w 70"/>
                  <a:gd name="T3" fmla="*/ 93 h 93"/>
                  <a:gd name="T4" fmla="*/ 0 w 70"/>
                  <a:gd name="T5" fmla="*/ 93 h 93"/>
                  <a:gd name="T6" fmla="*/ 8 w 70"/>
                  <a:gd name="T7" fmla="*/ 86 h 93"/>
                  <a:gd name="T8" fmla="*/ 19 w 70"/>
                  <a:gd name="T9" fmla="*/ 84 h 93"/>
                  <a:gd name="T10" fmla="*/ 20 w 70"/>
                  <a:gd name="T11" fmla="*/ 84 h 93"/>
                  <a:gd name="T12" fmla="*/ 17 w 70"/>
                  <a:gd name="T13" fmla="*/ 70 h 93"/>
                  <a:gd name="T14" fmla="*/ 70 w 70"/>
                  <a:gd name="T15" fmla="*/ 0 h 93"/>
                  <a:gd name="T16" fmla="*/ 49 w 70"/>
                  <a:gd name="T17" fmla="*/ 28 h 93"/>
                  <a:gd name="T18" fmla="*/ 68 w 70"/>
                  <a:gd name="T19" fmla="*/ 24 h 93"/>
                  <a:gd name="T20" fmla="*/ 67 w 70"/>
                  <a:gd name="T21" fmla="*/ 21 h 93"/>
                  <a:gd name="T22" fmla="*/ 66 w 70"/>
                  <a:gd name="T23" fmla="*/ 10 h 93"/>
                  <a:gd name="T24" fmla="*/ 70 w 70"/>
                  <a:gd name="T25" fmla="*/ 0 h 93"/>
                  <a:gd name="T26" fmla="*/ 70 w 70"/>
                  <a:gd name="T27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93">
                    <a:moveTo>
                      <a:pt x="17" y="70"/>
                    </a:move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2" y="90"/>
                      <a:pt x="5" y="87"/>
                      <a:pt x="8" y="86"/>
                    </a:cubicBezTo>
                    <a:cubicBezTo>
                      <a:pt x="12" y="85"/>
                      <a:pt x="15" y="85"/>
                      <a:pt x="19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7" y="70"/>
                      <a:pt x="17" y="70"/>
                      <a:pt x="17" y="70"/>
                    </a:cubicBezTo>
                    <a:moveTo>
                      <a:pt x="70" y="0"/>
                    </a:moveTo>
                    <a:cubicBezTo>
                      <a:pt x="49" y="28"/>
                      <a:pt x="49" y="28"/>
                      <a:pt x="49" y="28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1"/>
                      <a:pt x="67" y="21"/>
                      <a:pt x="67" y="21"/>
                    </a:cubicBezTo>
                    <a:cubicBezTo>
                      <a:pt x="67" y="18"/>
                      <a:pt x="66" y="14"/>
                      <a:pt x="66" y="10"/>
                    </a:cubicBezTo>
                    <a:cubicBezTo>
                      <a:pt x="67" y="7"/>
                      <a:pt x="68" y="4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1" name="Freeform 187"/>
              <p:cNvSpPr>
                <a:spLocks/>
              </p:cNvSpPr>
              <p:nvPr/>
            </p:nvSpPr>
            <p:spPr bwMode="auto">
              <a:xfrm>
                <a:off x="4338" y="2094"/>
                <a:ext cx="80" cy="95"/>
              </a:xfrm>
              <a:custGeom>
                <a:avLst/>
                <a:gdLst>
                  <a:gd name="T0" fmla="*/ 69 w 79"/>
                  <a:gd name="T1" fmla="*/ 0 h 94"/>
                  <a:gd name="T2" fmla="*/ 67 w 79"/>
                  <a:gd name="T3" fmla="*/ 0 h 94"/>
                  <a:gd name="T4" fmla="*/ 63 w 79"/>
                  <a:gd name="T5" fmla="*/ 1 h 94"/>
                  <a:gd name="T6" fmla="*/ 15 w 79"/>
                  <a:gd name="T7" fmla="*/ 11 h 94"/>
                  <a:gd name="T8" fmla="*/ 2 w 79"/>
                  <a:gd name="T9" fmla="*/ 16 h 94"/>
                  <a:gd name="T10" fmla="*/ 1 w 79"/>
                  <a:gd name="T11" fmla="*/ 29 h 94"/>
                  <a:gd name="T12" fmla="*/ 4 w 79"/>
                  <a:gd name="T13" fmla="*/ 78 h 94"/>
                  <a:gd name="T14" fmla="*/ 4 w 79"/>
                  <a:gd name="T15" fmla="*/ 82 h 94"/>
                  <a:gd name="T16" fmla="*/ 5 w 79"/>
                  <a:gd name="T17" fmla="*/ 85 h 94"/>
                  <a:gd name="T18" fmla="*/ 7 w 79"/>
                  <a:gd name="T19" fmla="*/ 89 h 94"/>
                  <a:gd name="T20" fmla="*/ 8 w 79"/>
                  <a:gd name="T21" fmla="*/ 90 h 94"/>
                  <a:gd name="T22" fmla="*/ 10 w 79"/>
                  <a:gd name="T23" fmla="*/ 92 h 94"/>
                  <a:gd name="T24" fmla="*/ 9 w 79"/>
                  <a:gd name="T25" fmla="*/ 94 h 94"/>
                  <a:gd name="T26" fmla="*/ 9 w 79"/>
                  <a:gd name="T27" fmla="*/ 94 h 94"/>
                  <a:gd name="T28" fmla="*/ 26 w 79"/>
                  <a:gd name="T29" fmla="*/ 71 h 94"/>
                  <a:gd name="T30" fmla="*/ 19 w 79"/>
                  <a:gd name="T31" fmla="*/ 42 h 94"/>
                  <a:gd name="T32" fmla="*/ 22 w 79"/>
                  <a:gd name="T33" fmla="*/ 38 h 94"/>
                  <a:gd name="T34" fmla="*/ 58 w 79"/>
                  <a:gd name="T35" fmla="*/ 29 h 94"/>
                  <a:gd name="T36" fmla="*/ 79 w 79"/>
                  <a:gd name="T37" fmla="*/ 1 h 94"/>
                  <a:gd name="T38" fmla="*/ 79 w 79"/>
                  <a:gd name="T39" fmla="*/ 1 h 94"/>
                  <a:gd name="T40" fmla="*/ 78 w 79"/>
                  <a:gd name="T41" fmla="*/ 3 h 94"/>
                  <a:gd name="T42" fmla="*/ 76 w 79"/>
                  <a:gd name="T43" fmla="*/ 2 h 94"/>
                  <a:gd name="T44" fmla="*/ 75 w 79"/>
                  <a:gd name="T45" fmla="*/ 1 h 94"/>
                  <a:gd name="T46" fmla="*/ 70 w 79"/>
                  <a:gd name="T47" fmla="*/ 0 h 94"/>
                  <a:gd name="T48" fmla="*/ 69 w 79"/>
                  <a:gd name="T49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9" h="94">
                    <a:moveTo>
                      <a:pt x="69" y="0"/>
                    </a:moveTo>
                    <a:cubicBezTo>
                      <a:pt x="68" y="0"/>
                      <a:pt x="67" y="0"/>
                      <a:pt x="67" y="0"/>
                    </a:cubicBezTo>
                    <a:cubicBezTo>
                      <a:pt x="65" y="0"/>
                      <a:pt x="64" y="1"/>
                      <a:pt x="63" y="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8" y="12"/>
                      <a:pt x="4" y="13"/>
                      <a:pt x="2" y="16"/>
                    </a:cubicBezTo>
                    <a:cubicBezTo>
                      <a:pt x="1" y="18"/>
                      <a:pt x="0" y="22"/>
                      <a:pt x="1" y="29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9"/>
                      <a:pt x="4" y="80"/>
                      <a:pt x="4" y="82"/>
                    </a:cubicBezTo>
                    <a:cubicBezTo>
                      <a:pt x="4" y="83"/>
                      <a:pt x="5" y="84"/>
                      <a:pt x="5" y="85"/>
                    </a:cubicBezTo>
                    <a:cubicBezTo>
                      <a:pt x="5" y="86"/>
                      <a:pt x="6" y="88"/>
                      <a:pt x="7" y="89"/>
                    </a:cubicBezTo>
                    <a:cubicBezTo>
                      <a:pt x="7" y="89"/>
                      <a:pt x="8" y="90"/>
                      <a:pt x="8" y="90"/>
                    </a:cubicBezTo>
                    <a:cubicBezTo>
                      <a:pt x="10" y="92"/>
                      <a:pt x="10" y="92"/>
                      <a:pt x="10" y="92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19" y="40"/>
                      <a:pt x="20" y="38"/>
                      <a:pt x="22" y="38"/>
                    </a:cubicBezTo>
                    <a:cubicBezTo>
                      <a:pt x="58" y="29"/>
                      <a:pt x="58" y="29"/>
                      <a:pt x="58" y="29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0"/>
                      <a:pt x="72" y="0"/>
                      <a:pt x="70" y="0"/>
                    </a:cubicBezTo>
                    <a:cubicBezTo>
                      <a:pt x="70" y="0"/>
                      <a:pt x="69" y="0"/>
                      <a:pt x="69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2" name="Freeform 188"/>
              <p:cNvSpPr>
                <a:spLocks/>
              </p:cNvSpPr>
              <p:nvPr/>
            </p:nvSpPr>
            <p:spPr bwMode="auto">
              <a:xfrm>
                <a:off x="4335" y="2091"/>
                <a:ext cx="83" cy="97"/>
              </a:xfrm>
              <a:custGeom>
                <a:avLst/>
                <a:gdLst>
                  <a:gd name="T0" fmla="*/ 71 w 82"/>
                  <a:gd name="T1" fmla="*/ 0 h 96"/>
                  <a:gd name="T2" fmla="*/ 65 w 82"/>
                  <a:gd name="T3" fmla="*/ 1 h 96"/>
                  <a:gd name="T4" fmla="*/ 17 w 82"/>
                  <a:gd name="T5" fmla="*/ 11 h 96"/>
                  <a:gd name="T6" fmla="*/ 1 w 82"/>
                  <a:gd name="T7" fmla="*/ 31 h 96"/>
                  <a:gd name="T8" fmla="*/ 4 w 82"/>
                  <a:gd name="T9" fmla="*/ 80 h 96"/>
                  <a:gd name="T10" fmla="*/ 5 w 82"/>
                  <a:gd name="T11" fmla="*/ 88 h 96"/>
                  <a:gd name="T12" fmla="*/ 11 w 82"/>
                  <a:gd name="T13" fmla="*/ 96 h 96"/>
                  <a:gd name="T14" fmla="*/ 11 w 82"/>
                  <a:gd name="T15" fmla="*/ 96 h 96"/>
                  <a:gd name="T16" fmla="*/ 9 w 82"/>
                  <a:gd name="T17" fmla="*/ 94 h 96"/>
                  <a:gd name="T18" fmla="*/ 9 w 82"/>
                  <a:gd name="T19" fmla="*/ 94 h 96"/>
                  <a:gd name="T20" fmla="*/ 6 w 82"/>
                  <a:gd name="T21" fmla="*/ 89 h 96"/>
                  <a:gd name="T22" fmla="*/ 6 w 82"/>
                  <a:gd name="T23" fmla="*/ 89 h 96"/>
                  <a:gd name="T24" fmla="*/ 5 w 82"/>
                  <a:gd name="T25" fmla="*/ 81 h 96"/>
                  <a:gd name="T26" fmla="*/ 2 w 82"/>
                  <a:gd name="T27" fmla="*/ 32 h 96"/>
                  <a:gd name="T28" fmla="*/ 2 w 82"/>
                  <a:gd name="T29" fmla="*/ 27 h 96"/>
                  <a:gd name="T30" fmla="*/ 17 w 82"/>
                  <a:gd name="T31" fmla="*/ 11 h 96"/>
                  <a:gd name="T32" fmla="*/ 66 w 82"/>
                  <a:gd name="T33" fmla="*/ 2 h 96"/>
                  <a:gd name="T34" fmla="*/ 66 w 82"/>
                  <a:gd name="T35" fmla="*/ 1 h 96"/>
                  <a:gd name="T36" fmla="*/ 72 w 82"/>
                  <a:gd name="T37" fmla="*/ 1 h 96"/>
                  <a:gd name="T38" fmla="*/ 72 w 82"/>
                  <a:gd name="T39" fmla="*/ 1 h 96"/>
                  <a:gd name="T40" fmla="*/ 72 w 82"/>
                  <a:gd name="T41" fmla="*/ 1 h 96"/>
                  <a:gd name="T42" fmla="*/ 72 w 82"/>
                  <a:gd name="T43" fmla="*/ 1 h 96"/>
                  <a:gd name="T44" fmla="*/ 72 w 82"/>
                  <a:gd name="T45" fmla="*/ 1 h 96"/>
                  <a:gd name="T46" fmla="*/ 73 w 82"/>
                  <a:gd name="T47" fmla="*/ 1 h 96"/>
                  <a:gd name="T48" fmla="*/ 73 w 82"/>
                  <a:gd name="T49" fmla="*/ 1 h 96"/>
                  <a:gd name="T50" fmla="*/ 73 w 82"/>
                  <a:gd name="T51" fmla="*/ 1 h 96"/>
                  <a:gd name="T52" fmla="*/ 78 w 82"/>
                  <a:gd name="T53" fmla="*/ 2 h 96"/>
                  <a:gd name="T54" fmla="*/ 78 w 82"/>
                  <a:gd name="T55" fmla="*/ 2 h 96"/>
                  <a:gd name="T56" fmla="*/ 78 w 82"/>
                  <a:gd name="T57" fmla="*/ 2 h 96"/>
                  <a:gd name="T58" fmla="*/ 82 w 82"/>
                  <a:gd name="T59" fmla="*/ 4 h 96"/>
                  <a:gd name="T60" fmla="*/ 82 w 82"/>
                  <a:gd name="T61" fmla="*/ 4 h 96"/>
                  <a:gd name="T62" fmla="*/ 73 w 82"/>
                  <a:gd name="T63" fmla="*/ 0 h 96"/>
                  <a:gd name="T64" fmla="*/ 71 w 82"/>
                  <a:gd name="T6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2" h="96">
                    <a:moveTo>
                      <a:pt x="71" y="0"/>
                    </a:moveTo>
                    <a:cubicBezTo>
                      <a:pt x="69" y="0"/>
                      <a:pt x="67" y="1"/>
                      <a:pt x="65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2" y="14"/>
                      <a:pt x="0" y="16"/>
                      <a:pt x="1" y="31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4" y="83"/>
                      <a:pt x="4" y="86"/>
                      <a:pt x="5" y="88"/>
                    </a:cubicBezTo>
                    <a:cubicBezTo>
                      <a:pt x="6" y="91"/>
                      <a:pt x="8" y="94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0" y="95"/>
                      <a:pt x="9" y="95"/>
                      <a:pt x="9" y="94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7" y="92"/>
                      <a:pt x="7" y="90"/>
                      <a:pt x="6" y="89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4"/>
                      <a:pt x="5" y="8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0"/>
                      <a:pt x="2" y="28"/>
                      <a:pt x="2" y="27"/>
                    </a:cubicBezTo>
                    <a:cubicBezTo>
                      <a:pt x="2" y="16"/>
                      <a:pt x="5" y="14"/>
                      <a:pt x="17" y="11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1"/>
                    </a:cubicBezTo>
                    <a:cubicBezTo>
                      <a:pt x="68" y="1"/>
                      <a:pt x="70" y="1"/>
                      <a:pt x="72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3" y="1"/>
                      <a:pt x="73" y="1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5" y="1"/>
                      <a:pt x="76" y="1"/>
                      <a:pt x="78" y="2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9" y="2"/>
                      <a:pt x="80" y="3"/>
                      <a:pt x="82" y="4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79" y="2"/>
                      <a:pt x="76" y="1"/>
                      <a:pt x="73" y="0"/>
                    </a:cubicBezTo>
                    <a:cubicBezTo>
                      <a:pt x="72" y="0"/>
                      <a:pt x="72" y="0"/>
                      <a:pt x="71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3" name="Freeform 189"/>
              <p:cNvSpPr>
                <a:spLocks/>
              </p:cNvSpPr>
              <p:nvPr/>
            </p:nvSpPr>
            <p:spPr bwMode="auto">
              <a:xfrm>
                <a:off x="4337" y="2092"/>
                <a:ext cx="81" cy="97"/>
              </a:xfrm>
              <a:custGeom>
                <a:avLst/>
                <a:gdLst>
                  <a:gd name="T0" fmla="*/ 70 w 80"/>
                  <a:gd name="T1" fmla="*/ 0 h 96"/>
                  <a:gd name="T2" fmla="*/ 70 w 80"/>
                  <a:gd name="T3" fmla="*/ 0 h 96"/>
                  <a:gd name="T4" fmla="*/ 64 w 80"/>
                  <a:gd name="T5" fmla="*/ 0 h 96"/>
                  <a:gd name="T6" fmla="*/ 64 w 80"/>
                  <a:gd name="T7" fmla="*/ 1 h 96"/>
                  <a:gd name="T8" fmla="*/ 15 w 80"/>
                  <a:gd name="T9" fmla="*/ 10 h 96"/>
                  <a:gd name="T10" fmla="*/ 0 w 80"/>
                  <a:gd name="T11" fmla="*/ 26 h 96"/>
                  <a:gd name="T12" fmla="*/ 0 w 80"/>
                  <a:gd name="T13" fmla="*/ 31 h 96"/>
                  <a:gd name="T14" fmla="*/ 3 w 80"/>
                  <a:gd name="T15" fmla="*/ 80 h 96"/>
                  <a:gd name="T16" fmla="*/ 4 w 80"/>
                  <a:gd name="T17" fmla="*/ 88 h 96"/>
                  <a:gd name="T18" fmla="*/ 7 w 80"/>
                  <a:gd name="T19" fmla="*/ 93 h 96"/>
                  <a:gd name="T20" fmla="*/ 9 w 80"/>
                  <a:gd name="T21" fmla="*/ 95 h 96"/>
                  <a:gd name="T22" fmla="*/ 10 w 80"/>
                  <a:gd name="T23" fmla="*/ 96 h 96"/>
                  <a:gd name="T24" fmla="*/ 10 w 80"/>
                  <a:gd name="T25" fmla="*/ 96 h 96"/>
                  <a:gd name="T26" fmla="*/ 10 w 80"/>
                  <a:gd name="T27" fmla="*/ 96 h 96"/>
                  <a:gd name="T28" fmla="*/ 10 w 80"/>
                  <a:gd name="T29" fmla="*/ 96 h 96"/>
                  <a:gd name="T30" fmla="*/ 11 w 80"/>
                  <a:gd name="T31" fmla="*/ 94 h 96"/>
                  <a:gd name="T32" fmla="*/ 9 w 80"/>
                  <a:gd name="T33" fmla="*/ 92 h 96"/>
                  <a:gd name="T34" fmla="*/ 8 w 80"/>
                  <a:gd name="T35" fmla="*/ 91 h 96"/>
                  <a:gd name="T36" fmla="*/ 6 w 80"/>
                  <a:gd name="T37" fmla="*/ 87 h 96"/>
                  <a:gd name="T38" fmla="*/ 5 w 80"/>
                  <a:gd name="T39" fmla="*/ 84 h 96"/>
                  <a:gd name="T40" fmla="*/ 5 w 80"/>
                  <a:gd name="T41" fmla="*/ 80 h 96"/>
                  <a:gd name="T42" fmla="*/ 2 w 80"/>
                  <a:gd name="T43" fmla="*/ 31 h 96"/>
                  <a:gd name="T44" fmla="*/ 3 w 80"/>
                  <a:gd name="T45" fmla="*/ 18 h 96"/>
                  <a:gd name="T46" fmla="*/ 16 w 80"/>
                  <a:gd name="T47" fmla="*/ 13 h 96"/>
                  <a:gd name="T48" fmla="*/ 64 w 80"/>
                  <a:gd name="T49" fmla="*/ 3 h 96"/>
                  <a:gd name="T50" fmla="*/ 68 w 80"/>
                  <a:gd name="T51" fmla="*/ 2 h 96"/>
                  <a:gd name="T52" fmla="*/ 70 w 80"/>
                  <a:gd name="T53" fmla="*/ 2 h 96"/>
                  <a:gd name="T54" fmla="*/ 71 w 80"/>
                  <a:gd name="T55" fmla="*/ 2 h 96"/>
                  <a:gd name="T56" fmla="*/ 76 w 80"/>
                  <a:gd name="T57" fmla="*/ 3 h 96"/>
                  <a:gd name="T58" fmla="*/ 77 w 80"/>
                  <a:gd name="T59" fmla="*/ 4 h 96"/>
                  <a:gd name="T60" fmla="*/ 79 w 80"/>
                  <a:gd name="T61" fmla="*/ 5 h 96"/>
                  <a:gd name="T62" fmla="*/ 80 w 80"/>
                  <a:gd name="T63" fmla="*/ 3 h 96"/>
                  <a:gd name="T64" fmla="*/ 80 w 80"/>
                  <a:gd name="T65" fmla="*/ 3 h 96"/>
                  <a:gd name="T66" fmla="*/ 76 w 80"/>
                  <a:gd name="T67" fmla="*/ 1 h 96"/>
                  <a:gd name="T68" fmla="*/ 76 w 80"/>
                  <a:gd name="T69" fmla="*/ 1 h 96"/>
                  <a:gd name="T70" fmla="*/ 76 w 80"/>
                  <a:gd name="T71" fmla="*/ 1 h 96"/>
                  <a:gd name="T72" fmla="*/ 71 w 80"/>
                  <a:gd name="T73" fmla="*/ 0 h 96"/>
                  <a:gd name="T74" fmla="*/ 71 w 80"/>
                  <a:gd name="T75" fmla="*/ 0 h 96"/>
                  <a:gd name="T76" fmla="*/ 71 w 80"/>
                  <a:gd name="T77" fmla="*/ 0 h 96"/>
                  <a:gd name="T78" fmla="*/ 70 w 80"/>
                  <a:gd name="T79" fmla="*/ 0 h 96"/>
                  <a:gd name="T80" fmla="*/ 70 w 80"/>
                  <a:gd name="T81" fmla="*/ 0 h 96"/>
                  <a:gd name="T82" fmla="*/ 70 w 80"/>
                  <a:gd name="T8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0" h="96">
                    <a:moveTo>
                      <a:pt x="70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68" y="0"/>
                      <a:pt x="66" y="0"/>
                      <a:pt x="64" y="0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3" y="13"/>
                      <a:pt x="0" y="15"/>
                      <a:pt x="0" y="26"/>
                    </a:cubicBezTo>
                    <a:cubicBezTo>
                      <a:pt x="0" y="27"/>
                      <a:pt x="0" y="29"/>
                      <a:pt x="0" y="31"/>
                    </a:cubicBezTo>
                    <a:cubicBezTo>
                      <a:pt x="3" y="80"/>
                      <a:pt x="3" y="80"/>
                      <a:pt x="3" y="80"/>
                    </a:cubicBezTo>
                    <a:cubicBezTo>
                      <a:pt x="3" y="83"/>
                      <a:pt x="3" y="85"/>
                      <a:pt x="4" y="88"/>
                    </a:cubicBezTo>
                    <a:cubicBezTo>
                      <a:pt x="5" y="89"/>
                      <a:pt x="5" y="91"/>
                      <a:pt x="7" y="93"/>
                    </a:cubicBezTo>
                    <a:cubicBezTo>
                      <a:pt x="7" y="94"/>
                      <a:pt x="8" y="94"/>
                      <a:pt x="9" y="95"/>
                    </a:cubicBezTo>
                    <a:cubicBezTo>
                      <a:pt x="9" y="95"/>
                      <a:pt x="9" y="95"/>
                      <a:pt x="10" y="96"/>
                    </a:cubicBezTo>
                    <a:cubicBezTo>
                      <a:pt x="10" y="96"/>
                      <a:pt x="10" y="96"/>
                      <a:pt x="10" y="96"/>
                    </a:cubicBezTo>
                    <a:cubicBezTo>
                      <a:pt x="10" y="96"/>
                      <a:pt x="10" y="96"/>
                      <a:pt x="10" y="96"/>
                    </a:cubicBezTo>
                    <a:cubicBezTo>
                      <a:pt x="10" y="96"/>
                      <a:pt x="10" y="96"/>
                      <a:pt x="10" y="96"/>
                    </a:cubicBezTo>
                    <a:cubicBezTo>
                      <a:pt x="11" y="94"/>
                      <a:pt x="11" y="94"/>
                      <a:pt x="11" y="94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8" y="91"/>
                      <a:pt x="8" y="91"/>
                    </a:cubicBezTo>
                    <a:cubicBezTo>
                      <a:pt x="7" y="90"/>
                      <a:pt x="6" y="88"/>
                      <a:pt x="6" y="87"/>
                    </a:cubicBezTo>
                    <a:cubicBezTo>
                      <a:pt x="6" y="86"/>
                      <a:pt x="5" y="85"/>
                      <a:pt x="5" y="84"/>
                    </a:cubicBezTo>
                    <a:cubicBezTo>
                      <a:pt x="5" y="82"/>
                      <a:pt x="5" y="81"/>
                      <a:pt x="5" y="80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24"/>
                      <a:pt x="2" y="20"/>
                      <a:pt x="3" y="18"/>
                    </a:cubicBezTo>
                    <a:cubicBezTo>
                      <a:pt x="5" y="15"/>
                      <a:pt x="9" y="14"/>
                      <a:pt x="16" y="13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5" y="3"/>
                      <a:pt x="66" y="2"/>
                      <a:pt x="68" y="2"/>
                    </a:cubicBezTo>
                    <a:cubicBezTo>
                      <a:pt x="68" y="2"/>
                      <a:pt x="69" y="2"/>
                      <a:pt x="70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3" y="2"/>
                      <a:pt x="74" y="2"/>
                      <a:pt x="76" y="3"/>
                    </a:cubicBezTo>
                    <a:cubicBezTo>
                      <a:pt x="76" y="3"/>
                      <a:pt x="77" y="3"/>
                      <a:pt x="77" y="4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79" y="2"/>
                      <a:pt x="77" y="1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4" y="0"/>
                      <a:pt x="73" y="0"/>
                      <a:pt x="71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4" name="Freeform 190"/>
              <p:cNvSpPr>
                <a:spLocks noEditPoints="1"/>
              </p:cNvSpPr>
              <p:nvPr/>
            </p:nvSpPr>
            <p:spPr bwMode="auto">
              <a:xfrm>
                <a:off x="4347" y="2095"/>
                <a:ext cx="134" cy="94"/>
              </a:xfrm>
              <a:custGeom>
                <a:avLst/>
                <a:gdLst>
                  <a:gd name="T0" fmla="*/ 20 w 133"/>
                  <a:gd name="T1" fmla="*/ 84 h 93"/>
                  <a:gd name="T2" fmla="*/ 19 w 133"/>
                  <a:gd name="T3" fmla="*/ 84 h 93"/>
                  <a:gd name="T4" fmla="*/ 8 w 133"/>
                  <a:gd name="T5" fmla="*/ 86 h 93"/>
                  <a:gd name="T6" fmla="*/ 0 w 133"/>
                  <a:gd name="T7" fmla="*/ 93 h 93"/>
                  <a:gd name="T8" fmla="*/ 9 w 133"/>
                  <a:gd name="T9" fmla="*/ 86 h 93"/>
                  <a:gd name="T10" fmla="*/ 20 w 133"/>
                  <a:gd name="T11" fmla="*/ 85 h 93"/>
                  <a:gd name="T12" fmla="*/ 20 w 133"/>
                  <a:gd name="T13" fmla="*/ 85 h 93"/>
                  <a:gd name="T14" fmla="*/ 20 w 133"/>
                  <a:gd name="T15" fmla="*/ 84 h 93"/>
                  <a:gd name="T16" fmla="*/ 125 w 133"/>
                  <a:gd name="T17" fmla="*/ 42 h 93"/>
                  <a:gd name="T18" fmla="*/ 125 w 133"/>
                  <a:gd name="T19" fmla="*/ 42 h 93"/>
                  <a:gd name="T20" fmla="*/ 133 w 133"/>
                  <a:gd name="T21" fmla="*/ 48 h 93"/>
                  <a:gd name="T22" fmla="*/ 133 w 133"/>
                  <a:gd name="T23" fmla="*/ 48 h 93"/>
                  <a:gd name="T24" fmla="*/ 125 w 133"/>
                  <a:gd name="T25" fmla="*/ 42 h 93"/>
                  <a:gd name="T26" fmla="*/ 70 w 133"/>
                  <a:gd name="T27" fmla="*/ 0 h 93"/>
                  <a:gd name="T28" fmla="*/ 66 w 133"/>
                  <a:gd name="T29" fmla="*/ 10 h 93"/>
                  <a:gd name="T30" fmla="*/ 67 w 133"/>
                  <a:gd name="T31" fmla="*/ 21 h 93"/>
                  <a:gd name="T32" fmla="*/ 68 w 133"/>
                  <a:gd name="T33" fmla="*/ 24 h 93"/>
                  <a:gd name="T34" fmla="*/ 68 w 133"/>
                  <a:gd name="T35" fmla="*/ 24 h 93"/>
                  <a:gd name="T36" fmla="*/ 68 w 133"/>
                  <a:gd name="T37" fmla="*/ 22 h 93"/>
                  <a:gd name="T38" fmla="*/ 67 w 133"/>
                  <a:gd name="T39" fmla="*/ 11 h 93"/>
                  <a:gd name="T40" fmla="*/ 70 w 133"/>
                  <a:gd name="T41" fmla="*/ 0 h 93"/>
                  <a:gd name="T42" fmla="*/ 70 w 133"/>
                  <a:gd name="T43" fmla="*/ 0 h 93"/>
                  <a:gd name="T44" fmla="*/ 93 w 133"/>
                  <a:gd name="T45" fmla="*/ 18 h 93"/>
                  <a:gd name="T46" fmla="*/ 93 w 133"/>
                  <a:gd name="T47" fmla="*/ 18 h 93"/>
                  <a:gd name="T48" fmla="*/ 70 w 133"/>
                  <a:gd name="T4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3" h="93">
                    <a:moveTo>
                      <a:pt x="20" y="84"/>
                    </a:moveTo>
                    <a:cubicBezTo>
                      <a:pt x="19" y="84"/>
                      <a:pt x="19" y="84"/>
                      <a:pt x="19" y="84"/>
                    </a:cubicBezTo>
                    <a:cubicBezTo>
                      <a:pt x="15" y="85"/>
                      <a:pt x="12" y="85"/>
                      <a:pt x="8" y="86"/>
                    </a:cubicBezTo>
                    <a:cubicBezTo>
                      <a:pt x="5" y="87"/>
                      <a:pt x="2" y="90"/>
                      <a:pt x="0" y="93"/>
                    </a:cubicBezTo>
                    <a:cubicBezTo>
                      <a:pt x="2" y="90"/>
                      <a:pt x="5" y="88"/>
                      <a:pt x="9" y="86"/>
                    </a:cubicBezTo>
                    <a:cubicBezTo>
                      <a:pt x="12" y="85"/>
                      <a:pt x="16" y="85"/>
                      <a:pt x="20" y="85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4"/>
                      <a:pt x="20" y="84"/>
                      <a:pt x="20" y="84"/>
                    </a:cubicBezTo>
                    <a:moveTo>
                      <a:pt x="125" y="42"/>
                    </a:moveTo>
                    <a:cubicBezTo>
                      <a:pt x="125" y="42"/>
                      <a:pt x="125" y="42"/>
                      <a:pt x="125" y="42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25" y="42"/>
                      <a:pt x="125" y="42"/>
                      <a:pt x="125" y="42"/>
                    </a:cubicBezTo>
                    <a:moveTo>
                      <a:pt x="70" y="0"/>
                    </a:moveTo>
                    <a:cubicBezTo>
                      <a:pt x="68" y="4"/>
                      <a:pt x="67" y="7"/>
                      <a:pt x="66" y="10"/>
                    </a:cubicBezTo>
                    <a:cubicBezTo>
                      <a:pt x="66" y="14"/>
                      <a:pt x="67" y="18"/>
                      <a:pt x="67" y="21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2"/>
                      <a:pt x="68" y="22"/>
                      <a:pt x="68" y="22"/>
                    </a:cubicBezTo>
                    <a:cubicBezTo>
                      <a:pt x="67" y="18"/>
                      <a:pt x="67" y="15"/>
                      <a:pt x="67" y="11"/>
                    </a:cubicBezTo>
                    <a:cubicBezTo>
                      <a:pt x="67" y="7"/>
                      <a:pt x="68" y="4"/>
                      <a:pt x="70" y="0"/>
                    </a:cubicBezTo>
                    <a:moveTo>
                      <a:pt x="70" y="0"/>
                    </a:moveTo>
                    <a:cubicBezTo>
                      <a:pt x="93" y="18"/>
                      <a:pt x="93" y="18"/>
                      <a:pt x="93" y="18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5" name="Freeform 191"/>
              <p:cNvSpPr>
                <a:spLocks noEditPoints="1"/>
              </p:cNvSpPr>
              <p:nvPr/>
            </p:nvSpPr>
            <p:spPr bwMode="auto">
              <a:xfrm>
                <a:off x="4347" y="2095"/>
                <a:ext cx="134" cy="142"/>
              </a:xfrm>
              <a:custGeom>
                <a:avLst/>
                <a:gdLst>
                  <a:gd name="T0" fmla="*/ 98 w 133"/>
                  <a:gd name="T1" fmla="*/ 95 h 141"/>
                  <a:gd name="T2" fmla="*/ 98 w 133"/>
                  <a:gd name="T3" fmla="*/ 95 h 141"/>
                  <a:gd name="T4" fmla="*/ 62 w 133"/>
                  <a:gd name="T5" fmla="*/ 141 h 141"/>
                  <a:gd name="T6" fmla="*/ 62 w 133"/>
                  <a:gd name="T7" fmla="*/ 140 h 141"/>
                  <a:gd name="T8" fmla="*/ 62 w 133"/>
                  <a:gd name="T9" fmla="*/ 140 h 141"/>
                  <a:gd name="T10" fmla="*/ 62 w 133"/>
                  <a:gd name="T11" fmla="*/ 141 h 141"/>
                  <a:gd name="T12" fmla="*/ 98 w 133"/>
                  <a:gd name="T13" fmla="*/ 95 h 141"/>
                  <a:gd name="T14" fmla="*/ 20 w 133"/>
                  <a:gd name="T15" fmla="*/ 85 h 141"/>
                  <a:gd name="T16" fmla="*/ 20 w 133"/>
                  <a:gd name="T17" fmla="*/ 85 h 141"/>
                  <a:gd name="T18" fmla="*/ 9 w 133"/>
                  <a:gd name="T19" fmla="*/ 86 h 141"/>
                  <a:gd name="T20" fmla="*/ 0 w 133"/>
                  <a:gd name="T21" fmla="*/ 93 h 141"/>
                  <a:gd name="T22" fmla="*/ 0 w 133"/>
                  <a:gd name="T23" fmla="*/ 93 h 141"/>
                  <a:gd name="T24" fmla="*/ 0 w 133"/>
                  <a:gd name="T25" fmla="*/ 93 h 141"/>
                  <a:gd name="T26" fmla="*/ 0 w 133"/>
                  <a:gd name="T27" fmla="*/ 93 h 141"/>
                  <a:gd name="T28" fmla="*/ 0 w 133"/>
                  <a:gd name="T29" fmla="*/ 93 h 141"/>
                  <a:gd name="T30" fmla="*/ 62 w 133"/>
                  <a:gd name="T31" fmla="*/ 140 h 141"/>
                  <a:gd name="T32" fmla="*/ 56 w 133"/>
                  <a:gd name="T33" fmla="*/ 127 h 141"/>
                  <a:gd name="T34" fmla="*/ 54 w 133"/>
                  <a:gd name="T35" fmla="*/ 105 h 141"/>
                  <a:gd name="T36" fmla="*/ 30 w 133"/>
                  <a:gd name="T37" fmla="*/ 111 h 141"/>
                  <a:gd name="T38" fmla="*/ 29 w 133"/>
                  <a:gd name="T39" fmla="*/ 111 h 141"/>
                  <a:gd name="T40" fmla="*/ 26 w 133"/>
                  <a:gd name="T41" fmla="*/ 108 h 141"/>
                  <a:gd name="T42" fmla="*/ 20 w 133"/>
                  <a:gd name="T43" fmla="*/ 85 h 141"/>
                  <a:gd name="T44" fmla="*/ 10 w 133"/>
                  <a:gd name="T45" fmla="*/ 87 h 141"/>
                  <a:gd name="T46" fmla="*/ 0 w 133"/>
                  <a:gd name="T47" fmla="*/ 93 h 141"/>
                  <a:gd name="T48" fmla="*/ 0 w 133"/>
                  <a:gd name="T49" fmla="*/ 93 h 141"/>
                  <a:gd name="T50" fmla="*/ 9 w 133"/>
                  <a:gd name="T51" fmla="*/ 87 h 141"/>
                  <a:gd name="T52" fmla="*/ 20 w 133"/>
                  <a:gd name="T53" fmla="*/ 85 h 141"/>
                  <a:gd name="T54" fmla="*/ 20 w 133"/>
                  <a:gd name="T55" fmla="*/ 85 h 141"/>
                  <a:gd name="T56" fmla="*/ 20 w 133"/>
                  <a:gd name="T57" fmla="*/ 85 h 141"/>
                  <a:gd name="T58" fmla="*/ 133 w 133"/>
                  <a:gd name="T59" fmla="*/ 48 h 141"/>
                  <a:gd name="T60" fmla="*/ 133 w 133"/>
                  <a:gd name="T61" fmla="*/ 48 h 141"/>
                  <a:gd name="T62" fmla="*/ 133 w 133"/>
                  <a:gd name="T63" fmla="*/ 48 h 141"/>
                  <a:gd name="T64" fmla="*/ 133 w 133"/>
                  <a:gd name="T65" fmla="*/ 48 h 141"/>
                  <a:gd name="T66" fmla="*/ 125 w 133"/>
                  <a:gd name="T67" fmla="*/ 42 h 141"/>
                  <a:gd name="T68" fmla="*/ 126 w 133"/>
                  <a:gd name="T69" fmla="*/ 45 h 141"/>
                  <a:gd name="T70" fmla="*/ 133 w 133"/>
                  <a:gd name="T71" fmla="*/ 48 h 141"/>
                  <a:gd name="T72" fmla="*/ 133 w 133"/>
                  <a:gd name="T73" fmla="*/ 48 h 141"/>
                  <a:gd name="T74" fmla="*/ 125 w 133"/>
                  <a:gd name="T75" fmla="*/ 42 h 141"/>
                  <a:gd name="T76" fmla="*/ 70 w 133"/>
                  <a:gd name="T77" fmla="*/ 0 h 141"/>
                  <a:gd name="T78" fmla="*/ 70 w 133"/>
                  <a:gd name="T79" fmla="*/ 0 h 141"/>
                  <a:gd name="T80" fmla="*/ 70 w 133"/>
                  <a:gd name="T81" fmla="*/ 0 h 141"/>
                  <a:gd name="T82" fmla="*/ 70 w 133"/>
                  <a:gd name="T83" fmla="*/ 0 h 141"/>
                  <a:gd name="T84" fmla="*/ 70 w 133"/>
                  <a:gd name="T85" fmla="*/ 0 h 141"/>
                  <a:gd name="T86" fmla="*/ 70 w 133"/>
                  <a:gd name="T87" fmla="*/ 0 h 141"/>
                  <a:gd name="T88" fmla="*/ 67 w 133"/>
                  <a:gd name="T89" fmla="*/ 11 h 141"/>
                  <a:gd name="T90" fmla="*/ 68 w 133"/>
                  <a:gd name="T91" fmla="*/ 22 h 141"/>
                  <a:gd name="T92" fmla="*/ 68 w 133"/>
                  <a:gd name="T93" fmla="*/ 24 h 141"/>
                  <a:gd name="T94" fmla="*/ 69 w 133"/>
                  <a:gd name="T95" fmla="*/ 24 h 141"/>
                  <a:gd name="T96" fmla="*/ 68 w 133"/>
                  <a:gd name="T97" fmla="*/ 22 h 141"/>
                  <a:gd name="T98" fmla="*/ 67 w 133"/>
                  <a:gd name="T99" fmla="*/ 11 h 141"/>
                  <a:gd name="T100" fmla="*/ 70 w 133"/>
                  <a:gd name="T101" fmla="*/ 1 h 141"/>
                  <a:gd name="T102" fmla="*/ 71 w 133"/>
                  <a:gd name="T103" fmla="*/ 1 h 141"/>
                  <a:gd name="T104" fmla="*/ 68 w 133"/>
                  <a:gd name="T105" fmla="*/ 12 h 141"/>
                  <a:gd name="T106" fmla="*/ 69 w 133"/>
                  <a:gd name="T107" fmla="*/ 23 h 141"/>
                  <a:gd name="T108" fmla="*/ 69 w 133"/>
                  <a:gd name="T109" fmla="*/ 24 h 141"/>
                  <a:gd name="T110" fmla="*/ 93 w 133"/>
                  <a:gd name="T111" fmla="*/ 18 h 141"/>
                  <a:gd name="T112" fmla="*/ 70 w 133"/>
                  <a:gd name="T113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3" h="141">
                    <a:moveTo>
                      <a:pt x="98" y="95"/>
                    </a:moveTo>
                    <a:cubicBezTo>
                      <a:pt x="98" y="95"/>
                      <a:pt x="98" y="95"/>
                      <a:pt x="98" y="95"/>
                    </a:cubicBezTo>
                    <a:cubicBezTo>
                      <a:pt x="62" y="141"/>
                      <a:pt x="62" y="141"/>
                      <a:pt x="62" y="141"/>
                    </a:cubicBezTo>
                    <a:cubicBezTo>
                      <a:pt x="62" y="141"/>
                      <a:pt x="62" y="141"/>
                      <a:pt x="62" y="140"/>
                    </a:cubicBezTo>
                    <a:cubicBezTo>
                      <a:pt x="62" y="140"/>
                      <a:pt x="62" y="140"/>
                      <a:pt x="62" y="140"/>
                    </a:cubicBezTo>
                    <a:cubicBezTo>
                      <a:pt x="62" y="141"/>
                      <a:pt x="62" y="141"/>
                      <a:pt x="62" y="141"/>
                    </a:cubicBezTo>
                    <a:cubicBezTo>
                      <a:pt x="98" y="95"/>
                      <a:pt x="98" y="95"/>
                      <a:pt x="98" y="95"/>
                    </a:cubicBezTo>
                    <a:moveTo>
                      <a:pt x="20" y="85"/>
                    </a:moveTo>
                    <a:cubicBezTo>
                      <a:pt x="20" y="85"/>
                      <a:pt x="20" y="85"/>
                      <a:pt x="20" y="85"/>
                    </a:cubicBezTo>
                    <a:cubicBezTo>
                      <a:pt x="16" y="85"/>
                      <a:pt x="12" y="85"/>
                      <a:pt x="9" y="86"/>
                    </a:cubicBezTo>
                    <a:cubicBezTo>
                      <a:pt x="5" y="88"/>
                      <a:pt x="2" y="90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62" y="140"/>
                      <a:pt x="62" y="140"/>
                      <a:pt x="62" y="140"/>
                    </a:cubicBezTo>
                    <a:cubicBezTo>
                      <a:pt x="58" y="136"/>
                      <a:pt x="56" y="133"/>
                      <a:pt x="56" y="127"/>
                    </a:cubicBezTo>
                    <a:cubicBezTo>
                      <a:pt x="54" y="105"/>
                      <a:pt x="54" y="105"/>
                      <a:pt x="54" y="105"/>
                    </a:cubicBezTo>
                    <a:cubicBezTo>
                      <a:pt x="30" y="111"/>
                      <a:pt x="30" y="111"/>
                      <a:pt x="30" y="111"/>
                    </a:cubicBezTo>
                    <a:cubicBezTo>
                      <a:pt x="30" y="111"/>
                      <a:pt x="30" y="111"/>
                      <a:pt x="29" y="111"/>
                    </a:cubicBezTo>
                    <a:cubicBezTo>
                      <a:pt x="28" y="111"/>
                      <a:pt x="26" y="110"/>
                      <a:pt x="26" y="108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17" y="86"/>
                      <a:pt x="13" y="86"/>
                      <a:pt x="10" y="87"/>
                    </a:cubicBezTo>
                    <a:cubicBezTo>
                      <a:pt x="6" y="88"/>
                      <a:pt x="3" y="90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3" y="90"/>
                      <a:pt x="5" y="88"/>
                      <a:pt x="9" y="87"/>
                    </a:cubicBezTo>
                    <a:cubicBezTo>
                      <a:pt x="12" y="86"/>
                      <a:pt x="16" y="85"/>
                      <a:pt x="20" y="85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5"/>
                      <a:pt x="20" y="85"/>
                      <a:pt x="20" y="85"/>
                    </a:cubicBezTo>
                    <a:moveTo>
                      <a:pt x="133" y="48"/>
                    </a:moveTo>
                    <a:cubicBezTo>
                      <a:pt x="133" y="48"/>
                      <a:pt x="133" y="48"/>
                      <a:pt x="133" y="48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33" y="48"/>
                      <a:pt x="133" y="48"/>
                      <a:pt x="133" y="48"/>
                    </a:cubicBezTo>
                    <a:moveTo>
                      <a:pt x="125" y="42"/>
                    </a:moveTo>
                    <a:cubicBezTo>
                      <a:pt x="126" y="45"/>
                      <a:pt x="126" y="45"/>
                      <a:pt x="126" y="45"/>
                    </a:cubicBezTo>
                    <a:cubicBezTo>
                      <a:pt x="128" y="46"/>
                      <a:pt x="130" y="47"/>
                      <a:pt x="133" y="48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25" y="42"/>
                      <a:pt x="125" y="42"/>
                      <a:pt x="125" y="42"/>
                    </a:cubicBezTo>
                    <a:moveTo>
                      <a:pt x="70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68" y="4"/>
                      <a:pt x="67" y="7"/>
                      <a:pt x="67" y="11"/>
                    </a:cubicBezTo>
                    <a:cubicBezTo>
                      <a:pt x="67" y="15"/>
                      <a:pt x="67" y="18"/>
                      <a:pt x="68" y="22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8" y="22"/>
                      <a:pt x="68" y="22"/>
                      <a:pt x="68" y="22"/>
                    </a:cubicBezTo>
                    <a:cubicBezTo>
                      <a:pt x="68" y="18"/>
                      <a:pt x="67" y="14"/>
                      <a:pt x="67" y="11"/>
                    </a:cubicBezTo>
                    <a:cubicBezTo>
                      <a:pt x="67" y="7"/>
                      <a:pt x="69" y="4"/>
                      <a:pt x="70" y="1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69" y="4"/>
                      <a:pt x="68" y="8"/>
                      <a:pt x="68" y="12"/>
                    </a:cubicBezTo>
                    <a:cubicBezTo>
                      <a:pt x="68" y="15"/>
                      <a:pt x="68" y="19"/>
                      <a:pt x="69" y="23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6" name="Freeform 192"/>
              <p:cNvSpPr>
                <a:spLocks noEditPoints="1"/>
              </p:cNvSpPr>
              <p:nvPr/>
            </p:nvSpPr>
            <p:spPr bwMode="auto">
              <a:xfrm>
                <a:off x="4347" y="2096"/>
                <a:ext cx="72" cy="93"/>
              </a:xfrm>
              <a:custGeom>
                <a:avLst/>
                <a:gdLst>
                  <a:gd name="T0" fmla="*/ 20 w 71"/>
                  <a:gd name="T1" fmla="*/ 84 h 92"/>
                  <a:gd name="T2" fmla="*/ 20 w 71"/>
                  <a:gd name="T3" fmla="*/ 84 h 92"/>
                  <a:gd name="T4" fmla="*/ 9 w 71"/>
                  <a:gd name="T5" fmla="*/ 86 h 92"/>
                  <a:gd name="T6" fmla="*/ 0 w 71"/>
                  <a:gd name="T7" fmla="*/ 92 h 92"/>
                  <a:gd name="T8" fmla="*/ 0 w 71"/>
                  <a:gd name="T9" fmla="*/ 92 h 92"/>
                  <a:gd name="T10" fmla="*/ 10 w 71"/>
                  <a:gd name="T11" fmla="*/ 86 h 92"/>
                  <a:gd name="T12" fmla="*/ 20 w 71"/>
                  <a:gd name="T13" fmla="*/ 84 h 92"/>
                  <a:gd name="T14" fmla="*/ 20 w 71"/>
                  <a:gd name="T15" fmla="*/ 84 h 92"/>
                  <a:gd name="T16" fmla="*/ 70 w 71"/>
                  <a:gd name="T17" fmla="*/ 0 h 92"/>
                  <a:gd name="T18" fmla="*/ 67 w 71"/>
                  <a:gd name="T19" fmla="*/ 10 h 92"/>
                  <a:gd name="T20" fmla="*/ 68 w 71"/>
                  <a:gd name="T21" fmla="*/ 21 h 92"/>
                  <a:gd name="T22" fmla="*/ 69 w 71"/>
                  <a:gd name="T23" fmla="*/ 23 h 92"/>
                  <a:gd name="T24" fmla="*/ 69 w 71"/>
                  <a:gd name="T25" fmla="*/ 23 h 92"/>
                  <a:gd name="T26" fmla="*/ 69 w 71"/>
                  <a:gd name="T27" fmla="*/ 22 h 92"/>
                  <a:gd name="T28" fmla="*/ 68 w 71"/>
                  <a:gd name="T29" fmla="*/ 11 h 92"/>
                  <a:gd name="T30" fmla="*/ 71 w 71"/>
                  <a:gd name="T31" fmla="*/ 0 h 92"/>
                  <a:gd name="T32" fmla="*/ 70 w 71"/>
                  <a:gd name="T3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92">
                    <a:moveTo>
                      <a:pt x="20" y="84"/>
                    </a:moveTo>
                    <a:cubicBezTo>
                      <a:pt x="20" y="84"/>
                      <a:pt x="20" y="84"/>
                      <a:pt x="20" y="84"/>
                    </a:cubicBezTo>
                    <a:cubicBezTo>
                      <a:pt x="16" y="84"/>
                      <a:pt x="12" y="85"/>
                      <a:pt x="9" y="86"/>
                    </a:cubicBezTo>
                    <a:cubicBezTo>
                      <a:pt x="5" y="87"/>
                      <a:pt x="3" y="89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89"/>
                      <a:pt x="6" y="87"/>
                      <a:pt x="10" y="86"/>
                    </a:cubicBezTo>
                    <a:cubicBezTo>
                      <a:pt x="13" y="85"/>
                      <a:pt x="17" y="85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moveTo>
                      <a:pt x="70" y="0"/>
                    </a:moveTo>
                    <a:cubicBezTo>
                      <a:pt x="69" y="3"/>
                      <a:pt x="67" y="6"/>
                      <a:pt x="67" y="10"/>
                    </a:cubicBezTo>
                    <a:cubicBezTo>
                      <a:pt x="67" y="13"/>
                      <a:pt x="68" y="17"/>
                      <a:pt x="68" y="21"/>
                    </a:cubicBezTo>
                    <a:cubicBezTo>
                      <a:pt x="69" y="23"/>
                      <a:pt x="69" y="23"/>
                      <a:pt x="69" y="23"/>
                    </a:cubicBezTo>
                    <a:cubicBezTo>
                      <a:pt x="69" y="23"/>
                      <a:pt x="69" y="23"/>
                      <a:pt x="69" y="23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8" y="18"/>
                      <a:pt x="68" y="14"/>
                      <a:pt x="68" y="11"/>
                    </a:cubicBezTo>
                    <a:cubicBezTo>
                      <a:pt x="68" y="7"/>
                      <a:pt x="69" y="3"/>
                      <a:pt x="71" y="0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7" name="Freeform 193"/>
              <p:cNvSpPr>
                <a:spLocks noEditPoints="1"/>
              </p:cNvSpPr>
              <p:nvPr/>
            </p:nvSpPr>
            <p:spPr bwMode="auto">
              <a:xfrm>
                <a:off x="4402" y="2140"/>
                <a:ext cx="79" cy="96"/>
              </a:xfrm>
              <a:custGeom>
                <a:avLst/>
                <a:gdLst>
                  <a:gd name="T0" fmla="*/ 1 w 79"/>
                  <a:gd name="T1" fmla="*/ 60 h 95"/>
                  <a:gd name="T2" fmla="*/ 0 w 79"/>
                  <a:gd name="T3" fmla="*/ 60 h 95"/>
                  <a:gd name="T4" fmla="*/ 2 w 79"/>
                  <a:gd name="T5" fmla="*/ 82 h 95"/>
                  <a:gd name="T6" fmla="*/ 8 w 79"/>
                  <a:gd name="T7" fmla="*/ 95 h 95"/>
                  <a:gd name="T8" fmla="*/ 8 w 79"/>
                  <a:gd name="T9" fmla="*/ 95 h 95"/>
                  <a:gd name="T10" fmla="*/ 8 w 79"/>
                  <a:gd name="T11" fmla="*/ 95 h 95"/>
                  <a:gd name="T12" fmla="*/ 8 w 79"/>
                  <a:gd name="T13" fmla="*/ 95 h 95"/>
                  <a:gd name="T14" fmla="*/ 8 w 79"/>
                  <a:gd name="T15" fmla="*/ 95 h 95"/>
                  <a:gd name="T16" fmla="*/ 2 w 79"/>
                  <a:gd name="T17" fmla="*/ 83 h 95"/>
                  <a:gd name="T18" fmla="*/ 1 w 79"/>
                  <a:gd name="T19" fmla="*/ 60 h 95"/>
                  <a:gd name="T20" fmla="*/ 72 w 79"/>
                  <a:gd name="T21" fmla="*/ 0 h 95"/>
                  <a:gd name="T22" fmla="*/ 72 w 79"/>
                  <a:gd name="T23" fmla="*/ 1 h 95"/>
                  <a:gd name="T24" fmla="*/ 79 w 79"/>
                  <a:gd name="T25" fmla="*/ 3 h 95"/>
                  <a:gd name="T26" fmla="*/ 79 w 79"/>
                  <a:gd name="T27" fmla="*/ 3 h 95"/>
                  <a:gd name="T28" fmla="*/ 79 w 79"/>
                  <a:gd name="T29" fmla="*/ 3 h 95"/>
                  <a:gd name="T30" fmla="*/ 79 w 79"/>
                  <a:gd name="T31" fmla="*/ 3 h 95"/>
                  <a:gd name="T32" fmla="*/ 72 w 79"/>
                  <a:gd name="T3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" h="95">
                    <a:moveTo>
                      <a:pt x="1" y="6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2" y="88"/>
                      <a:pt x="4" y="91"/>
                      <a:pt x="8" y="95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4" y="91"/>
                      <a:pt x="3" y="88"/>
                      <a:pt x="2" y="83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72" y="0"/>
                    </a:moveTo>
                    <a:cubicBezTo>
                      <a:pt x="72" y="1"/>
                      <a:pt x="72" y="1"/>
                      <a:pt x="72" y="1"/>
                    </a:cubicBezTo>
                    <a:cubicBezTo>
                      <a:pt x="74" y="1"/>
                      <a:pt x="76" y="2"/>
                      <a:pt x="79" y="3"/>
                    </a:cubicBezTo>
                    <a:cubicBezTo>
                      <a:pt x="79" y="3"/>
                      <a:pt x="79" y="3"/>
                      <a:pt x="79" y="3"/>
                    </a:cubicBezTo>
                    <a:cubicBezTo>
                      <a:pt x="79" y="3"/>
                      <a:pt x="79" y="3"/>
                      <a:pt x="79" y="3"/>
                    </a:cubicBezTo>
                    <a:cubicBezTo>
                      <a:pt x="79" y="3"/>
                      <a:pt x="79" y="3"/>
                      <a:pt x="79" y="3"/>
                    </a:cubicBezTo>
                    <a:cubicBezTo>
                      <a:pt x="76" y="2"/>
                      <a:pt x="74" y="1"/>
                      <a:pt x="72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8" name="Freeform 194"/>
              <p:cNvSpPr>
                <a:spLocks noEditPoints="1"/>
              </p:cNvSpPr>
              <p:nvPr/>
            </p:nvSpPr>
            <p:spPr bwMode="auto">
              <a:xfrm>
                <a:off x="4403" y="2141"/>
                <a:ext cx="78" cy="96"/>
              </a:xfrm>
              <a:custGeom>
                <a:avLst/>
                <a:gdLst>
                  <a:gd name="T0" fmla="*/ 43 w 78"/>
                  <a:gd name="T1" fmla="*/ 49 h 95"/>
                  <a:gd name="T2" fmla="*/ 1 w 78"/>
                  <a:gd name="T3" fmla="*/ 59 h 95"/>
                  <a:gd name="T4" fmla="*/ 2 w 78"/>
                  <a:gd name="T5" fmla="*/ 83 h 95"/>
                  <a:gd name="T6" fmla="*/ 5 w 78"/>
                  <a:gd name="T7" fmla="*/ 91 h 95"/>
                  <a:gd name="T8" fmla="*/ 2 w 78"/>
                  <a:gd name="T9" fmla="*/ 82 h 95"/>
                  <a:gd name="T10" fmla="*/ 0 w 78"/>
                  <a:gd name="T11" fmla="*/ 59 h 95"/>
                  <a:gd name="T12" fmla="*/ 0 w 78"/>
                  <a:gd name="T13" fmla="*/ 59 h 95"/>
                  <a:gd name="T14" fmla="*/ 1 w 78"/>
                  <a:gd name="T15" fmla="*/ 82 h 95"/>
                  <a:gd name="T16" fmla="*/ 7 w 78"/>
                  <a:gd name="T17" fmla="*/ 94 h 95"/>
                  <a:gd name="T18" fmla="*/ 7 w 78"/>
                  <a:gd name="T19" fmla="*/ 95 h 95"/>
                  <a:gd name="T20" fmla="*/ 43 w 78"/>
                  <a:gd name="T21" fmla="*/ 49 h 95"/>
                  <a:gd name="T22" fmla="*/ 71 w 78"/>
                  <a:gd name="T23" fmla="*/ 0 h 95"/>
                  <a:gd name="T24" fmla="*/ 71 w 78"/>
                  <a:gd name="T25" fmla="*/ 0 h 95"/>
                  <a:gd name="T26" fmla="*/ 74 w 78"/>
                  <a:gd name="T27" fmla="*/ 1 h 95"/>
                  <a:gd name="T28" fmla="*/ 71 w 78"/>
                  <a:gd name="T29" fmla="*/ 0 h 95"/>
                  <a:gd name="T30" fmla="*/ 73 w 78"/>
                  <a:gd name="T31" fmla="*/ 9 h 95"/>
                  <a:gd name="T32" fmla="*/ 78 w 78"/>
                  <a:gd name="T33" fmla="*/ 2 h 95"/>
                  <a:gd name="T34" fmla="*/ 78 w 78"/>
                  <a:gd name="T35" fmla="*/ 2 h 95"/>
                  <a:gd name="T36" fmla="*/ 78 w 78"/>
                  <a:gd name="T37" fmla="*/ 2 h 95"/>
                  <a:gd name="T38" fmla="*/ 71 w 78"/>
                  <a:gd name="T3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8" h="95">
                    <a:moveTo>
                      <a:pt x="43" y="49"/>
                    </a:moveTo>
                    <a:cubicBezTo>
                      <a:pt x="1" y="59"/>
                      <a:pt x="1" y="59"/>
                      <a:pt x="1" y="59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3" y="86"/>
                      <a:pt x="3" y="89"/>
                      <a:pt x="5" y="91"/>
                    </a:cubicBezTo>
                    <a:cubicBezTo>
                      <a:pt x="3" y="89"/>
                      <a:pt x="2" y="86"/>
                      <a:pt x="2" y="82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2" y="87"/>
                      <a:pt x="3" y="90"/>
                      <a:pt x="7" y="94"/>
                    </a:cubicBezTo>
                    <a:cubicBezTo>
                      <a:pt x="7" y="95"/>
                      <a:pt x="7" y="95"/>
                      <a:pt x="7" y="95"/>
                    </a:cubicBezTo>
                    <a:cubicBezTo>
                      <a:pt x="43" y="49"/>
                      <a:pt x="43" y="49"/>
                      <a:pt x="43" y="49"/>
                    </a:cubicBezTo>
                    <a:moveTo>
                      <a:pt x="71" y="0"/>
                    </a:move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1"/>
                      <a:pt x="74" y="1"/>
                    </a:cubicBezTo>
                    <a:cubicBezTo>
                      <a:pt x="73" y="1"/>
                      <a:pt x="72" y="0"/>
                      <a:pt x="71" y="0"/>
                    </a:cubicBezTo>
                    <a:cubicBezTo>
                      <a:pt x="73" y="9"/>
                      <a:pt x="73" y="9"/>
                      <a:pt x="73" y="9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5" y="1"/>
                      <a:pt x="73" y="0"/>
                      <a:pt x="71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89" name="Freeform 195"/>
              <p:cNvSpPr>
                <a:spLocks noEditPoints="1"/>
              </p:cNvSpPr>
              <p:nvPr/>
            </p:nvSpPr>
            <p:spPr bwMode="auto">
              <a:xfrm>
                <a:off x="4403" y="2141"/>
                <a:ext cx="74" cy="92"/>
              </a:xfrm>
              <a:custGeom>
                <a:avLst/>
                <a:gdLst>
                  <a:gd name="T0" fmla="*/ 1 w 74"/>
                  <a:gd name="T1" fmla="*/ 59 h 91"/>
                  <a:gd name="T2" fmla="*/ 0 w 74"/>
                  <a:gd name="T3" fmla="*/ 59 h 91"/>
                  <a:gd name="T4" fmla="*/ 2 w 74"/>
                  <a:gd name="T5" fmla="*/ 82 h 91"/>
                  <a:gd name="T6" fmla="*/ 5 w 74"/>
                  <a:gd name="T7" fmla="*/ 91 h 91"/>
                  <a:gd name="T8" fmla="*/ 2 w 74"/>
                  <a:gd name="T9" fmla="*/ 83 h 91"/>
                  <a:gd name="T10" fmla="*/ 1 w 74"/>
                  <a:gd name="T11" fmla="*/ 59 h 91"/>
                  <a:gd name="T12" fmla="*/ 71 w 74"/>
                  <a:gd name="T13" fmla="*/ 0 h 91"/>
                  <a:gd name="T14" fmla="*/ 71 w 74"/>
                  <a:gd name="T15" fmla="*/ 0 h 91"/>
                  <a:gd name="T16" fmla="*/ 74 w 74"/>
                  <a:gd name="T17" fmla="*/ 1 h 91"/>
                  <a:gd name="T18" fmla="*/ 71 w 74"/>
                  <a:gd name="T1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4" h="91">
                    <a:moveTo>
                      <a:pt x="1" y="59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2" y="86"/>
                      <a:pt x="3" y="89"/>
                      <a:pt x="5" y="91"/>
                    </a:cubicBezTo>
                    <a:cubicBezTo>
                      <a:pt x="3" y="89"/>
                      <a:pt x="3" y="86"/>
                      <a:pt x="2" y="83"/>
                    </a:cubicBezTo>
                    <a:cubicBezTo>
                      <a:pt x="1" y="59"/>
                      <a:pt x="1" y="59"/>
                      <a:pt x="1" y="59"/>
                    </a:cubicBezTo>
                    <a:moveTo>
                      <a:pt x="71" y="0"/>
                    </a:move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1"/>
                      <a:pt x="74" y="1"/>
                    </a:cubicBezTo>
                    <a:cubicBezTo>
                      <a:pt x="73" y="1"/>
                      <a:pt x="72" y="0"/>
                      <a:pt x="71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90" name="Freeform 196"/>
              <p:cNvSpPr>
                <a:spLocks noEditPoints="1"/>
              </p:cNvSpPr>
              <p:nvPr/>
            </p:nvSpPr>
            <p:spPr bwMode="auto">
              <a:xfrm>
                <a:off x="4357" y="2108"/>
                <a:ext cx="126" cy="99"/>
              </a:xfrm>
              <a:custGeom>
                <a:avLst/>
                <a:gdLst>
                  <a:gd name="T0" fmla="*/ 16 w 125"/>
                  <a:gd name="T1" fmla="*/ 51 h 98"/>
                  <a:gd name="T2" fmla="*/ 102 w 125"/>
                  <a:gd name="T3" fmla="*/ 30 h 98"/>
                  <a:gd name="T4" fmla="*/ 16 w 125"/>
                  <a:gd name="T5" fmla="*/ 51 h 98"/>
                  <a:gd name="T6" fmla="*/ 13 w 125"/>
                  <a:gd name="T7" fmla="*/ 37 h 98"/>
                  <a:gd name="T8" fmla="*/ 99 w 125"/>
                  <a:gd name="T9" fmla="*/ 17 h 98"/>
                  <a:gd name="T10" fmla="*/ 13 w 125"/>
                  <a:gd name="T11" fmla="*/ 37 h 98"/>
                  <a:gd name="T12" fmla="*/ 105 w 125"/>
                  <a:gd name="T13" fmla="*/ 0 h 98"/>
                  <a:gd name="T14" fmla="*/ 104 w 125"/>
                  <a:gd name="T15" fmla="*/ 0 h 98"/>
                  <a:gd name="T16" fmla="*/ 83 w 125"/>
                  <a:gd name="T17" fmla="*/ 5 h 98"/>
                  <a:gd name="T18" fmla="*/ 83 w 125"/>
                  <a:gd name="T19" fmla="*/ 5 h 98"/>
                  <a:gd name="T20" fmla="*/ 59 w 125"/>
                  <a:gd name="T21" fmla="*/ 11 h 98"/>
                  <a:gd name="T22" fmla="*/ 59 w 125"/>
                  <a:gd name="T23" fmla="*/ 11 h 98"/>
                  <a:gd name="T24" fmla="*/ 58 w 125"/>
                  <a:gd name="T25" fmla="*/ 11 h 98"/>
                  <a:gd name="T26" fmla="*/ 58 w 125"/>
                  <a:gd name="T27" fmla="*/ 11 h 98"/>
                  <a:gd name="T28" fmla="*/ 39 w 125"/>
                  <a:gd name="T29" fmla="*/ 15 h 98"/>
                  <a:gd name="T30" fmla="*/ 39 w 125"/>
                  <a:gd name="T31" fmla="*/ 15 h 98"/>
                  <a:gd name="T32" fmla="*/ 3 w 125"/>
                  <a:gd name="T33" fmla="*/ 24 h 98"/>
                  <a:gd name="T34" fmla="*/ 0 w 125"/>
                  <a:gd name="T35" fmla="*/ 28 h 98"/>
                  <a:gd name="T36" fmla="*/ 7 w 125"/>
                  <a:gd name="T37" fmla="*/ 57 h 98"/>
                  <a:gd name="T38" fmla="*/ 7 w 125"/>
                  <a:gd name="T39" fmla="*/ 57 h 98"/>
                  <a:gd name="T40" fmla="*/ 10 w 125"/>
                  <a:gd name="T41" fmla="*/ 71 h 98"/>
                  <a:gd name="T42" fmla="*/ 10 w 125"/>
                  <a:gd name="T43" fmla="*/ 72 h 98"/>
                  <a:gd name="T44" fmla="*/ 10 w 125"/>
                  <a:gd name="T45" fmla="*/ 72 h 98"/>
                  <a:gd name="T46" fmla="*/ 10 w 125"/>
                  <a:gd name="T47" fmla="*/ 72 h 98"/>
                  <a:gd name="T48" fmla="*/ 16 w 125"/>
                  <a:gd name="T49" fmla="*/ 95 h 98"/>
                  <a:gd name="T50" fmla="*/ 19 w 125"/>
                  <a:gd name="T51" fmla="*/ 98 h 98"/>
                  <a:gd name="T52" fmla="*/ 20 w 125"/>
                  <a:gd name="T53" fmla="*/ 98 h 98"/>
                  <a:gd name="T54" fmla="*/ 44 w 125"/>
                  <a:gd name="T55" fmla="*/ 92 h 98"/>
                  <a:gd name="T56" fmla="*/ 45 w 125"/>
                  <a:gd name="T57" fmla="*/ 92 h 98"/>
                  <a:gd name="T58" fmla="*/ 45 w 125"/>
                  <a:gd name="T59" fmla="*/ 92 h 98"/>
                  <a:gd name="T60" fmla="*/ 46 w 125"/>
                  <a:gd name="T61" fmla="*/ 92 h 98"/>
                  <a:gd name="T62" fmla="*/ 88 w 125"/>
                  <a:gd name="T63" fmla="*/ 82 h 98"/>
                  <a:gd name="T64" fmla="*/ 122 w 125"/>
                  <a:gd name="T65" fmla="*/ 74 h 98"/>
                  <a:gd name="T66" fmla="*/ 125 w 125"/>
                  <a:gd name="T67" fmla="*/ 69 h 98"/>
                  <a:gd name="T68" fmla="*/ 118 w 125"/>
                  <a:gd name="T69" fmla="*/ 42 h 98"/>
                  <a:gd name="T70" fmla="*/ 116 w 125"/>
                  <a:gd name="T71" fmla="*/ 33 h 98"/>
                  <a:gd name="T72" fmla="*/ 116 w 125"/>
                  <a:gd name="T73" fmla="*/ 33 h 98"/>
                  <a:gd name="T74" fmla="*/ 116 w 125"/>
                  <a:gd name="T75" fmla="*/ 33 h 98"/>
                  <a:gd name="T76" fmla="*/ 116 w 125"/>
                  <a:gd name="T77" fmla="*/ 32 h 98"/>
                  <a:gd name="T78" fmla="*/ 115 w 125"/>
                  <a:gd name="T79" fmla="*/ 29 h 98"/>
                  <a:gd name="T80" fmla="*/ 115 w 125"/>
                  <a:gd name="T81" fmla="*/ 29 h 98"/>
                  <a:gd name="T82" fmla="*/ 109 w 125"/>
                  <a:gd name="T83" fmla="*/ 3 h 98"/>
                  <a:gd name="T84" fmla="*/ 105 w 125"/>
                  <a:gd name="T85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5" h="98">
                    <a:moveTo>
                      <a:pt x="16" y="51"/>
                    </a:moveTo>
                    <a:cubicBezTo>
                      <a:pt x="102" y="30"/>
                      <a:pt x="102" y="30"/>
                      <a:pt x="102" y="30"/>
                    </a:cubicBezTo>
                    <a:cubicBezTo>
                      <a:pt x="16" y="51"/>
                      <a:pt x="16" y="51"/>
                      <a:pt x="16" y="51"/>
                    </a:cubicBezTo>
                    <a:moveTo>
                      <a:pt x="13" y="37"/>
                    </a:moveTo>
                    <a:cubicBezTo>
                      <a:pt x="99" y="17"/>
                      <a:pt x="99" y="17"/>
                      <a:pt x="99" y="17"/>
                    </a:cubicBezTo>
                    <a:cubicBezTo>
                      <a:pt x="13" y="37"/>
                      <a:pt x="13" y="37"/>
                      <a:pt x="13" y="37"/>
                    </a:cubicBezTo>
                    <a:moveTo>
                      <a:pt x="105" y="0"/>
                    </a:moveTo>
                    <a:cubicBezTo>
                      <a:pt x="105" y="0"/>
                      <a:pt x="105" y="0"/>
                      <a:pt x="104" y="0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1" y="24"/>
                      <a:pt x="0" y="26"/>
                      <a:pt x="0" y="28"/>
                    </a:cubicBez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7"/>
                      <a:pt x="7" y="57"/>
                    </a:cubicBezTo>
                    <a:cubicBezTo>
                      <a:pt x="10" y="71"/>
                      <a:pt x="10" y="71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7"/>
                      <a:pt x="18" y="98"/>
                      <a:pt x="19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88" y="82"/>
                      <a:pt x="88" y="82"/>
                      <a:pt x="88" y="82"/>
                    </a:cubicBezTo>
                    <a:cubicBezTo>
                      <a:pt x="122" y="74"/>
                      <a:pt x="122" y="74"/>
                      <a:pt x="122" y="74"/>
                    </a:cubicBezTo>
                    <a:cubicBezTo>
                      <a:pt x="124" y="74"/>
                      <a:pt x="125" y="72"/>
                      <a:pt x="125" y="69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6" y="33"/>
                      <a:pt x="116" y="33"/>
                      <a:pt x="116" y="33"/>
                    </a:cubicBezTo>
                    <a:cubicBezTo>
                      <a:pt x="116" y="33"/>
                      <a:pt x="116" y="33"/>
                      <a:pt x="116" y="33"/>
                    </a:cubicBezTo>
                    <a:cubicBezTo>
                      <a:pt x="116" y="33"/>
                      <a:pt x="116" y="33"/>
                      <a:pt x="116" y="33"/>
                    </a:cubicBezTo>
                    <a:cubicBezTo>
                      <a:pt x="116" y="32"/>
                      <a:pt x="116" y="32"/>
                      <a:pt x="116" y="32"/>
                    </a:cubicBezTo>
                    <a:cubicBezTo>
                      <a:pt x="115" y="29"/>
                      <a:pt x="115" y="29"/>
                      <a:pt x="115" y="29"/>
                    </a:cubicBezTo>
                    <a:cubicBezTo>
                      <a:pt x="115" y="29"/>
                      <a:pt x="115" y="29"/>
                      <a:pt x="115" y="29"/>
                    </a:cubicBezTo>
                    <a:cubicBezTo>
                      <a:pt x="109" y="3"/>
                      <a:pt x="109" y="3"/>
                      <a:pt x="109" y="3"/>
                    </a:cubicBezTo>
                    <a:cubicBezTo>
                      <a:pt x="109" y="1"/>
                      <a:pt x="107" y="0"/>
                      <a:pt x="105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91" name="Freeform 197"/>
              <p:cNvSpPr>
                <a:spLocks/>
              </p:cNvSpPr>
              <p:nvPr/>
            </p:nvSpPr>
            <p:spPr bwMode="auto">
              <a:xfrm>
                <a:off x="4371" y="2125"/>
                <a:ext cx="86" cy="20"/>
              </a:xfrm>
              <a:custGeom>
                <a:avLst/>
                <a:gdLst>
                  <a:gd name="T0" fmla="*/ 86 w 86"/>
                  <a:gd name="T1" fmla="*/ 0 h 20"/>
                  <a:gd name="T2" fmla="*/ 0 w 86"/>
                  <a:gd name="T3" fmla="*/ 20 h 20"/>
                  <a:gd name="T4" fmla="*/ 86 w 86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0">
                    <a:moveTo>
                      <a:pt x="86" y="0"/>
                    </a:moveTo>
                    <a:lnTo>
                      <a:pt x="0" y="2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92" name="Freeform 198"/>
              <p:cNvSpPr>
                <a:spLocks/>
              </p:cNvSpPr>
              <p:nvPr/>
            </p:nvSpPr>
            <p:spPr bwMode="auto">
              <a:xfrm>
                <a:off x="4371" y="2125"/>
                <a:ext cx="86" cy="20"/>
              </a:xfrm>
              <a:custGeom>
                <a:avLst/>
                <a:gdLst>
                  <a:gd name="T0" fmla="*/ 86 w 86"/>
                  <a:gd name="T1" fmla="*/ 0 h 20"/>
                  <a:gd name="T2" fmla="*/ 0 w 86"/>
                  <a:gd name="T3" fmla="*/ 20 h 20"/>
                  <a:gd name="T4" fmla="*/ 86 w 86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0">
                    <a:moveTo>
                      <a:pt x="86" y="0"/>
                    </a:moveTo>
                    <a:lnTo>
                      <a:pt x="0" y="20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93" name="Freeform 199"/>
              <p:cNvSpPr>
                <a:spLocks/>
              </p:cNvSpPr>
              <p:nvPr/>
            </p:nvSpPr>
            <p:spPr bwMode="auto">
              <a:xfrm>
                <a:off x="4374" y="2138"/>
                <a:ext cx="86" cy="21"/>
              </a:xfrm>
              <a:custGeom>
                <a:avLst/>
                <a:gdLst>
                  <a:gd name="T0" fmla="*/ 86 w 86"/>
                  <a:gd name="T1" fmla="*/ 0 h 21"/>
                  <a:gd name="T2" fmla="*/ 0 w 86"/>
                  <a:gd name="T3" fmla="*/ 21 h 21"/>
                  <a:gd name="T4" fmla="*/ 86 w 86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1">
                    <a:moveTo>
                      <a:pt x="86" y="0"/>
                    </a:moveTo>
                    <a:lnTo>
                      <a:pt x="0" y="21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1194" name="Freeform 200"/>
              <p:cNvSpPr>
                <a:spLocks/>
              </p:cNvSpPr>
              <p:nvPr/>
            </p:nvSpPr>
            <p:spPr bwMode="auto">
              <a:xfrm>
                <a:off x="4374" y="2138"/>
                <a:ext cx="86" cy="21"/>
              </a:xfrm>
              <a:custGeom>
                <a:avLst/>
                <a:gdLst>
                  <a:gd name="T0" fmla="*/ 86 w 86"/>
                  <a:gd name="T1" fmla="*/ 0 h 21"/>
                  <a:gd name="T2" fmla="*/ 0 w 86"/>
                  <a:gd name="T3" fmla="*/ 21 h 21"/>
                  <a:gd name="T4" fmla="*/ 86 w 86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1">
                    <a:moveTo>
                      <a:pt x="86" y="0"/>
                    </a:moveTo>
                    <a:lnTo>
                      <a:pt x="0" y="21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1195" name="Picture 201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9" y="2087"/>
                <a:ext cx="14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96" name="Picture 202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8" y="2084"/>
                <a:ext cx="9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97" name="Freeform 203"/>
              <p:cNvSpPr>
                <a:spLocks/>
              </p:cNvSpPr>
              <p:nvPr/>
            </p:nvSpPr>
            <p:spPr bwMode="auto">
              <a:xfrm>
                <a:off x="4331" y="2088"/>
                <a:ext cx="83" cy="96"/>
              </a:xfrm>
              <a:custGeom>
                <a:avLst/>
                <a:gdLst>
                  <a:gd name="T0" fmla="*/ 82 w 82"/>
                  <a:gd name="T1" fmla="*/ 4 h 96"/>
                  <a:gd name="T2" fmla="*/ 82 w 82"/>
                  <a:gd name="T3" fmla="*/ 4 h 96"/>
                  <a:gd name="T4" fmla="*/ 73 w 82"/>
                  <a:gd name="T5" fmla="*/ 1 h 96"/>
                  <a:gd name="T6" fmla="*/ 65 w 82"/>
                  <a:gd name="T7" fmla="*/ 2 h 96"/>
                  <a:gd name="T8" fmla="*/ 17 w 82"/>
                  <a:gd name="T9" fmla="*/ 12 h 96"/>
                  <a:gd name="T10" fmla="*/ 2 w 82"/>
                  <a:gd name="T11" fmla="*/ 32 h 96"/>
                  <a:gd name="T12" fmla="*/ 5 w 82"/>
                  <a:gd name="T13" fmla="*/ 81 h 96"/>
                  <a:gd name="T14" fmla="*/ 6 w 82"/>
                  <a:gd name="T15" fmla="*/ 89 h 96"/>
                  <a:gd name="T16" fmla="*/ 11 w 82"/>
                  <a:gd name="T17" fmla="*/ 96 h 96"/>
                  <a:gd name="T18" fmla="*/ 11 w 82"/>
                  <a:gd name="T19" fmla="*/ 96 h 96"/>
                  <a:gd name="T20" fmla="*/ 5 w 82"/>
                  <a:gd name="T21" fmla="*/ 88 h 96"/>
                  <a:gd name="T22" fmla="*/ 4 w 82"/>
                  <a:gd name="T23" fmla="*/ 81 h 96"/>
                  <a:gd name="T24" fmla="*/ 1 w 82"/>
                  <a:gd name="T25" fmla="*/ 32 h 96"/>
                  <a:gd name="T26" fmla="*/ 17 w 82"/>
                  <a:gd name="T27" fmla="*/ 11 h 96"/>
                  <a:gd name="T28" fmla="*/ 65 w 82"/>
                  <a:gd name="T29" fmla="*/ 1 h 96"/>
                  <a:gd name="T30" fmla="*/ 72 w 82"/>
                  <a:gd name="T31" fmla="*/ 1 h 96"/>
                  <a:gd name="T32" fmla="*/ 82 w 82"/>
                  <a:gd name="T33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2" h="96">
                    <a:moveTo>
                      <a:pt x="82" y="4"/>
                    </a:moveTo>
                    <a:cubicBezTo>
                      <a:pt x="82" y="4"/>
                      <a:pt x="82" y="4"/>
                      <a:pt x="82" y="4"/>
                    </a:cubicBezTo>
                    <a:cubicBezTo>
                      <a:pt x="79" y="2"/>
                      <a:pt x="76" y="1"/>
                      <a:pt x="73" y="1"/>
                    </a:cubicBezTo>
                    <a:cubicBezTo>
                      <a:pt x="70" y="1"/>
                      <a:pt x="68" y="1"/>
                      <a:pt x="65" y="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3" y="15"/>
                      <a:pt x="1" y="17"/>
                      <a:pt x="2" y="32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5" y="84"/>
                      <a:pt x="5" y="86"/>
                      <a:pt x="6" y="89"/>
                    </a:cubicBezTo>
                    <a:cubicBezTo>
                      <a:pt x="7" y="92"/>
                      <a:pt x="8" y="94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8" y="94"/>
                      <a:pt x="6" y="91"/>
                      <a:pt x="5" y="88"/>
                    </a:cubicBezTo>
                    <a:cubicBezTo>
                      <a:pt x="4" y="86"/>
                      <a:pt x="4" y="83"/>
                      <a:pt x="4" y="81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17"/>
                      <a:pt x="2" y="14"/>
                      <a:pt x="17" y="1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7" y="1"/>
                      <a:pt x="70" y="0"/>
                      <a:pt x="72" y="1"/>
                    </a:cubicBezTo>
                    <a:cubicBezTo>
                      <a:pt x="76" y="1"/>
                      <a:pt x="79" y="2"/>
                      <a:pt x="82" y="4"/>
                    </a:cubicBez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1198" name="Picture 204"/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8" y="2084"/>
                <a:ext cx="9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" name="Group 406"/>
            <p:cNvGrpSpPr>
              <a:grpSpLocks/>
            </p:cNvGrpSpPr>
            <p:nvPr/>
          </p:nvGrpSpPr>
          <p:grpSpPr bwMode="auto">
            <a:xfrm>
              <a:off x="2504" y="959"/>
              <a:ext cx="2735" cy="2809"/>
              <a:chOff x="2504" y="959"/>
              <a:chExt cx="2735" cy="2809"/>
            </a:xfrm>
          </p:grpSpPr>
          <p:pic>
            <p:nvPicPr>
              <p:cNvPr id="799" name="Picture 206"/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9" y="2090"/>
                <a:ext cx="14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0" name="Freeform 207"/>
              <p:cNvSpPr>
                <a:spLocks/>
              </p:cNvSpPr>
              <p:nvPr/>
            </p:nvSpPr>
            <p:spPr bwMode="auto">
              <a:xfrm>
                <a:off x="4342" y="2092"/>
                <a:ext cx="135" cy="142"/>
              </a:xfrm>
              <a:custGeom>
                <a:avLst/>
                <a:gdLst>
                  <a:gd name="T0" fmla="*/ 0 w 134"/>
                  <a:gd name="T1" fmla="*/ 93 h 141"/>
                  <a:gd name="T2" fmla="*/ 10 w 134"/>
                  <a:gd name="T3" fmla="*/ 87 h 141"/>
                  <a:gd name="T4" fmla="*/ 21 w 134"/>
                  <a:gd name="T5" fmla="*/ 85 h 141"/>
                  <a:gd name="T6" fmla="*/ 77 w 134"/>
                  <a:gd name="T7" fmla="*/ 78 h 141"/>
                  <a:gd name="T8" fmla="*/ 69 w 134"/>
                  <a:gd name="T9" fmla="*/ 22 h 141"/>
                  <a:gd name="T10" fmla="*/ 68 w 134"/>
                  <a:gd name="T11" fmla="*/ 11 h 141"/>
                  <a:gd name="T12" fmla="*/ 71 w 134"/>
                  <a:gd name="T13" fmla="*/ 0 h 141"/>
                  <a:gd name="T14" fmla="*/ 134 w 134"/>
                  <a:gd name="T15" fmla="*/ 49 h 141"/>
                  <a:gd name="T16" fmla="*/ 99 w 134"/>
                  <a:gd name="T17" fmla="*/ 95 h 141"/>
                  <a:gd name="T18" fmla="*/ 99 w 134"/>
                  <a:gd name="T19" fmla="*/ 95 h 141"/>
                  <a:gd name="T20" fmla="*/ 63 w 134"/>
                  <a:gd name="T21" fmla="*/ 141 h 141"/>
                  <a:gd name="T22" fmla="*/ 0 w 134"/>
                  <a:gd name="T23" fmla="*/ 93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4" h="141">
                    <a:moveTo>
                      <a:pt x="0" y="93"/>
                    </a:moveTo>
                    <a:cubicBezTo>
                      <a:pt x="3" y="90"/>
                      <a:pt x="6" y="88"/>
                      <a:pt x="10" y="87"/>
                    </a:cubicBezTo>
                    <a:cubicBezTo>
                      <a:pt x="13" y="85"/>
                      <a:pt x="17" y="85"/>
                      <a:pt x="21" y="85"/>
                    </a:cubicBezTo>
                    <a:cubicBezTo>
                      <a:pt x="77" y="78"/>
                      <a:pt x="77" y="78"/>
                      <a:pt x="77" y="78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8" y="18"/>
                      <a:pt x="67" y="15"/>
                      <a:pt x="68" y="11"/>
                    </a:cubicBezTo>
                    <a:cubicBezTo>
                      <a:pt x="68" y="7"/>
                      <a:pt x="69" y="4"/>
                      <a:pt x="71" y="0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99" y="95"/>
                      <a:pt x="99" y="95"/>
                      <a:pt x="99" y="95"/>
                    </a:cubicBezTo>
                    <a:cubicBezTo>
                      <a:pt x="99" y="95"/>
                      <a:pt x="99" y="95"/>
                      <a:pt x="99" y="95"/>
                    </a:cubicBezTo>
                    <a:cubicBezTo>
                      <a:pt x="63" y="141"/>
                      <a:pt x="63" y="141"/>
                      <a:pt x="63" y="141"/>
                    </a:cubicBez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801" name="Picture 208"/>
              <p:cNvPicPr>
                <a:picLocks noChangeAspect="1" noChangeArrowheads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9" y="2090"/>
                <a:ext cx="8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02" name="Picture 209"/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3" y="2132"/>
                <a:ext cx="8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3" name="Freeform 210"/>
              <p:cNvSpPr>
                <a:spLocks/>
              </p:cNvSpPr>
              <p:nvPr/>
            </p:nvSpPr>
            <p:spPr bwMode="auto">
              <a:xfrm>
                <a:off x="4398" y="2137"/>
                <a:ext cx="79" cy="97"/>
              </a:xfrm>
              <a:custGeom>
                <a:avLst/>
                <a:gdLst>
                  <a:gd name="T0" fmla="*/ 11 w 79"/>
                  <a:gd name="T1" fmla="*/ 25 h 96"/>
                  <a:gd name="T2" fmla="*/ 11 w 79"/>
                  <a:gd name="T3" fmla="*/ 25 h 96"/>
                  <a:gd name="T4" fmla="*/ 4 w 79"/>
                  <a:gd name="T5" fmla="*/ 34 h 96"/>
                  <a:gd name="T6" fmla="*/ 1 w 79"/>
                  <a:gd name="T7" fmla="*/ 38 h 96"/>
                  <a:gd name="T8" fmla="*/ 0 w 79"/>
                  <a:gd name="T9" fmla="*/ 47 h 96"/>
                  <a:gd name="T10" fmla="*/ 2 w 79"/>
                  <a:gd name="T11" fmla="*/ 83 h 96"/>
                  <a:gd name="T12" fmla="*/ 8 w 79"/>
                  <a:gd name="T13" fmla="*/ 96 h 96"/>
                  <a:gd name="T14" fmla="*/ 44 w 79"/>
                  <a:gd name="T15" fmla="*/ 50 h 96"/>
                  <a:gd name="T16" fmla="*/ 44 w 79"/>
                  <a:gd name="T17" fmla="*/ 50 h 96"/>
                  <a:gd name="T18" fmla="*/ 79 w 79"/>
                  <a:gd name="T19" fmla="*/ 4 h 96"/>
                  <a:gd name="T20" fmla="*/ 65 w 79"/>
                  <a:gd name="T21" fmla="*/ 1 h 96"/>
                  <a:gd name="T22" fmla="*/ 29 w 79"/>
                  <a:gd name="T23" fmla="*/ 8 h 96"/>
                  <a:gd name="T24" fmla="*/ 21 w 79"/>
                  <a:gd name="T25" fmla="*/ 12 h 96"/>
                  <a:gd name="T26" fmla="*/ 18 w 79"/>
                  <a:gd name="T27" fmla="*/ 15 h 96"/>
                  <a:gd name="T28" fmla="*/ 11 w 79"/>
                  <a:gd name="T29" fmla="*/ 2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96">
                    <a:moveTo>
                      <a:pt x="11" y="25"/>
                    </a:moveTo>
                    <a:cubicBezTo>
                      <a:pt x="11" y="25"/>
                      <a:pt x="11" y="25"/>
                      <a:pt x="11" y="25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3" y="35"/>
                      <a:pt x="2" y="37"/>
                      <a:pt x="1" y="38"/>
                    </a:cubicBezTo>
                    <a:cubicBezTo>
                      <a:pt x="0" y="41"/>
                      <a:pt x="0" y="44"/>
                      <a:pt x="0" y="47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3" y="89"/>
                      <a:pt x="4" y="92"/>
                      <a:pt x="8" y="96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79" y="4"/>
                      <a:pt x="79" y="4"/>
                      <a:pt x="79" y="4"/>
                    </a:cubicBezTo>
                    <a:cubicBezTo>
                      <a:pt x="74" y="1"/>
                      <a:pt x="71" y="0"/>
                      <a:pt x="65" y="1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6" y="9"/>
                      <a:pt x="23" y="10"/>
                      <a:pt x="21" y="12"/>
                    </a:cubicBezTo>
                    <a:cubicBezTo>
                      <a:pt x="20" y="13"/>
                      <a:pt x="19" y="14"/>
                      <a:pt x="18" y="15"/>
                    </a:cubicBezTo>
                    <a:lnTo>
                      <a:pt x="11" y="25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804" name="Picture 211"/>
              <p:cNvPicPr>
                <a:picLocks noChangeAspect="1" noChangeArrowheads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4" y="2135"/>
                <a:ext cx="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5" name="Freeform 212"/>
              <p:cNvSpPr>
                <a:spLocks/>
              </p:cNvSpPr>
              <p:nvPr/>
            </p:nvSpPr>
            <p:spPr bwMode="auto">
              <a:xfrm>
                <a:off x="4353" y="2105"/>
                <a:ext cx="126" cy="100"/>
              </a:xfrm>
              <a:custGeom>
                <a:avLst/>
                <a:gdLst>
                  <a:gd name="T0" fmla="*/ 104 w 125"/>
                  <a:gd name="T1" fmla="*/ 0 h 99"/>
                  <a:gd name="T2" fmla="*/ 3 w 125"/>
                  <a:gd name="T3" fmla="*/ 24 h 99"/>
                  <a:gd name="T4" fmla="*/ 0 w 125"/>
                  <a:gd name="T5" fmla="*/ 29 h 99"/>
                  <a:gd name="T6" fmla="*/ 16 w 125"/>
                  <a:gd name="T7" fmla="*/ 95 h 99"/>
                  <a:gd name="T8" fmla="*/ 20 w 125"/>
                  <a:gd name="T9" fmla="*/ 98 h 99"/>
                  <a:gd name="T10" fmla="*/ 122 w 125"/>
                  <a:gd name="T11" fmla="*/ 74 h 99"/>
                  <a:gd name="T12" fmla="*/ 125 w 125"/>
                  <a:gd name="T13" fmla="*/ 70 h 99"/>
                  <a:gd name="T14" fmla="*/ 109 w 125"/>
                  <a:gd name="T15" fmla="*/ 3 h 99"/>
                  <a:gd name="T16" fmla="*/ 104 w 125"/>
                  <a:gd name="T17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99">
                    <a:moveTo>
                      <a:pt x="104" y="0"/>
                    </a:moveTo>
                    <a:cubicBezTo>
                      <a:pt x="3" y="24"/>
                      <a:pt x="3" y="24"/>
                      <a:pt x="3" y="24"/>
                    </a:cubicBezTo>
                    <a:cubicBezTo>
                      <a:pt x="1" y="24"/>
                      <a:pt x="0" y="27"/>
                      <a:pt x="0" y="29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7"/>
                      <a:pt x="18" y="99"/>
                      <a:pt x="20" y="98"/>
                    </a:cubicBezTo>
                    <a:cubicBezTo>
                      <a:pt x="122" y="74"/>
                      <a:pt x="122" y="74"/>
                      <a:pt x="122" y="74"/>
                    </a:cubicBezTo>
                    <a:cubicBezTo>
                      <a:pt x="124" y="74"/>
                      <a:pt x="125" y="72"/>
                      <a:pt x="125" y="70"/>
                    </a:cubicBezTo>
                    <a:cubicBezTo>
                      <a:pt x="109" y="3"/>
                      <a:pt x="109" y="3"/>
                      <a:pt x="109" y="3"/>
                    </a:cubicBezTo>
                    <a:cubicBezTo>
                      <a:pt x="109" y="1"/>
                      <a:pt x="106" y="0"/>
                      <a:pt x="1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06" name="Freeform 213"/>
              <p:cNvSpPr>
                <a:spLocks/>
              </p:cNvSpPr>
              <p:nvPr/>
            </p:nvSpPr>
            <p:spPr bwMode="auto">
              <a:xfrm>
                <a:off x="4366" y="2122"/>
                <a:ext cx="87" cy="21"/>
              </a:xfrm>
              <a:custGeom>
                <a:avLst/>
                <a:gdLst>
                  <a:gd name="T0" fmla="*/ 1 w 87"/>
                  <a:gd name="T1" fmla="*/ 21 h 21"/>
                  <a:gd name="T2" fmla="*/ 87 w 87"/>
                  <a:gd name="T3" fmla="*/ 0 h 21"/>
                  <a:gd name="T4" fmla="*/ 87 w 87"/>
                  <a:gd name="T5" fmla="*/ 0 h 21"/>
                  <a:gd name="T6" fmla="*/ 0 w 87"/>
                  <a:gd name="T7" fmla="*/ 20 h 21"/>
                  <a:gd name="T8" fmla="*/ 1 w 87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21">
                    <a:moveTo>
                      <a:pt x="1" y="21"/>
                    </a:moveTo>
                    <a:lnTo>
                      <a:pt x="87" y="0"/>
                    </a:lnTo>
                    <a:lnTo>
                      <a:pt x="87" y="0"/>
                    </a:lnTo>
                    <a:lnTo>
                      <a:pt x="0" y="20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07" name="Freeform 214"/>
              <p:cNvSpPr>
                <a:spLocks/>
              </p:cNvSpPr>
              <p:nvPr/>
            </p:nvSpPr>
            <p:spPr bwMode="auto">
              <a:xfrm>
                <a:off x="4366" y="2122"/>
                <a:ext cx="87" cy="21"/>
              </a:xfrm>
              <a:custGeom>
                <a:avLst/>
                <a:gdLst>
                  <a:gd name="T0" fmla="*/ 1 w 87"/>
                  <a:gd name="T1" fmla="*/ 21 h 21"/>
                  <a:gd name="T2" fmla="*/ 87 w 87"/>
                  <a:gd name="T3" fmla="*/ 0 h 21"/>
                  <a:gd name="T4" fmla="*/ 87 w 87"/>
                  <a:gd name="T5" fmla="*/ 0 h 21"/>
                  <a:gd name="T6" fmla="*/ 0 w 87"/>
                  <a:gd name="T7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7" h="21">
                    <a:moveTo>
                      <a:pt x="1" y="21"/>
                    </a:moveTo>
                    <a:lnTo>
                      <a:pt x="87" y="0"/>
                    </a:lnTo>
                    <a:lnTo>
                      <a:pt x="87" y="0"/>
                    </a:lnTo>
                    <a:lnTo>
                      <a:pt x="0" y="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08" name="Freeform 215"/>
              <p:cNvSpPr>
                <a:spLocks/>
              </p:cNvSpPr>
              <p:nvPr/>
            </p:nvSpPr>
            <p:spPr bwMode="auto">
              <a:xfrm>
                <a:off x="4369" y="2135"/>
                <a:ext cx="87" cy="22"/>
              </a:xfrm>
              <a:custGeom>
                <a:avLst/>
                <a:gdLst>
                  <a:gd name="T0" fmla="*/ 1 w 87"/>
                  <a:gd name="T1" fmla="*/ 22 h 22"/>
                  <a:gd name="T2" fmla="*/ 87 w 87"/>
                  <a:gd name="T3" fmla="*/ 1 h 22"/>
                  <a:gd name="T4" fmla="*/ 87 w 87"/>
                  <a:gd name="T5" fmla="*/ 0 h 22"/>
                  <a:gd name="T6" fmla="*/ 0 w 87"/>
                  <a:gd name="T7" fmla="*/ 21 h 22"/>
                  <a:gd name="T8" fmla="*/ 1 w 87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22">
                    <a:moveTo>
                      <a:pt x="1" y="22"/>
                    </a:moveTo>
                    <a:lnTo>
                      <a:pt x="87" y="1"/>
                    </a:lnTo>
                    <a:lnTo>
                      <a:pt x="87" y="0"/>
                    </a:lnTo>
                    <a:lnTo>
                      <a:pt x="0" y="21"/>
                    </a:lnTo>
                    <a:lnTo>
                      <a:pt x="1" y="2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09" name="Freeform 216"/>
              <p:cNvSpPr>
                <a:spLocks/>
              </p:cNvSpPr>
              <p:nvPr/>
            </p:nvSpPr>
            <p:spPr bwMode="auto">
              <a:xfrm>
                <a:off x="4369" y="2135"/>
                <a:ext cx="87" cy="22"/>
              </a:xfrm>
              <a:custGeom>
                <a:avLst/>
                <a:gdLst>
                  <a:gd name="T0" fmla="*/ 1 w 87"/>
                  <a:gd name="T1" fmla="*/ 22 h 22"/>
                  <a:gd name="T2" fmla="*/ 87 w 87"/>
                  <a:gd name="T3" fmla="*/ 1 h 22"/>
                  <a:gd name="T4" fmla="*/ 87 w 87"/>
                  <a:gd name="T5" fmla="*/ 0 h 22"/>
                  <a:gd name="T6" fmla="*/ 0 w 87"/>
                  <a:gd name="T7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7" h="22">
                    <a:moveTo>
                      <a:pt x="1" y="22"/>
                    </a:moveTo>
                    <a:lnTo>
                      <a:pt x="87" y="1"/>
                    </a:lnTo>
                    <a:lnTo>
                      <a:pt x="87" y="0"/>
                    </a:lnTo>
                    <a:lnTo>
                      <a:pt x="0" y="2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0" name="Freeform 217"/>
              <p:cNvSpPr>
                <a:spLocks noEditPoints="1"/>
              </p:cNvSpPr>
              <p:nvPr/>
            </p:nvSpPr>
            <p:spPr bwMode="auto">
              <a:xfrm>
                <a:off x="3651" y="1532"/>
                <a:ext cx="119" cy="83"/>
              </a:xfrm>
              <a:custGeom>
                <a:avLst/>
                <a:gdLst>
                  <a:gd name="T0" fmla="*/ 97 w 119"/>
                  <a:gd name="T1" fmla="*/ 71 h 83"/>
                  <a:gd name="T2" fmla="*/ 88 w 119"/>
                  <a:gd name="T3" fmla="*/ 82 h 83"/>
                  <a:gd name="T4" fmla="*/ 114 w 119"/>
                  <a:gd name="T5" fmla="*/ 83 h 83"/>
                  <a:gd name="T6" fmla="*/ 114 w 119"/>
                  <a:gd name="T7" fmla="*/ 83 h 83"/>
                  <a:gd name="T8" fmla="*/ 116 w 119"/>
                  <a:gd name="T9" fmla="*/ 83 h 83"/>
                  <a:gd name="T10" fmla="*/ 116 w 119"/>
                  <a:gd name="T11" fmla="*/ 83 h 83"/>
                  <a:gd name="T12" fmla="*/ 116 w 119"/>
                  <a:gd name="T13" fmla="*/ 83 h 83"/>
                  <a:gd name="T14" fmla="*/ 106 w 119"/>
                  <a:gd name="T15" fmla="*/ 79 h 83"/>
                  <a:gd name="T16" fmla="*/ 98 w 119"/>
                  <a:gd name="T17" fmla="*/ 72 h 83"/>
                  <a:gd name="T18" fmla="*/ 97 w 119"/>
                  <a:gd name="T19" fmla="*/ 71 h 83"/>
                  <a:gd name="T20" fmla="*/ 21 w 119"/>
                  <a:gd name="T21" fmla="*/ 67 h 83"/>
                  <a:gd name="T22" fmla="*/ 19 w 119"/>
                  <a:gd name="T23" fmla="*/ 69 h 83"/>
                  <a:gd name="T24" fmla="*/ 11 w 119"/>
                  <a:gd name="T25" fmla="*/ 76 h 83"/>
                  <a:gd name="T26" fmla="*/ 0 w 119"/>
                  <a:gd name="T27" fmla="*/ 79 h 83"/>
                  <a:gd name="T28" fmla="*/ 0 w 119"/>
                  <a:gd name="T29" fmla="*/ 79 h 83"/>
                  <a:gd name="T30" fmla="*/ 35 w 119"/>
                  <a:gd name="T31" fmla="*/ 80 h 83"/>
                  <a:gd name="T32" fmla="*/ 21 w 119"/>
                  <a:gd name="T33" fmla="*/ 67 h 83"/>
                  <a:gd name="T34" fmla="*/ 61 w 119"/>
                  <a:gd name="T35" fmla="*/ 2 h 83"/>
                  <a:gd name="T36" fmla="*/ 61 w 119"/>
                  <a:gd name="T37" fmla="*/ 2 h 83"/>
                  <a:gd name="T38" fmla="*/ 119 w 119"/>
                  <a:gd name="T39" fmla="*/ 4 h 83"/>
                  <a:gd name="T40" fmla="*/ 61 w 119"/>
                  <a:gd name="T41" fmla="*/ 2 h 83"/>
                  <a:gd name="T42" fmla="*/ 3 w 119"/>
                  <a:gd name="T43" fmla="*/ 0 h 83"/>
                  <a:gd name="T44" fmla="*/ 11 w 119"/>
                  <a:gd name="T45" fmla="*/ 0 h 83"/>
                  <a:gd name="T46" fmla="*/ 11 w 119"/>
                  <a:gd name="T47" fmla="*/ 0 h 83"/>
                  <a:gd name="T48" fmla="*/ 3 w 119"/>
                  <a:gd name="T4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9" h="83">
                    <a:moveTo>
                      <a:pt x="97" y="71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114" y="83"/>
                      <a:pt x="114" y="83"/>
                      <a:pt x="114" y="83"/>
                    </a:cubicBezTo>
                    <a:cubicBezTo>
                      <a:pt x="114" y="83"/>
                      <a:pt x="114" y="83"/>
                      <a:pt x="114" y="83"/>
                    </a:cubicBezTo>
                    <a:cubicBezTo>
                      <a:pt x="116" y="83"/>
                      <a:pt x="116" y="83"/>
                      <a:pt x="116" y="83"/>
                    </a:cubicBezTo>
                    <a:cubicBezTo>
                      <a:pt x="116" y="83"/>
                      <a:pt x="116" y="83"/>
                      <a:pt x="116" y="83"/>
                    </a:cubicBezTo>
                    <a:cubicBezTo>
                      <a:pt x="116" y="83"/>
                      <a:pt x="116" y="83"/>
                      <a:pt x="116" y="83"/>
                    </a:cubicBezTo>
                    <a:cubicBezTo>
                      <a:pt x="112" y="82"/>
                      <a:pt x="109" y="82"/>
                      <a:pt x="106" y="79"/>
                    </a:cubicBezTo>
                    <a:cubicBezTo>
                      <a:pt x="103" y="77"/>
                      <a:pt x="101" y="75"/>
                      <a:pt x="98" y="72"/>
                    </a:cubicBezTo>
                    <a:cubicBezTo>
                      <a:pt x="97" y="71"/>
                      <a:pt x="97" y="71"/>
                      <a:pt x="97" y="71"/>
                    </a:cubicBezTo>
                    <a:moveTo>
                      <a:pt x="21" y="67"/>
                    </a:moveTo>
                    <a:cubicBezTo>
                      <a:pt x="19" y="69"/>
                      <a:pt x="19" y="69"/>
                      <a:pt x="19" y="69"/>
                    </a:cubicBezTo>
                    <a:cubicBezTo>
                      <a:pt x="16" y="72"/>
                      <a:pt x="14" y="74"/>
                      <a:pt x="11" y="76"/>
                    </a:cubicBezTo>
                    <a:cubicBezTo>
                      <a:pt x="7" y="78"/>
                      <a:pt x="4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21" y="67"/>
                      <a:pt x="21" y="67"/>
                      <a:pt x="21" y="67"/>
                    </a:cubicBezTo>
                    <a:moveTo>
                      <a:pt x="61" y="2"/>
                    </a:moveTo>
                    <a:cubicBezTo>
                      <a:pt x="61" y="2"/>
                      <a:pt x="61" y="2"/>
                      <a:pt x="61" y="2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61" y="2"/>
                      <a:pt x="61" y="2"/>
                      <a:pt x="61" y="2"/>
                    </a:cubicBezTo>
                    <a:moveTo>
                      <a:pt x="3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1" name="Freeform 218"/>
              <p:cNvSpPr>
                <a:spLocks/>
              </p:cNvSpPr>
              <p:nvPr/>
            </p:nvSpPr>
            <p:spPr bwMode="auto">
              <a:xfrm>
                <a:off x="3651" y="1611"/>
                <a:ext cx="114" cy="55"/>
              </a:xfrm>
              <a:custGeom>
                <a:avLst/>
                <a:gdLst>
                  <a:gd name="T0" fmla="*/ 0 w 114"/>
                  <a:gd name="T1" fmla="*/ 0 h 54"/>
                  <a:gd name="T2" fmla="*/ 2 w 114"/>
                  <a:gd name="T3" fmla="*/ 0 h 54"/>
                  <a:gd name="T4" fmla="*/ 2 w 114"/>
                  <a:gd name="T5" fmla="*/ 2 h 54"/>
                  <a:gd name="T6" fmla="*/ 3 w 114"/>
                  <a:gd name="T7" fmla="*/ 4 h 54"/>
                  <a:gd name="T8" fmla="*/ 4 w 114"/>
                  <a:gd name="T9" fmla="*/ 8 h 54"/>
                  <a:gd name="T10" fmla="*/ 7 w 114"/>
                  <a:gd name="T11" fmla="*/ 11 h 54"/>
                  <a:gd name="T12" fmla="*/ 9 w 114"/>
                  <a:gd name="T13" fmla="*/ 14 h 54"/>
                  <a:gd name="T14" fmla="*/ 45 w 114"/>
                  <a:gd name="T15" fmla="*/ 47 h 54"/>
                  <a:gd name="T16" fmla="*/ 56 w 114"/>
                  <a:gd name="T17" fmla="*/ 54 h 54"/>
                  <a:gd name="T18" fmla="*/ 57 w 114"/>
                  <a:gd name="T19" fmla="*/ 54 h 54"/>
                  <a:gd name="T20" fmla="*/ 68 w 114"/>
                  <a:gd name="T21" fmla="*/ 48 h 54"/>
                  <a:gd name="T22" fmla="*/ 106 w 114"/>
                  <a:gd name="T23" fmla="*/ 17 h 54"/>
                  <a:gd name="T24" fmla="*/ 109 w 114"/>
                  <a:gd name="T25" fmla="*/ 14 h 54"/>
                  <a:gd name="T26" fmla="*/ 111 w 114"/>
                  <a:gd name="T27" fmla="*/ 12 h 54"/>
                  <a:gd name="T28" fmla="*/ 113 w 114"/>
                  <a:gd name="T29" fmla="*/ 8 h 54"/>
                  <a:gd name="T30" fmla="*/ 114 w 114"/>
                  <a:gd name="T31" fmla="*/ 6 h 54"/>
                  <a:gd name="T32" fmla="*/ 114 w 114"/>
                  <a:gd name="T33" fmla="*/ 4 h 54"/>
                  <a:gd name="T34" fmla="*/ 88 w 114"/>
                  <a:gd name="T35" fmla="*/ 3 h 54"/>
                  <a:gd name="T36" fmla="*/ 69 w 114"/>
                  <a:gd name="T37" fmla="*/ 25 h 54"/>
                  <a:gd name="T38" fmla="*/ 66 w 114"/>
                  <a:gd name="T39" fmla="*/ 26 h 54"/>
                  <a:gd name="T40" fmla="*/ 63 w 114"/>
                  <a:gd name="T41" fmla="*/ 25 h 54"/>
                  <a:gd name="T42" fmla="*/ 35 w 114"/>
                  <a:gd name="T43" fmla="*/ 1 h 54"/>
                  <a:gd name="T44" fmla="*/ 0 w 114"/>
                  <a:gd name="T4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4" h="54">
                    <a:moveTo>
                      <a:pt x="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3" y="4"/>
                    </a:cubicBezTo>
                    <a:cubicBezTo>
                      <a:pt x="3" y="6"/>
                      <a:pt x="4" y="7"/>
                      <a:pt x="4" y="8"/>
                    </a:cubicBezTo>
                    <a:cubicBezTo>
                      <a:pt x="5" y="9"/>
                      <a:pt x="6" y="10"/>
                      <a:pt x="7" y="11"/>
                    </a:cubicBezTo>
                    <a:cubicBezTo>
                      <a:pt x="7" y="12"/>
                      <a:pt x="8" y="13"/>
                      <a:pt x="9" y="14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50" y="52"/>
                      <a:pt x="53" y="54"/>
                      <a:pt x="56" y="54"/>
                    </a:cubicBezTo>
                    <a:cubicBezTo>
                      <a:pt x="56" y="54"/>
                      <a:pt x="57" y="54"/>
                      <a:pt x="57" y="54"/>
                    </a:cubicBezTo>
                    <a:cubicBezTo>
                      <a:pt x="60" y="54"/>
                      <a:pt x="63" y="52"/>
                      <a:pt x="68" y="48"/>
                    </a:cubicBezTo>
                    <a:cubicBezTo>
                      <a:pt x="106" y="17"/>
                      <a:pt x="106" y="17"/>
                      <a:pt x="106" y="17"/>
                    </a:cubicBezTo>
                    <a:cubicBezTo>
                      <a:pt x="107" y="16"/>
                      <a:pt x="108" y="15"/>
                      <a:pt x="109" y="14"/>
                    </a:cubicBezTo>
                    <a:cubicBezTo>
                      <a:pt x="110" y="14"/>
                      <a:pt x="111" y="13"/>
                      <a:pt x="111" y="12"/>
                    </a:cubicBezTo>
                    <a:cubicBezTo>
                      <a:pt x="112" y="10"/>
                      <a:pt x="113" y="9"/>
                      <a:pt x="113" y="8"/>
                    </a:cubicBezTo>
                    <a:cubicBezTo>
                      <a:pt x="114" y="7"/>
                      <a:pt x="114" y="7"/>
                      <a:pt x="114" y="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8" y="26"/>
                      <a:pt x="67" y="26"/>
                      <a:pt x="66" y="26"/>
                    </a:cubicBezTo>
                    <a:cubicBezTo>
                      <a:pt x="65" y="26"/>
                      <a:pt x="64" y="26"/>
                      <a:pt x="63" y="25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2" name="Freeform 219"/>
              <p:cNvSpPr>
                <a:spLocks/>
              </p:cNvSpPr>
              <p:nvPr/>
            </p:nvSpPr>
            <p:spPr bwMode="auto">
              <a:xfrm>
                <a:off x="3651" y="1612"/>
                <a:ext cx="116" cy="57"/>
              </a:xfrm>
              <a:custGeom>
                <a:avLst/>
                <a:gdLst>
                  <a:gd name="T0" fmla="*/ 0 w 116"/>
                  <a:gd name="T1" fmla="*/ 0 h 56"/>
                  <a:gd name="T2" fmla="*/ 0 w 116"/>
                  <a:gd name="T3" fmla="*/ 0 h 56"/>
                  <a:gd name="T4" fmla="*/ 3 w 116"/>
                  <a:gd name="T5" fmla="*/ 9 h 56"/>
                  <a:gd name="T6" fmla="*/ 8 w 116"/>
                  <a:gd name="T7" fmla="*/ 15 h 56"/>
                  <a:gd name="T8" fmla="*/ 44 w 116"/>
                  <a:gd name="T9" fmla="*/ 49 h 56"/>
                  <a:gd name="T10" fmla="*/ 57 w 116"/>
                  <a:gd name="T11" fmla="*/ 56 h 56"/>
                  <a:gd name="T12" fmla="*/ 69 w 116"/>
                  <a:gd name="T13" fmla="*/ 49 h 56"/>
                  <a:gd name="T14" fmla="*/ 108 w 116"/>
                  <a:gd name="T15" fmla="*/ 18 h 56"/>
                  <a:gd name="T16" fmla="*/ 113 w 116"/>
                  <a:gd name="T17" fmla="*/ 13 h 56"/>
                  <a:gd name="T18" fmla="*/ 116 w 116"/>
                  <a:gd name="T19" fmla="*/ 4 h 56"/>
                  <a:gd name="T20" fmla="*/ 116 w 116"/>
                  <a:gd name="T21" fmla="*/ 4 h 56"/>
                  <a:gd name="T22" fmla="*/ 115 w 116"/>
                  <a:gd name="T23" fmla="*/ 8 h 56"/>
                  <a:gd name="T24" fmla="*/ 115 w 116"/>
                  <a:gd name="T25" fmla="*/ 8 h 56"/>
                  <a:gd name="T26" fmla="*/ 113 w 116"/>
                  <a:gd name="T27" fmla="*/ 12 h 56"/>
                  <a:gd name="T28" fmla="*/ 113 w 116"/>
                  <a:gd name="T29" fmla="*/ 12 h 56"/>
                  <a:gd name="T30" fmla="*/ 108 w 116"/>
                  <a:gd name="T31" fmla="*/ 17 h 56"/>
                  <a:gd name="T32" fmla="*/ 69 w 116"/>
                  <a:gd name="T33" fmla="*/ 48 h 56"/>
                  <a:gd name="T34" fmla="*/ 69 w 116"/>
                  <a:gd name="T35" fmla="*/ 48 h 56"/>
                  <a:gd name="T36" fmla="*/ 69 w 116"/>
                  <a:gd name="T37" fmla="*/ 49 h 56"/>
                  <a:gd name="T38" fmla="*/ 69 w 116"/>
                  <a:gd name="T39" fmla="*/ 49 h 56"/>
                  <a:gd name="T40" fmla="*/ 69 w 116"/>
                  <a:gd name="T41" fmla="*/ 49 h 56"/>
                  <a:gd name="T42" fmla="*/ 69 w 116"/>
                  <a:gd name="T43" fmla="*/ 49 h 56"/>
                  <a:gd name="T44" fmla="*/ 69 w 116"/>
                  <a:gd name="T45" fmla="*/ 49 h 56"/>
                  <a:gd name="T46" fmla="*/ 69 w 116"/>
                  <a:gd name="T47" fmla="*/ 49 h 56"/>
                  <a:gd name="T48" fmla="*/ 69 w 116"/>
                  <a:gd name="T49" fmla="*/ 49 h 56"/>
                  <a:gd name="T50" fmla="*/ 69 w 116"/>
                  <a:gd name="T51" fmla="*/ 49 h 56"/>
                  <a:gd name="T52" fmla="*/ 57 w 116"/>
                  <a:gd name="T53" fmla="*/ 55 h 56"/>
                  <a:gd name="T54" fmla="*/ 57 w 116"/>
                  <a:gd name="T55" fmla="*/ 55 h 56"/>
                  <a:gd name="T56" fmla="*/ 57 w 116"/>
                  <a:gd name="T57" fmla="*/ 55 h 56"/>
                  <a:gd name="T58" fmla="*/ 57 w 116"/>
                  <a:gd name="T59" fmla="*/ 55 h 56"/>
                  <a:gd name="T60" fmla="*/ 57 w 116"/>
                  <a:gd name="T61" fmla="*/ 55 h 56"/>
                  <a:gd name="T62" fmla="*/ 57 w 116"/>
                  <a:gd name="T63" fmla="*/ 55 h 56"/>
                  <a:gd name="T64" fmla="*/ 57 w 116"/>
                  <a:gd name="T65" fmla="*/ 55 h 56"/>
                  <a:gd name="T66" fmla="*/ 57 w 116"/>
                  <a:gd name="T67" fmla="*/ 55 h 56"/>
                  <a:gd name="T68" fmla="*/ 44 w 116"/>
                  <a:gd name="T69" fmla="*/ 48 h 56"/>
                  <a:gd name="T70" fmla="*/ 44 w 116"/>
                  <a:gd name="T71" fmla="*/ 48 h 56"/>
                  <a:gd name="T72" fmla="*/ 44 w 116"/>
                  <a:gd name="T73" fmla="*/ 48 h 56"/>
                  <a:gd name="T74" fmla="*/ 44 w 116"/>
                  <a:gd name="T75" fmla="*/ 48 h 56"/>
                  <a:gd name="T76" fmla="*/ 8 w 116"/>
                  <a:gd name="T77" fmla="*/ 14 h 56"/>
                  <a:gd name="T78" fmla="*/ 3 w 116"/>
                  <a:gd name="T79" fmla="*/ 8 h 56"/>
                  <a:gd name="T80" fmla="*/ 3 w 116"/>
                  <a:gd name="T81" fmla="*/ 8 h 56"/>
                  <a:gd name="T82" fmla="*/ 0 w 116"/>
                  <a:gd name="T83" fmla="*/ 0 h 56"/>
                  <a:gd name="T84" fmla="*/ 0 w 116"/>
                  <a:gd name="T85" fmla="*/ 0 h 56"/>
                  <a:gd name="T86" fmla="*/ 0 w 116"/>
                  <a:gd name="T8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6" h="56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6"/>
                      <a:pt x="3" y="9"/>
                    </a:cubicBezTo>
                    <a:cubicBezTo>
                      <a:pt x="4" y="12"/>
                      <a:pt x="6" y="13"/>
                      <a:pt x="8" y="15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9" y="54"/>
                      <a:pt x="53" y="56"/>
                      <a:pt x="57" y="56"/>
                    </a:cubicBezTo>
                    <a:cubicBezTo>
                      <a:pt x="60" y="56"/>
                      <a:pt x="64" y="54"/>
                      <a:pt x="69" y="49"/>
                    </a:cubicBezTo>
                    <a:cubicBezTo>
                      <a:pt x="108" y="18"/>
                      <a:pt x="108" y="18"/>
                      <a:pt x="108" y="18"/>
                    </a:cubicBezTo>
                    <a:cubicBezTo>
                      <a:pt x="110" y="17"/>
                      <a:pt x="112" y="15"/>
                      <a:pt x="113" y="13"/>
                    </a:cubicBezTo>
                    <a:cubicBezTo>
                      <a:pt x="115" y="10"/>
                      <a:pt x="116" y="7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5"/>
                      <a:pt x="116" y="7"/>
                      <a:pt x="115" y="8"/>
                    </a:cubicBezTo>
                    <a:cubicBezTo>
                      <a:pt x="115" y="8"/>
                      <a:pt x="115" y="8"/>
                      <a:pt x="115" y="8"/>
                    </a:cubicBezTo>
                    <a:cubicBezTo>
                      <a:pt x="115" y="10"/>
                      <a:pt x="114" y="11"/>
                      <a:pt x="113" y="12"/>
                    </a:cubicBezTo>
                    <a:cubicBezTo>
                      <a:pt x="113" y="12"/>
                      <a:pt x="113" y="12"/>
                      <a:pt x="113" y="12"/>
                    </a:cubicBezTo>
                    <a:cubicBezTo>
                      <a:pt x="112" y="14"/>
                      <a:pt x="110" y="16"/>
                      <a:pt x="108" y="17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4" y="53"/>
                      <a:pt x="60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3" y="55"/>
                      <a:pt x="49" y="53"/>
                      <a:pt x="44" y="48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6" y="12"/>
                      <a:pt x="4" y="11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6"/>
                      <a:pt x="0" y="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3" name="Freeform 220"/>
              <p:cNvSpPr>
                <a:spLocks/>
              </p:cNvSpPr>
              <p:nvPr/>
            </p:nvSpPr>
            <p:spPr bwMode="auto">
              <a:xfrm>
                <a:off x="3651" y="1611"/>
                <a:ext cx="116" cy="57"/>
              </a:xfrm>
              <a:custGeom>
                <a:avLst/>
                <a:gdLst>
                  <a:gd name="T0" fmla="*/ 0 w 116"/>
                  <a:gd name="T1" fmla="*/ 0 h 56"/>
                  <a:gd name="T2" fmla="*/ 0 w 116"/>
                  <a:gd name="T3" fmla="*/ 1 h 56"/>
                  <a:gd name="T4" fmla="*/ 0 w 116"/>
                  <a:gd name="T5" fmla="*/ 1 h 56"/>
                  <a:gd name="T6" fmla="*/ 3 w 116"/>
                  <a:gd name="T7" fmla="*/ 9 h 56"/>
                  <a:gd name="T8" fmla="*/ 3 w 116"/>
                  <a:gd name="T9" fmla="*/ 9 h 56"/>
                  <a:gd name="T10" fmla="*/ 8 w 116"/>
                  <a:gd name="T11" fmla="*/ 15 h 56"/>
                  <a:gd name="T12" fmla="*/ 44 w 116"/>
                  <a:gd name="T13" fmla="*/ 49 h 56"/>
                  <a:gd name="T14" fmla="*/ 44 w 116"/>
                  <a:gd name="T15" fmla="*/ 49 h 56"/>
                  <a:gd name="T16" fmla="*/ 57 w 116"/>
                  <a:gd name="T17" fmla="*/ 56 h 56"/>
                  <a:gd name="T18" fmla="*/ 57 w 116"/>
                  <a:gd name="T19" fmla="*/ 56 h 56"/>
                  <a:gd name="T20" fmla="*/ 57 w 116"/>
                  <a:gd name="T21" fmla="*/ 56 h 56"/>
                  <a:gd name="T22" fmla="*/ 57 w 116"/>
                  <a:gd name="T23" fmla="*/ 56 h 56"/>
                  <a:gd name="T24" fmla="*/ 69 w 116"/>
                  <a:gd name="T25" fmla="*/ 50 h 56"/>
                  <a:gd name="T26" fmla="*/ 69 w 116"/>
                  <a:gd name="T27" fmla="*/ 50 h 56"/>
                  <a:gd name="T28" fmla="*/ 69 w 116"/>
                  <a:gd name="T29" fmla="*/ 50 h 56"/>
                  <a:gd name="T30" fmla="*/ 69 w 116"/>
                  <a:gd name="T31" fmla="*/ 50 h 56"/>
                  <a:gd name="T32" fmla="*/ 69 w 116"/>
                  <a:gd name="T33" fmla="*/ 49 h 56"/>
                  <a:gd name="T34" fmla="*/ 108 w 116"/>
                  <a:gd name="T35" fmla="*/ 18 h 56"/>
                  <a:gd name="T36" fmla="*/ 113 w 116"/>
                  <a:gd name="T37" fmla="*/ 13 h 56"/>
                  <a:gd name="T38" fmla="*/ 115 w 116"/>
                  <a:gd name="T39" fmla="*/ 9 h 56"/>
                  <a:gd name="T40" fmla="*/ 116 w 116"/>
                  <a:gd name="T41" fmla="*/ 5 h 56"/>
                  <a:gd name="T42" fmla="*/ 116 w 116"/>
                  <a:gd name="T43" fmla="*/ 4 h 56"/>
                  <a:gd name="T44" fmla="*/ 116 w 116"/>
                  <a:gd name="T45" fmla="*/ 4 h 56"/>
                  <a:gd name="T46" fmla="*/ 114 w 116"/>
                  <a:gd name="T47" fmla="*/ 4 h 56"/>
                  <a:gd name="T48" fmla="*/ 114 w 116"/>
                  <a:gd name="T49" fmla="*/ 4 h 56"/>
                  <a:gd name="T50" fmla="*/ 114 w 116"/>
                  <a:gd name="T51" fmla="*/ 6 h 56"/>
                  <a:gd name="T52" fmla="*/ 113 w 116"/>
                  <a:gd name="T53" fmla="*/ 8 h 56"/>
                  <a:gd name="T54" fmla="*/ 111 w 116"/>
                  <a:gd name="T55" fmla="*/ 12 h 56"/>
                  <a:gd name="T56" fmla="*/ 109 w 116"/>
                  <a:gd name="T57" fmla="*/ 14 h 56"/>
                  <a:gd name="T58" fmla="*/ 106 w 116"/>
                  <a:gd name="T59" fmla="*/ 17 h 56"/>
                  <a:gd name="T60" fmla="*/ 68 w 116"/>
                  <a:gd name="T61" fmla="*/ 48 h 56"/>
                  <a:gd name="T62" fmla="*/ 57 w 116"/>
                  <a:gd name="T63" fmla="*/ 54 h 56"/>
                  <a:gd name="T64" fmla="*/ 56 w 116"/>
                  <a:gd name="T65" fmla="*/ 54 h 56"/>
                  <a:gd name="T66" fmla="*/ 45 w 116"/>
                  <a:gd name="T67" fmla="*/ 47 h 56"/>
                  <a:gd name="T68" fmla="*/ 9 w 116"/>
                  <a:gd name="T69" fmla="*/ 14 h 56"/>
                  <a:gd name="T70" fmla="*/ 7 w 116"/>
                  <a:gd name="T71" fmla="*/ 11 h 56"/>
                  <a:gd name="T72" fmla="*/ 4 w 116"/>
                  <a:gd name="T73" fmla="*/ 8 h 56"/>
                  <a:gd name="T74" fmla="*/ 3 w 116"/>
                  <a:gd name="T75" fmla="*/ 4 h 56"/>
                  <a:gd name="T76" fmla="*/ 2 w 116"/>
                  <a:gd name="T77" fmla="*/ 2 h 56"/>
                  <a:gd name="T78" fmla="*/ 2 w 116"/>
                  <a:gd name="T79" fmla="*/ 0 h 56"/>
                  <a:gd name="T80" fmla="*/ 0 w 116"/>
                  <a:gd name="T8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6" h="56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4"/>
                      <a:pt x="1" y="7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12"/>
                      <a:pt x="6" y="13"/>
                      <a:pt x="8" y="15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9" y="54"/>
                      <a:pt x="53" y="56"/>
                      <a:pt x="57" y="56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60" y="56"/>
                      <a:pt x="64" y="54"/>
                      <a:pt x="69" y="50"/>
                    </a:cubicBezTo>
                    <a:cubicBezTo>
                      <a:pt x="69" y="50"/>
                      <a:pt x="69" y="50"/>
                      <a:pt x="69" y="50"/>
                    </a:cubicBezTo>
                    <a:cubicBezTo>
                      <a:pt x="69" y="50"/>
                      <a:pt x="69" y="50"/>
                      <a:pt x="69" y="50"/>
                    </a:cubicBezTo>
                    <a:cubicBezTo>
                      <a:pt x="69" y="50"/>
                      <a:pt x="69" y="50"/>
                      <a:pt x="69" y="50"/>
                    </a:cubicBezTo>
                    <a:cubicBezTo>
                      <a:pt x="69" y="50"/>
                      <a:pt x="69" y="50"/>
                      <a:pt x="69" y="49"/>
                    </a:cubicBezTo>
                    <a:cubicBezTo>
                      <a:pt x="108" y="18"/>
                      <a:pt x="108" y="18"/>
                      <a:pt x="108" y="18"/>
                    </a:cubicBezTo>
                    <a:cubicBezTo>
                      <a:pt x="110" y="17"/>
                      <a:pt x="112" y="15"/>
                      <a:pt x="113" y="13"/>
                    </a:cubicBezTo>
                    <a:cubicBezTo>
                      <a:pt x="114" y="12"/>
                      <a:pt x="115" y="11"/>
                      <a:pt x="115" y="9"/>
                    </a:cubicBezTo>
                    <a:cubicBezTo>
                      <a:pt x="116" y="8"/>
                      <a:pt x="116" y="6"/>
                      <a:pt x="116" y="5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4" y="6"/>
                      <a:pt x="114" y="6"/>
                      <a:pt x="114" y="6"/>
                    </a:cubicBezTo>
                    <a:cubicBezTo>
                      <a:pt x="114" y="7"/>
                      <a:pt x="114" y="7"/>
                      <a:pt x="113" y="8"/>
                    </a:cubicBezTo>
                    <a:cubicBezTo>
                      <a:pt x="113" y="9"/>
                      <a:pt x="112" y="10"/>
                      <a:pt x="111" y="12"/>
                    </a:cubicBezTo>
                    <a:cubicBezTo>
                      <a:pt x="111" y="13"/>
                      <a:pt x="110" y="14"/>
                      <a:pt x="109" y="14"/>
                    </a:cubicBezTo>
                    <a:cubicBezTo>
                      <a:pt x="108" y="15"/>
                      <a:pt x="107" y="16"/>
                      <a:pt x="106" y="17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63" y="52"/>
                      <a:pt x="60" y="54"/>
                      <a:pt x="57" y="54"/>
                    </a:cubicBezTo>
                    <a:cubicBezTo>
                      <a:pt x="57" y="54"/>
                      <a:pt x="56" y="54"/>
                      <a:pt x="56" y="54"/>
                    </a:cubicBezTo>
                    <a:cubicBezTo>
                      <a:pt x="53" y="54"/>
                      <a:pt x="50" y="52"/>
                      <a:pt x="45" y="47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3"/>
                      <a:pt x="7" y="12"/>
                      <a:pt x="7" y="11"/>
                    </a:cubicBezTo>
                    <a:cubicBezTo>
                      <a:pt x="6" y="10"/>
                      <a:pt x="5" y="9"/>
                      <a:pt x="4" y="8"/>
                    </a:cubicBezTo>
                    <a:cubicBezTo>
                      <a:pt x="4" y="7"/>
                      <a:pt x="3" y="6"/>
                      <a:pt x="3" y="4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4" name="Freeform 221"/>
              <p:cNvSpPr>
                <a:spLocks noEditPoints="1"/>
              </p:cNvSpPr>
              <p:nvPr/>
            </p:nvSpPr>
            <p:spPr bwMode="auto">
              <a:xfrm>
                <a:off x="3651" y="1533"/>
                <a:ext cx="119" cy="82"/>
              </a:xfrm>
              <a:custGeom>
                <a:avLst/>
                <a:gdLst>
                  <a:gd name="T0" fmla="*/ 20 w 119"/>
                  <a:gd name="T1" fmla="*/ 66 h 82"/>
                  <a:gd name="T2" fmla="*/ 19 w 119"/>
                  <a:gd name="T3" fmla="*/ 67 h 82"/>
                  <a:gd name="T4" fmla="*/ 11 w 119"/>
                  <a:gd name="T5" fmla="*/ 75 h 82"/>
                  <a:gd name="T6" fmla="*/ 0 w 119"/>
                  <a:gd name="T7" fmla="*/ 78 h 82"/>
                  <a:gd name="T8" fmla="*/ 0 w 119"/>
                  <a:gd name="T9" fmla="*/ 78 h 82"/>
                  <a:gd name="T10" fmla="*/ 0 w 119"/>
                  <a:gd name="T11" fmla="*/ 78 h 82"/>
                  <a:gd name="T12" fmla="*/ 11 w 119"/>
                  <a:gd name="T13" fmla="*/ 75 h 82"/>
                  <a:gd name="T14" fmla="*/ 19 w 119"/>
                  <a:gd name="T15" fmla="*/ 68 h 82"/>
                  <a:gd name="T16" fmla="*/ 21 w 119"/>
                  <a:gd name="T17" fmla="*/ 66 h 82"/>
                  <a:gd name="T18" fmla="*/ 20 w 119"/>
                  <a:gd name="T19" fmla="*/ 66 h 82"/>
                  <a:gd name="T20" fmla="*/ 1 w 119"/>
                  <a:gd name="T21" fmla="*/ 49 h 82"/>
                  <a:gd name="T22" fmla="*/ 0 w 119"/>
                  <a:gd name="T23" fmla="*/ 78 h 82"/>
                  <a:gd name="T24" fmla="*/ 1 w 119"/>
                  <a:gd name="T25" fmla="*/ 49 h 82"/>
                  <a:gd name="T26" fmla="*/ 1 w 119"/>
                  <a:gd name="T27" fmla="*/ 49 h 82"/>
                  <a:gd name="T28" fmla="*/ 119 w 119"/>
                  <a:gd name="T29" fmla="*/ 3 h 82"/>
                  <a:gd name="T30" fmla="*/ 116 w 119"/>
                  <a:gd name="T31" fmla="*/ 82 h 82"/>
                  <a:gd name="T32" fmla="*/ 106 w 119"/>
                  <a:gd name="T33" fmla="*/ 78 h 82"/>
                  <a:gd name="T34" fmla="*/ 98 w 119"/>
                  <a:gd name="T35" fmla="*/ 70 h 82"/>
                  <a:gd name="T36" fmla="*/ 98 w 119"/>
                  <a:gd name="T37" fmla="*/ 70 h 82"/>
                  <a:gd name="T38" fmla="*/ 97 w 119"/>
                  <a:gd name="T39" fmla="*/ 70 h 82"/>
                  <a:gd name="T40" fmla="*/ 98 w 119"/>
                  <a:gd name="T41" fmla="*/ 71 h 82"/>
                  <a:gd name="T42" fmla="*/ 106 w 119"/>
                  <a:gd name="T43" fmla="*/ 78 h 82"/>
                  <a:gd name="T44" fmla="*/ 116 w 119"/>
                  <a:gd name="T45" fmla="*/ 82 h 82"/>
                  <a:gd name="T46" fmla="*/ 116 w 119"/>
                  <a:gd name="T47" fmla="*/ 82 h 82"/>
                  <a:gd name="T48" fmla="*/ 119 w 119"/>
                  <a:gd name="T49" fmla="*/ 3 h 82"/>
                  <a:gd name="T50" fmla="*/ 119 w 119"/>
                  <a:gd name="T51" fmla="*/ 3 h 82"/>
                  <a:gd name="T52" fmla="*/ 3 w 119"/>
                  <a:gd name="T53" fmla="*/ 0 h 82"/>
                  <a:gd name="T54" fmla="*/ 2 w 119"/>
                  <a:gd name="T55" fmla="*/ 9 h 82"/>
                  <a:gd name="T56" fmla="*/ 2 w 119"/>
                  <a:gd name="T57" fmla="*/ 9 h 82"/>
                  <a:gd name="T58" fmla="*/ 3 w 119"/>
                  <a:gd name="T59" fmla="*/ 0 h 82"/>
                  <a:gd name="T60" fmla="*/ 3 w 119"/>
                  <a:gd name="T6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9" h="82">
                    <a:moveTo>
                      <a:pt x="20" y="66"/>
                    </a:moveTo>
                    <a:cubicBezTo>
                      <a:pt x="19" y="67"/>
                      <a:pt x="19" y="67"/>
                      <a:pt x="19" y="67"/>
                    </a:cubicBezTo>
                    <a:cubicBezTo>
                      <a:pt x="16" y="70"/>
                      <a:pt x="14" y="73"/>
                      <a:pt x="11" y="75"/>
                    </a:cubicBezTo>
                    <a:cubicBezTo>
                      <a:pt x="7" y="77"/>
                      <a:pt x="4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4" y="78"/>
                      <a:pt x="7" y="77"/>
                      <a:pt x="11" y="75"/>
                    </a:cubicBezTo>
                    <a:cubicBezTo>
                      <a:pt x="14" y="73"/>
                      <a:pt x="16" y="71"/>
                      <a:pt x="19" y="68"/>
                    </a:cubicBezTo>
                    <a:cubicBezTo>
                      <a:pt x="21" y="66"/>
                      <a:pt x="21" y="66"/>
                      <a:pt x="21" y="66"/>
                    </a:cubicBezTo>
                    <a:cubicBezTo>
                      <a:pt x="20" y="66"/>
                      <a:pt x="20" y="66"/>
                      <a:pt x="20" y="66"/>
                    </a:cubicBezTo>
                    <a:moveTo>
                      <a:pt x="1" y="49"/>
                    </a:moveTo>
                    <a:cubicBezTo>
                      <a:pt x="0" y="78"/>
                      <a:pt x="0" y="78"/>
                      <a:pt x="0" y="78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moveTo>
                      <a:pt x="119" y="3"/>
                    </a:moveTo>
                    <a:cubicBezTo>
                      <a:pt x="116" y="82"/>
                      <a:pt x="116" y="82"/>
                      <a:pt x="116" y="82"/>
                    </a:cubicBezTo>
                    <a:cubicBezTo>
                      <a:pt x="112" y="81"/>
                      <a:pt x="109" y="80"/>
                      <a:pt x="106" y="78"/>
                    </a:cubicBezTo>
                    <a:cubicBezTo>
                      <a:pt x="103" y="76"/>
                      <a:pt x="101" y="73"/>
                      <a:pt x="98" y="70"/>
                    </a:cubicBezTo>
                    <a:cubicBezTo>
                      <a:pt x="98" y="70"/>
                      <a:pt x="98" y="70"/>
                      <a:pt x="98" y="70"/>
                    </a:cubicBezTo>
                    <a:cubicBezTo>
                      <a:pt x="97" y="70"/>
                      <a:pt x="97" y="70"/>
                      <a:pt x="97" y="70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101" y="74"/>
                      <a:pt x="103" y="76"/>
                      <a:pt x="106" y="78"/>
                    </a:cubicBezTo>
                    <a:cubicBezTo>
                      <a:pt x="109" y="81"/>
                      <a:pt x="112" y="81"/>
                      <a:pt x="116" y="82"/>
                    </a:cubicBezTo>
                    <a:cubicBezTo>
                      <a:pt x="116" y="82"/>
                      <a:pt x="116" y="82"/>
                      <a:pt x="116" y="82"/>
                    </a:cubicBezTo>
                    <a:cubicBezTo>
                      <a:pt x="119" y="3"/>
                      <a:pt x="119" y="3"/>
                      <a:pt x="119" y="3"/>
                    </a:cubicBezTo>
                    <a:cubicBezTo>
                      <a:pt x="119" y="3"/>
                      <a:pt x="119" y="3"/>
                      <a:pt x="119" y="3"/>
                    </a:cubicBezTo>
                    <a:moveTo>
                      <a:pt x="3" y="0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5" name="Freeform 222"/>
              <p:cNvSpPr>
                <a:spLocks noEditPoints="1"/>
              </p:cNvSpPr>
              <p:nvPr/>
            </p:nvSpPr>
            <p:spPr bwMode="auto">
              <a:xfrm>
                <a:off x="3651" y="1532"/>
                <a:ext cx="119" cy="83"/>
              </a:xfrm>
              <a:custGeom>
                <a:avLst/>
                <a:gdLst>
                  <a:gd name="T0" fmla="*/ 1 w 119"/>
                  <a:gd name="T1" fmla="*/ 50 h 83"/>
                  <a:gd name="T2" fmla="*/ 0 w 119"/>
                  <a:gd name="T3" fmla="*/ 79 h 83"/>
                  <a:gd name="T4" fmla="*/ 0 w 119"/>
                  <a:gd name="T5" fmla="*/ 79 h 83"/>
                  <a:gd name="T6" fmla="*/ 11 w 119"/>
                  <a:gd name="T7" fmla="*/ 76 h 83"/>
                  <a:gd name="T8" fmla="*/ 19 w 119"/>
                  <a:gd name="T9" fmla="*/ 68 h 83"/>
                  <a:gd name="T10" fmla="*/ 20 w 119"/>
                  <a:gd name="T11" fmla="*/ 67 h 83"/>
                  <a:gd name="T12" fmla="*/ 20 w 119"/>
                  <a:gd name="T13" fmla="*/ 67 h 83"/>
                  <a:gd name="T14" fmla="*/ 19 w 119"/>
                  <a:gd name="T15" fmla="*/ 68 h 83"/>
                  <a:gd name="T16" fmla="*/ 10 w 119"/>
                  <a:gd name="T17" fmla="*/ 75 h 83"/>
                  <a:gd name="T18" fmla="*/ 0 w 119"/>
                  <a:gd name="T19" fmla="*/ 79 h 83"/>
                  <a:gd name="T20" fmla="*/ 0 w 119"/>
                  <a:gd name="T21" fmla="*/ 78 h 83"/>
                  <a:gd name="T22" fmla="*/ 11 w 119"/>
                  <a:gd name="T23" fmla="*/ 74 h 83"/>
                  <a:gd name="T24" fmla="*/ 19 w 119"/>
                  <a:gd name="T25" fmla="*/ 67 h 83"/>
                  <a:gd name="T26" fmla="*/ 20 w 119"/>
                  <a:gd name="T27" fmla="*/ 66 h 83"/>
                  <a:gd name="T28" fmla="*/ 1 w 119"/>
                  <a:gd name="T29" fmla="*/ 50 h 83"/>
                  <a:gd name="T30" fmla="*/ 119 w 119"/>
                  <a:gd name="T31" fmla="*/ 4 h 83"/>
                  <a:gd name="T32" fmla="*/ 112 w 119"/>
                  <a:gd name="T33" fmla="*/ 17 h 83"/>
                  <a:gd name="T34" fmla="*/ 95 w 119"/>
                  <a:gd name="T35" fmla="*/ 31 h 83"/>
                  <a:gd name="T36" fmla="*/ 113 w 119"/>
                  <a:gd name="T37" fmla="*/ 47 h 83"/>
                  <a:gd name="T38" fmla="*/ 114 w 119"/>
                  <a:gd name="T39" fmla="*/ 53 h 83"/>
                  <a:gd name="T40" fmla="*/ 98 w 119"/>
                  <a:gd name="T41" fmla="*/ 70 h 83"/>
                  <a:gd name="T42" fmla="*/ 106 w 119"/>
                  <a:gd name="T43" fmla="*/ 78 h 83"/>
                  <a:gd name="T44" fmla="*/ 116 w 119"/>
                  <a:gd name="T45" fmla="*/ 82 h 83"/>
                  <a:gd name="T46" fmla="*/ 116 w 119"/>
                  <a:gd name="T47" fmla="*/ 82 h 83"/>
                  <a:gd name="T48" fmla="*/ 106 w 119"/>
                  <a:gd name="T49" fmla="*/ 79 h 83"/>
                  <a:gd name="T50" fmla="*/ 98 w 119"/>
                  <a:gd name="T51" fmla="*/ 71 h 83"/>
                  <a:gd name="T52" fmla="*/ 98 w 119"/>
                  <a:gd name="T53" fmla="*/ 70 h 83"/>
                  <a:gd name="T54" fmla="*/ 98 w 119"/>
                  <a:gd name="T55" fmla="*/ 71 h 83"/>
                  <a:gd name="T56" fmla="*/ 98 w 119"/>
                  <a:gd name="T57" fmla="*/ 71 h 83"/>
                  <a:gd name="T58" fmla="*/ 106 w 119"/>
                  <a:gd name="T59" fmla="*/ 79 h 83"/>
                  <a:gd name="T60" fmla="*/ 116 w 119"/>
                  <a:gd name="T61" fmla="*/ 83 h 83"/>
                  <a:gd name="T62" fmla="*/ 119 w 119"/>
                  <a:gd name="T63" fmla="*/ 4 h 83"/>
                  <a:gd name="T64" fmla="*/ 119 w 119"/>
                  <a:gd name="T65" fmla="*/ 4 h 83"/>
                  <a:gd name="T66" fmla="*/ 119 w 119"/>
                  <a:gd name="T67" fmla="*/ 4 h 83"/>
                  <a:gd name="T68" fmla="*/ 119 w 119"/>
                  <a:gd name="T69" fmla="*/ 4 h 83"/>
                  <a:gd name="T70" fmla="*/ 119 w 119"/>
                  <a:gd name="T71" fmla="*/ 4 h 83"/>
                  <a:gd name="T72" fmla="*/ 119 w 119"/>
                  <a:gd name="T73" fmla="*/ 4 h 83"/>
                  <a:gd name="T74" fmla="*/ 3 w 119"/>
                  <a:gd name="T75" fmla="*/ 0 h 83"/>
                  <a:gd name="T76" fmla="*/ 3 w 119"/>
                  <a:gd name="T77" fmla="*/ 1 h 83"/>
                  <a:gd name="T78" fmla="*/ 2 w 119"/>
                  <a:gd name="T79" fmla="*/ 10 h 83"/>
                  <a:gd name="T80" fmla="*/ 4 w 119"/>
                  <a:gd name="T81" fmla="*/ 7 h 83"/>
                  <a:gd name="T82" fmla="*/ 3 w 119"/>
                  <a:gd name="T83" fmla="*/ 0 h 83"/>
                  <a:gd name="T84" fmla="*/ 3 w 119"/>
                  <a:gd name="T85" fmla="*/ 0 h 83"/>
                  <a:gd name="T86" fmla="*/ 3 w 119"/>
                  <a:gd name="T87" fmla="*/ 0 h 83"/>
                  <a:gd name="T88" fmla="*/ 3 w 119"/>
                  <a:gd name="T89" fmla="*/ 0 h 83"/>
                  <a:gd name="T90" fmla="*/ 3 w 119"/>
                  <a:gd name="T91" fmla="*/ 0 h 83"/>
                  <a:gd name="T92" fmla="*/ 3 w 119"/>
                  <a:gd name="T9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9" h="83">
                    <a:moveTo>
                      <a:pt x="1" y="50"/>
                    </a:move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4" y="79"/>
                      <a:pt x="7" y="78"/>
                      <a:pt x="11" y="76"/>
                    </a:cubicBezTo>
                    <a:cubicBezTo>
                      <a:pt x="14" y="74"/>
                      <a:pt x="16" y="71"/>
                      <a:pt x="19" y="68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6" y="71"/>
                      <a:pt x="14" y="74"/>
                      <a:pt x="10" y="75"/>
                    </a:cubicBezTo>
                    <a:cubicBezTo>
                      <a:pt x="7" y="77"/>
                      <a:pt x="4" y="78"/>
                      <a:pt x="0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4" y="78"/>
                      <a:pt x="8" y="76"/>
                      <a:pt x="11" y="74"/>
                    </a:cubicBezTo>
                    <a:cubicBezTo>
                      <a:pt x="14" y="73"/>
                      <a:pt x="16" y="70"/>
                      <a:pt x="19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1" y="50"/>
                      <a:pt x="1" y="50"/>
                      <a:pt x="1" y="50"/>
                    </a:cubicBezTo>
                    <a:moveTo>
                      <a:pt x="119" y="4"/>
                    </a:moveTo>
                    <a:cubicBezTo>
                      <a:pt x="118" y="10"/>
                      <a:pt x="116" y="13"/>
                      <a:pt x="112" y="17"/>
                    </a:cubicBezTo>
                    <a:cubicBezTo>
                      <a:pt x="95" y="31"/>
                      <a:pt x="95" y="31"/>
                      <a:pt x="95" y="31"/>
                    </a:cubicBezTo>
                    <a:cubicBezTo>
                      <a:pt x="113" y="47"/>
                      <a:pt x="113" y="47"/>
                      <a:pt x="113" y="47"/>
                    </a:cubicBezTo>
                    <a:cubicBezTo>
                      <a:pt x="115" y="49"/>
                      <a:pt x="115" y="51"/>
                      <a:pt x="114" y="53"/>
                    </a:cubicBezTo>
                    <a:cubicBezTo>
                      <a:pt x="98" y="70"/>
                      <a:pt x="98" y="70"/>
                      <a:pt x="98" y="70"/>
                    </a:cubicBezTo>
                    <a:cubicBezTo>
                      <a:pt x="101" y="73"/>
                      <a:pt x="103" y="76"/>
                      <a:pt x="106" y="78"/>
                    </a:cubicBezTo>
                    <a:cubicBezTo>
                      <a:pt x="109" y="80"/>
                      <a:pt x="112" y="82"/>
                      <a:pt x="116" y="82"/>
                    </a:cubicBezTo>
                    <a:cubicBezTo>
                      <a:pt x="116" y="82"/>
                      <a:pt x="116" y="82"/>
                      <a:pt x="116" y="82"/>
                    </a:cubicBezTo>
                    <a:cubicBezTo>
                      <a:pt x="112" y="82"/>
                      <a:pt x="109" y="81"/>
                      <a:pt x="106" y="79"/>
                    </a:cubicBezTo>
                    <a:cubicBezTo>
                      <a:pt x="103" y="76"/>
                      <a:pt x="101" y="73"/>
                      <a:pt x="98" y="71"/>
                    </a:cubicBezTo>
                    <a:cubicBezTo>
                      <a:pt x="98" y="70"/>
                      <a:pt x="98" y="70"/>
                      <a:pt x="98" y="70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101" y="74"/>
                      <a:pt x="103" y="77"/>
                      <a:pt x="106" y="79"/>
                    </a:cubicBezTo>
                    <a:cubicBezTo>
                      <a:pt x="109" y="81"/>
                      <a:pt x="112" y="82"/>
                      <a:pt x="116" y="83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4"/>
                      <a:pt x="119" y="4"/>
                      <a:pt x="119" y="4"/>
                    </a:cubicBezTo>
                    <a:moveTo>
                      <a:pt x="119" y="4"/>
                    </a:move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4"/>
                      <a:pt x="119" y="4"/>
                      <a:pt x="119" y="4"/>
                    </a:cubicBezTo>
                    <a:moveTo>
                      <a:pt x="3" y="0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5"/>
                      <a:pt x="3" y="3"/>
                      <a:pt x="3" y="0"/>
                    </a:cubicBezTo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6" name="Freeform 223"/>
              <p:cNvSpPr>
                <a:spLocks noEditPoints="1"/>
              </p:cNvSpPr>
              <p:nvPr/>
            </p:nvSpPr>
            <p:spPr bwMode="auto">
              <a:xfrm>
                <a:off x="3651" y="1598"/>
                <a:ext cx="116" cy="16"/>
              </a:xfrm>
              <a:custGeom>
                <a:avLst/>
                <a:gdLst>
                  <a:gd name="T0" fmla="*/ 98 w 116"/>
                  <a:gd name="T1" fmla="*/ 4 h 16"/>
                  <a:gd name="T2" fmla="*/ 98 w 116"/>
                  <a:gd name="T3" fmla="*/ 4 h 16"/>
                  <a:gd name="T4" fmla="*/ 98 w 116"/>
                  <a:gd name="T5" fmla="*/ 5 h 16"/>
                  <a:gd name="T6" fmla="*/ 106 w 116"/>
                  <a:gd name="T7" fmla="*/ 13 h 16"/>
                  <a:gd name="T8" fmla="*/ 116 w 116"/>
                  <a:gd name="T9" fmla="*/ 16 h 16"/>
                  <a:gd name="T10" fmla="*/ 116 w 116"/>
                  <a:gd name="T11" fmla="*/ 16 h 16"/>
                  <a:gd name="T12" fmla="*/ 106 w 116"/>
                  <a:gd name="T13" fmla="*/ 12 h 16"/>
                  <a:gd name="T14" fmla="*/ 98 w 116"/>
                  <a:gd name="T15" fmla="*/ 4 h 16"/>
                  <a:gd name="T16" fmla="*/ 20 w 116"/>
                  <a:gd name="T17" fmla="*/ 0 h 16"/>
                  <a:gd name="T18" fmla="*/ 19 w 116"/>
                  <a:gd name="T19" fmla="*/ 1 h 16"/>
                  <a:gd name="T20" fmla="*/ 11 w 116"/>
                  <a:gd name="T21" fmla="*/ 8 h 16"/>
                  <a:gd name="T22" fmla="*/ 0 w 116"/>
                  <a:gd name="T23" fmla="*/ 12 h 16"/>
                  <a:gd name="T24" fmla="*/ 0 w 116"/>
                  <a:gd name="T25" fmla="*/ 13 h 16"/>
                  <a:gd name="T26" fmla="*/ 10 w 116"/>
                  <a:gd name="T27" fmla="*/ 9 h 16"/>
                  <a:gd name="T28" fmla="*/ 19 w 116"/>
                  <a:gd name="T29" fmla="*/ 2 h 16"/>
                  <a:gd name="T30" fmla="*/ 20 w 116"/>
                  <a:gd name="T31" fmla="*/ 1 h 16"/>
                  <a:gd name="T32" fmla="*/ 20 w 116"/>
                  <a:gd name="T3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6" h="16">
                    <a:moveTo>
                      <a:pt x="98" y="4"/>
                    </a:moveTo>
                    <a:cubicBezTo>
                      <a:pt x="98" y="4"/>
                      <a:pt x="98" y="4"/>
                      <a:pt x="98" y="4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101" y="7"/>
                      <a:pt x="103" y="10"/>
                      <a:pt x="106" y="13"/>
                    </a:cubicBezTo>
                    <a:cubicBezTo>
                      <a:pt x="109" y="15"/>
                      <a:pt x="112" y="16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2" y="16"/>
                      <a:pt x="109" y="14"/>
                      <a:pt x="106" y="12"/>
                    </a:cubicBezTo>
                    <a:cubicBezTo>
                      <a:pt x="103" y="10"/>
                      <a:pt x="101" y="7"/>
                      <a:pt x="98" y="4"/>
                    </a:cubicBezTo>
                    <a:moveTo>
                      <a:pt x="20" y="0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6" y="4"/>
                      <a:pt x="14" y="7"/>
                      <a:pt x="11" y="8"/>
                    </a:cubicBezTo>
                    <a:cubicBezTo>
                      <a:pt x="8" y="10"/>
                      <a:pt x="4" y="12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12"/>
                      <a:pt x="7" y="11"/>
                      <a:pt x="10" y="9"/>
                    </a:cubicBezTo>
                    <a:cubicBezTo>
                      <a:pt x="14" y="8"/>
                      <a:pt x="16" y="5"/>
                      <a:pt x="19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7" name="Freeform 224"/>
              <p:cNvSpPr>
                <a:spLocks noEditPoints="1"/>
              </p:cNvSpPr>
              <p:nvPr/>
            </p:nvSpPr>
            <p:spPr bwMode="auto">
              <a:xfrm>
                <a:off x="3654" y="1532"/>
                <a:ext cx="116" cy="31"/>
              </a:xfrm>
              <a:custGeom>
                <a:avLst/>
                <a:gdLst>
                  <a:gd name="T0" fmla="*/ 116 w 116"/>
                  <a:gd name="T1" fmla="*/ 4 h 31"/>
                  <a:gd name="T2" fmla="*/ 109 w 116"/>
                  <a:gd name="T3" fmla="*/ 16 h 31"/>
                  <a:gd name="T4" fmla="*/ 91 w 116"/>
                  <a:gd name="T5" fmla="*/ 30 h 31"/>
                  <a:gd name="T6" fmla="*/ 92 w 116"/>
                  <a:gd name="T7" fmla="*/ 31 h 31"/>
                  <a:gd name="T8" fmla="*/ 109 w 116"/>
                  <a:gd name="T9" fmla="*/ 17 h 31"/>
                  <a:gd name="T10" fmla="*/ 116 w 116"/>
                  <a:gd name="T11" fmla="*/ 4 h 31"/>
                  <a:gd name="T12" fmla="*/ 116 w 116"/>
                  <a:gd name="T13" fmla="*/ 4 h 31"/>
                  <a:gd name="T14" fmla="*/ 116 w 116"/>
                  <a:gd name="T15" fmla="*/ 4 h 31"/>
                  <a:gd name="T16" fmla="*/ 116 w 116"/>
                  <a:gd name="T17" fmla="*/ 4 h 31"/>
                  <a:gd name="T18" fmla="*/ 116 w 116"/>
                  <a:gd name="T19" fmla="*/ 4 h 31"/>
                  <a:gd name="T20" fmla="*/ 0 w 116"/>
                  <a:gd name="T21" fmla="*/ 0 h 31"/>
                  <a:gd name="T22" fmla="*/ 0 w 116"/>
                  <a:gd name="T23" fmla="*/ 0 h 31"/>
                  <a:gd name="T24" fmla="*/ 1 w 116"/>
                  <a:gd name="T25" fmla="*/ 7 h 31"/>
                  <a:gd name="T26" fmla="*/ 2 w 116"/>
                  <a:gd name="T27" fmla="*/ 7 h 31"/>
                  <a:gd name="T28" fmla="*/ 0 w 116"/>
                  <a:gd name="T29" fmla="*/ 0 h 31"/>
                  <a:gd name="T30" fmla="*/ 0 w 116"/>
                  <a:gd name="T31" fmla="*/ 0 h 31"/>
                  <a:gd name="T32" fmla="*/ 0 w 116"/>
                  <a:gd name="T3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6" h="31">
                    <a:moveTo>
                      <a:pt x="116" y="4"/>
                    </a:moveTo>
                    <a:cubicBezTo>
                      <a:pt x="115" y="10"/>
                      <a:pt x="113" y="12"/>
                      <a:pt x="109" y="16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2" y="31"/>
                      <a:pt x="92" y="31"/>
                      <a:pt x="92" y="31"/>
                    </a:cubicBezTo>
                    <a:cubicBezTo>
                      <a:pt x="109" y="17"/>
                      <a:pt x="109" y="17"/>
                      <a:pt x="109" y="17"/>
                    </a:cubicBezTo>
                    <a:cubicBezTo>
                      <a:pt x="113" y="13"/>
                      <a:pt x="115" y="10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5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5"/>
                      <a:pt x="0" y="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8" name="Freeform 225"/>
              <p:cNvSpPr>
                <a:spLocks noEditPoints="1"/>
              </p:cNvSpPr>
              <p:nvPr/>
            </p:nvSpPr>
            <p:spPr bwMode="auto">
              <a:xfrm>
                <a:off x="3654" y="1532"/>
                <a:ext cx="116" cy="30"/>
              </a:xfrm>
              <a:custGeom>
                <a:avLst/>
                <a:gdLst>
                  <a:gd name="T0" fmla="*/ 58 w 116"/>
                  <a:gd name="T1" fmla="*/ 2 h 30"/>
                  <a:gd name="T2" fmla="*/ 91 w 116"/>
                  <a:gd name="T3" fmla="*/ 30 h 30"/>
                  <a:gd name="T4" fmla="*/ 109 w 116"/>
                  <a:gd name="T5" fmla="*/ 15 h 30"/>
                  <a:gd name="T6" fmla="*/ 115 w 116"/>
                  <a:gd name="T7" fmla="*/ 8 h 30"/>
                  <a:gd name="T8" fmla="*/ 109 w 116"/>
                  <a:gd name="T9" fmla="*/ 16 h 30"/>
                  <a:gd name="T10" fmla="*/ 91 w 116"/>
                  <a:gd name="T11" fmla="*/ 30 h 30"/>
                  <a:gd name="T12" fmla="*/ 91 w 116"/>
                  <a:gd name="T13" fmla="*/ 30 h 30"/>
                  <a:gd name="T14" fmla="*/ 109 w 116"/>
                  <a:gd name="T15" fmla="*/ 16 h 30"/>
                  <a:gd name="T16" fmla="*/ 116 w 116"/>
                  <a:gd name="T17" fmla="*/ 4 h 30"/>
                  <a:gd name="T18" fmla="*/ 116 w 116"/>
                  <a:gd name="T19" fmla="*/ 4 h 30"/>
                  <a:gd name="T20" fmla="*/ 116 w 116"/>
                  <a:gd name="T21" fmla="*/ 4 h 30"/>
                  <a:gd name="T22" fmla="*/ 116 w 116"/>
                  <a:gd name="T23" fmla="*/ 4 h 30"/>
                  <a:gd name="T24" fmla="*/ 58 w 116"/>
                  <a:gd name="T25" fmla="*/ 2 h 30"/>
                  <a:gd name="T26" fmla="*/ 0 w 116"/>
                  <a:gd name="T27" fmla="*/ 0 h 30"/>
                  <a:gd name="T28" fmla="*/ 0 w 116"/>
                  <a:gd name="T29" fmla="*/ 0 h 30"/>
                  <a:gd name="T30" fmla="*/ 0 w 116"/>
                  <a:gd name="T31" fmla="*/ 0 h 30"/>
                  <a:gd name="T32" fmla="*/ 0 w 116"/>
                  <a:gd name="T33" fmla="*/ 0 h 30"/>
                  <a:gd name="T34" fmla="*/ 2 w 116"/>
                  <a:gd name="T35" fmla="*/ 7 h 30"/>
                  <a:gd name="T36" fmla="*/ 2 w 116"/>
                  <a:gd name="T37" fmla="*/ 7 h 30"/>
                  <a:gd name="T38" fmla="*/ 1 w 116"/>
                  <a:gd name="T39" fmla="*/ 4 h 30"/>
                  <a:gd name="T40" fmla="*/ 2 w 116"/>
                  <a:gd name="T41" fmla="*/ 7 h 30"/>
                  <a:gd name="T42" fmla="*/ 8 w 116"/>
                  <a:gd name="T43" fmla="*/ 0 h 30"/>
                  <a:gd name="T44" fmla="*/ 0 w 116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30">
                    <a:moveTo>
                      <a:pt x="58" y="2"/>
                    </a:moveTo>
                    <a:cubicBezTo>
                      <a:pt x="91" y="30"/>
                      <a:pt x="91" y="30"/>
                      <a:pt x="91" y="30"/>
                    </a:cubicBezTo>
                    <a:cubicBezTo>
                      <a:pt x="109" y="15"/>
                      <a:pt x="109" y="15"/>
                      <a:pt x="109" y="15"/>
                    </a:cubicBezTo>
                    <a:cubicBezTo>
                      <a:pt x="112" y="12"/>
                      <a:pt x="113" y="10"/>
                      <a:pt x="115" y="8"/>
                    </a:cubicBezTo>
                    <a:cubicBezTo>
                      <a:pt x="113" y="11"/>
                      <a:pt x="112" y="13"/>
                      <a:pt x="109" y="16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109" y="16"/>
                      <a:pt x="109" y="16"/>
                      <a:pt x="109" y="16"/>
                    </a:cubicBezTo>
                    <a:cubicBezTo>
                      <a:pt x="113" y="12"/>
                      <a:pt x="115" y="10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58" y="2"/>
                      <a:pt x="58" y="2"/>
                      <a:pt x="58" y="2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5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6"/>
                      <a:pt x="1" y="5"/>
                      <a:pt x="1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19" name="Freeform 226"/>
              <p:cNvSpPr>
                <a:spLocks noEditPoints="1"/>
              </p:cNvSpPr>
              <p:nvPr/>
            </p:nvSpPr>
            <p:spPr bwMode="auto">
              <a:xfrm>
                <a:off x="3655" y="1536"/>
                <a:ext cx="114" cy="26"/>
              </a:xfrm>
              <a:custGeom>
                <a:avLst/>
                <a:gdLst>
                  <a:gd name="T0" fmla="*/ 114 w 114"/>
                  <a:gd name="T1" fmla="*/ 4 h 26"/>
                  <a:gd name="T2" fmla="*/ 108 w 114"/>
                  <a:gd name="T3" fmla="*/ 11 h 26"/>
                  <a:gd name="T4" fmla="*/ 90 w 114"/>
                  <a:gd name="T5" fmla="*/ 26 h 26"/>
                  <a:gd name="T6" fmla="*/ 90 w 114"/>
                  <a:gd name="T7" fmla="*/ 26 h 26"/>
                  <a:gd name="T8" fmla="*/ 108 w 114"/>
                  <a:gd name="T9" fmla="*/ 12 h 26"/>
                  <a:gd name="T10" fmla="*/ 114 w 114"/>
                  <a:gd name="T11" fmla="*/ 4 h 26"/>
                  <a:gd name="T12" fmla="*/ 0 w 114"/>
                  <a:gd name="T13" fmla="*/ 0 h 26"/>
                  <a:gd name="T14" fmla="*/ 1 w 114"/>
                  <a:gd name="T15" fmla="*/ 3 h 26"/>
                  <a:gd name="T16" fmla="*/ 1 w 114"/>
                  <a:gd name="T17" fmla="*/ 3 h 26"/>
                  <a:gd name="T18" fmla="*/ 0 w 114"/>
                  <a:gd name="T1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26">
                    <a:moveTo>
                      <a:pt x="114" y="4"/>
                    </a:moveTo>
                    <a:cubicBezTo>
                      <a:pt x="112" y="6"/>
                      <a:pt x="111" y="8"/>
                      <a:pt x="108" y="11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108" y="12"/>
                      <a:pt x="108" y="12"/>
                      <a:pt x="108" y="12"/>
                    </a:cubicBezTo>
                    <a:cubicBezTo>
                      <a:pt x="111" y="9"/>
                      <a:pt x="112" y="7"/>
                      <a:pt x="114" y="4"/>
                    </a:cubicBezTo>
                    <a:moveTo>
                      <a:pt x="0" y="0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20" name="Freeform 227"/>
              <p:cNvSpPr>
                <a:spLocks noEditPoints="1"/>
              </p:cNvSpPr>
              <p:nvPr/>
            </p:nvSpPr>
            <p:spPr bwMode="auto">
              <a:xfrm>
                <a:off x="3634" y="1509"/>
                <a:ext cx="132" cy="129"/>
              </a:xfrm>
              <a:custGeom>
                <a:avLst/>
                <a:gdLst>
                  <a:gd name="T0" fmla="*/ 85 w 132"/>
                  <a:gd name="T1" fmla="*/ 112 h 128"/>
                  <a:gd name="T2" fmla="*/ 19 w 132"/>
                  <a:gd name="T3" fmla="*/ 53 h 128"/>
                  <a:gd name="T4" fmla="*/ 85 w 132"/>
                  <a:gd name="T5" fmla="*/ 112 h 128"/>
                  <a:gd name="T6" fmla="*/ 95 w 132"/>
                  <a:gd name="T7" fmla="*/ 101 h 128"/>
                  <a:gd name="T8" fmla="*/ 28 w 132"/>
                  <a:gd name="T9" fmla="*/ 43 h 128"/>
                  <a:gd name="T10" fmla="*/ 95 w 132"/>
                  <a:gd name="T11" fmla="*/ 101 h 128"/>
                  <a:gd name="T12" fmla="*/ 49 w 132"/>
                  <a:gd name="T13" fmla="*/ 0 h 128"/>
                  <a:gd name="T14" fmla="*/ 46 w 132"/>
                  <a:gd name="T15" fmla="*/ 2 h 128"/>
                  <a:gd name="T16" fmla="*/ 28 w 132"/>
                  <a:gd name="T17" fmla="*/ 23 h 128"/>
                  <a:gd name="T18" fmla="*/ 28 w 132"/>
                  <a:gd name="T19" fmla="*/ 23 h 128"/>
                  <a:gd name="T20" fmla="*/ 22 w 132"/>
                  <a:gd name="T21" fmla="*/ 30 h 128"/>
                  <a:gd name="T22" fmla="*/ 22 w 132"/>
                  <a:gd name="T23" fmla="*/ 30 h 128"/>
                  <a:gd name="T24" fmla="*/ 22 w 132"/>
                  <a:gd name="T25" fmla="*/ 30 h 128"/>
                  <a:gd name="T26" fmla="*/ 21 w 132"/>
                  <a:gd name="T27" fmla="*/ 30 h 128"/>
                  <a:gd name="T28" fmla="*/ 19 w 132"/>
                  <a:gd name="T29" fmla="*/ 33 h 128"/>
                  <a:gd name="T30" fmla="*/ 19 w 132"/>
                  <a:gd name="T31" fmla="*/ 33 h 128"/>
                  <a:gd name="T32" fmla="*/ 1 w 132"/>
                  <a:gd name="T33" fmla="*/ 53 h 128"/>
                  <a:gd name="T34" fmla="*/ 2 w 132"/>
                  <a:gd name="T35" fmla="*/ 59 h 128"/>
                  <a:gd name="T36" fmla="*/ 18 w 132"/>
                  <a:gd name="T37" fmla="*/ 73 h 128"/>
                  <a:gd name="T38" fmla="*/ 18 w 132"/>
                  <a:gd name="T39" fmla="*/ 73 h 128"/>
                  <a:gd name="T40" fmla="*/ 37 w 132"/>
                  <a:gd name="T41" fmla="*/ 89 h 128"/>
                  <a:gd name="T42" fmla="*/ 37 w 132"/>
                  <a:gd name="T43" fmla="*/ 90 h 128"/>
                  <a:gd name="T44" fmla="*/ 37 w 132"/>
                  <a:gd name="T45" fmla="*/ 90 h 128"/>
                  <a:gd name="T46" fmla="*/ 38 w 132"/>
                  <a:gd name="T47" fmla="*/ 90 h 128"/>
                  <a:gd name="T48" fmla="*/ 52 w 132"/>
                  <a:gd name="T49" fmla="*/ 103 h 128"/>
                  <a:gd name="T50" fmla="*/ 80 w 132"/>
                  <a:gd name="T51" fmla="*/ 127 h 128"/>
                  <a:gd name="T52" fmla="*/ 83 w 132"/>
                  <a:gd name="T53" fmla="*/ 128 h 128"/>
                  <a:gd name="T54" fmla="*/ 86 w 132"/>
                  <a:gd name="T55" fmla="*/ 127 h 128"/>
                  <a:gd name="T56" fmla="*/ 105 w 132"/>
                  <a:gd name="T57" fmla="*/ 105 h 128"/>
                  <a:gd name="T58" fmla="*/ 114 w 132"/>
                  <a:gd name="T59" fmla="*/ 94 h 128"/>
                  <a:gd name="T60" fmla="*/ 115 w 132"/>
                  <a:gd name="T61" fmla="*/ 94 h 128"/>
                  <a:gd name="T62" fmla="*/ 115 w 132"/>
                  <a:gd name="T63" fmla="*/ 93 h 128"/>
                  <a:gd name="T64" fmla="*/ 115 w 132"/>
                  <a:gd name="T65" fmla="*/ 93 h 128"/>
                  <a:gd name="T66" fmla="*/ 131 w 132"/>
                  <a:gd name="T67" fmla="*/ 76 h 128"/>
                  <a:gd name="T68" fmla="*/ 130 w 132"/>
                  <a:gd name="T69" fmla="*/ 70 h 128"/>
                  <a:gd name="T70" fmla="*/ 112 w 132"/>
                  <a:gd name="T71" fmla="*/ 54 h 128"/>
                  <a:gd name="T72" fmla="*/ 111 w 132"/>
                  <a:gd name="T73" fmla="*/ 53 h 128"/>
                  <a:gd name="T74" fmla="*/ 111 w 132"/>
                  <a:gd name="T75" fmla="*/ 53 h 128"/>
                  <a:gd name="T76" fmla="*/ 111 w 132"/>
                  <a:gd name="T77" fmla="*/ 53 h 128"/>
                  <a:gd name="T78" fmla="*/ 78 w 132"/>
                  <a:gd name="T79" fmla="*/ 25 h 128"/>
                  <a:gd name="T80" fmla="*/ 78 w 132"/>
                  <a:gd name="T81" fmla="*/ 25 h 128"/>
                  <a:gd name="T82" fmla="*/ 52 w 132"/>
                  <a:gd name="T83" fmla="*/ 1 h 128"/>
                  <a:gd name="T84" fmla="*/ 49 w 132"/>
                  <a:gd name="T8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2" h="128">
                    <a:moveTo>
                      <a:pt x="85" y="112"/>
                    </a:moveTo>
                    <a:cubicBezTo>
                      <a:pt x="19" y="53"/>
                      <a:pt x="19" y="53"/>
                      <a:pt x="19" y="53"/>
                    </a:cubicBezTo>
                    <a:cubicBezTo>
                      <a:pt x="85" y="112"/>
                      <a:pt x="85" y="112"/>
                      <a:pt x="85" y="112"/>
                    </a:cubicBezTo>
                    <a:moveTo>
                      <a:pt x="95" y="101"/>
                    </a:moveTo>
                    <a:cubicBezTo>
                      <a:pt x="28" y="43"/>
                      <a:pt x="28" y="43"/>
                      <a:pt x="28" y="43"/>
                    </a:cubicBezTo>
                    <a:cubicBezTo>
                      <a:pt x="95" y="101"/>
                      <a:pt x="95" y="101"/>
                      <a:pt x="95" y="101"/>
                    </a:cubicBezTo>
                    <a:moveTo>
                      <a:pt x="49" y="0"/>
                    </a:moveTo>
                    <a:cubicBezTo>
                      <a:pt x="48" y="0"/>
                      <a:pt x="47" y="1"/>
                      <a:pt x="46" y="2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0" y="55"/>
                      <a:pt x="0" y="57"/>
                      <a:pt x="2" y="59"/>
                    </a:cubicBezTo>
                    <a:cubicBezTo>
                      <a:pt x="18" y="73"/>
                      <a:pt x="18" y="73"/>
                      <a:pt x="18" y="73"/>
                    </a:cubicBezTo>
                    <a:cubicBezTo>
                      <a:pt x="18" y="73"/>
                      <a:pt x="18" y="73"/>
                      <a:pt x="18" y="73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8" y="90"/>
                      <a:pt x="38" y="90"/>
                      <a:pt x="38" y="90"/>
                    </a:cubicBezTo>
                    <a:cubicBezTo>
                      <a:pt x="52" y="103"/>
                      <a:pt x="52" y="103"/>
                      <a:pt x="52" y="103"/>
                    </a:cubicBezTo>
                    <a:cubicBezTo>
                      <a:pt x="80" y="127"/>
                      <a:pt x="80" y="127"/>
                      <a:pt x="80" y="127"/>
                    </a:cubicBezTo>
                    <a:cubicBezTo>
                      <a:pt x="81" y="128"/>
                      <a:pt x="82" y="128"/>
                      <a:pt x="83" y="128"/>
                    </a:cubicBezTo>
                    <a:cubicBezTo>
                      <a:pt x="84" y="128"/>
                      <a:pt x="85" y="128"/>
                      <a:pt x="86" y="127"/>
                    </a:cubicBezTo>
                    <a:cubicBezTo>
                      <a:pt x="105" y="105"/>
                      <a:pt x="105" y="105"/>
                      <a:pt x="105" y="105"/>
                    </a:cubicBezTo>
                    <a:cubicBezTo>
                      <a:pt x="114" y="94"/>
                      <a:pt x="114" y="94"/>
                      <a:pt x="114" y="94"/>
                    </a:cubicBezTo>
                    <a:cubicBezTo>
                      <a:pt x="115" y="94"/>
                      <a:pt x="115" y="94"/>
                      <a:pt x="115" y="94"/>
                    </a:cubicBezTo>
                    <a:cubicBezTo>
                      <a:pt x="115" y="93"/>
                      <a:pt x="115" y="93"/>
                      <a:pt x="115" y="93"/>
                    </a:cubicBezTo>
                    <a:cubicBezTo>
                      <a:pt x="115" y="93"/>
                      <a:pt x="115" y="93"/>
                      <a:pt x="115" y="93"/>
                    </a:cubicBezTo>
                    <a:cubicBezTo>
                      <a:pt x="131" y="76"/>
                      <a:pt x="131" y="76"/>
                      <a:pt x="131" y="76"/>
                    </a:cubicBezTo>
                    <a:cubicBezTo>
                      <a:pt x="132" y="74"/>
                      <a:pt x="132" y="72"/>
                      <a:pt x="130" y="70"/>
                    </a:cubicBezTo>
                    <a:cubicBezTo>
                      <a:pt x="112" y="54"/>
                      <a:pt x="112" y="54"/>
                      <a:pt x="112" y="54"/>
                    </a:cubicBezTo>
                    <a:cubicBezTo>
                      <a:pt x="111" y="53"/>
                      <a:pt x="111" y="53"/>
                      <a:pt x="111" y="53"/>
                    </a:cubicBezTo>
                    <a:cubicBezTo>
                      <a:pt x="111" y="53"/>
                      <a:pt x="111" y="53"/>
                      <a:pt x="111" y="53"/>
                    </a:cubicBezTo>
                    <a:cubicBezTo>
                      <a:pt x="111" y="53"/>
                      <a:pt x="111" y="53"/>
                      <a:pt x="111" y="53"/>
                    </a:cubicBezTo>
                    <a:cubicBezTo>
                      <a:pt x="78" y="25"/>
                      <a:pt x="78" y="25"/>
                      <a:pt x="78" y="25"/>
                    </a:cubicBezTo>
                    <a:cubicBezTo>
                      <a:pt x="78" y="25"/>
                      <a:pt x="78" y="25"/>
                      <a:pt x="78" y="25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1" y="1"/>
                      <a:pt x="50" y="0"/>
                      <a:pt x="49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21" name="Freeform 228"/>
              <p:cNvSpPr>
                <a:spLocks/>
              </p:cNvSpPr>
              <p:nvPr/>
            </p:nvSpPr>
            <p:spPr bwMode="auto">
              <a:xfrm>
                <a:off x="3653" y="1562"/>
                <a:ext cx="66" cy="59"/>
              </a:xfrm>
              <a:custGeom>
                <a:avLst/>
                <a:gdLst>
                  <a:gd name="T0" fmla="*/ 0 w 66"/>
                  <a:gd name="T1" fmla="*/ 0 h 59"/>
                  <a:gd name="T2" fmla="*/ 66 w 66"/>
                  <a:gd name="T3" fmla="*/ 59 h 59"/>
                  <a:gd name="T4" fmla="*/ 0 w 66"/>
                  <a:gd name="T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59">
                    <a:moveTo>
                      <a:pt x="0" y="0"/>
                    </a:moveTo>
                    <a:lnTo>
                      <a:pt x="66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22" name="Freeform 229"/>
              <p:cNvSpPr>
                <a:spLocks/>
              </p:cNvSpPr>
              <p:nvPr/>
            </p:nvSpPr>
            <p:spPr bwMode="auto">
              <a:xfrm>
                <a:off x="3653" y="1562"/>
                <a:ext cx="66" cy="59"/>
              </a:xfrm>
              <a:custGeom>
                <a:avLst/>
                <a:gdLst>
                  <a:gd name="T0" fmla="*/ 0 w 66"/>
                  <a:gd name="T1" fmla="*/ 0 h 59"/>
                  <a:gd name="T2" fmla="*/ 66 w 66"/>
                  <a:gd name="T3" fmla="*/ 59 h 59"/>
                  <a:gd name="T4" fmla="*/ 0 w 66"/>
                  <a:gd name="T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59">
                    <a:moveTo>
                      <a:pt x="0" y="0"/>
                    </a:moveTo>
                    <a:lnTo>
                      <a:pt x="66" y="5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23" name="Freeform 230"/>
              <p:cNvSpPr>
                <a:spLocks/>
              </p:cNvSpPr>
              <p:nvPr/>
            </p:nvSpPr>
            <p:spPr bwMode="auto">
              <a:xfrm>
                <a:off x="3662" y="1552"/>
                <a:ext cx="67" cy="58"/>
              </a:xfrm>
              <a:custGeom>
                <a:avLst/>
                <a:gdLst>
                  <a:gd name="T0" fmla="*/ 0 w 67"/>
                  <a:gd name="T1" fmla="*/ 0 h 58"/>
                  <a:gd name="T2" fmla="*/ 67 w 67"/>
                  <a:gd name="T3" fmla="*/ 58 h 58"/>
                  <a:gd name="T4" fmla="*/ 0 w 67"/>
                  <a:gd name="T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" h="58">
                    <a:moveTo>
                      <a:pt x="0" y="0"/>
                    </a:moveTo>
                    <a:lnTo>
                      <a:pt x="67" y="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24" name="Freeform 231"/>
              <p:cNvSpPr>
                <a:spLocks/>
              </p:cNvSpPr>
              <p:nvPr/>
            </p:nvSpPr>
            <p:spPr bwMode="auto">
              <a:xfrm>
                <a:off x="3662" y="1552"/>
                <a:ext cx="67" cy="58"/>
              </a:xfrm>
              <a:custGeom>
                <a:avLst/>
                <a:gdLst>
                  <a:gd name="T0" fmla="*/ 0 w 67"/>
                  <a:gd name="T1" fmla="*/ 0 h 58"/>
                  <a:gd name="T2" fmla="*/ 67 w 67"/>
                  <a:gd name="T3" fmla="*/ 58 h 58"/>
                  <a:gd name="T4" fmla="*/ 0 w 67"/>
                  <a:gd name="T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" h="58">
                    <a:moveTo>
                      <a:pt x="0" y="0"/>
                    </a:moveTo>
                    <a:lnTo>
                      <a:pt x="67" y="5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825" name="Picture 232"/>
              <p:cNvPicPr>
                <a:picLocks noChangeAspect="1" noChangeArrowheads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534"/>
                <a:ext cx="127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" name="Picture 233"/>
              <p:cNvPicPr>
                <a:picLocks noChangeAspect="1"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613"/>
                <a:ext cx="126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7" name="Freeform 234"/>
              <p:cNvSpPr>
                <a:spLocks/>
              </p:cNvSpPr>
              <p:nvPr/>
            </p:nvSpPr>
            <p:spPr bwMode="auto">
              <a:xfrm>
                <a:off x="3651" y="1617"/>
                <a:ext cx="117" cy="60"/>
              </a:xfrm>
              <a:custGeom>
                <a:avLst/>
                <a:gdLst>
                  <a:gd name="T0" fmla="*/ 0 w 117"/>
                  <a:gd name="T1" fmla="*/ 0 h 59"/>
                  <a:gd name="T2" fmla="*/ 0 w 117"/>
                  <a:gd name="T3" fmla="*/ 0 h 59"/>
                  <a:gd name="T4" fmla="*/ 3 w 117"/>
                  <a:gd name="T5" fmla="*/ 8 h 59"/>
                  <a:gd name="T6" fmla="*/ 8 w 117"/>
                  <a:gd name="T7" fmla="*/ 14 h 59"/>
                  <a:gd name="T8" fmla="*/ 44 w 117"/>
                  <a:gd name="T9" fmla="*/ 48 h 59"/>
                  <a:gd name="T10" fmla="*/ 70 w 117"/>
                  <a:gd name="T11" fmla="*/ 48 h 59"/>
                  <a:gd name="T12" fmla="*/ 108 w 117"/>
                  <a:gd name="T13" fmla="*/ 17 h 59"/>
                  <a:gd name="T14" fmla="*/ 113 w 117"/>
                  <a:gd name="T15" fmla="*/ 12 h 59"/>
                  <a:gd name="T16" fmla="*/ 116 w 117"/>
                  <a:gd name="T17" fmla="*/ 4 h 59"/>
                  <a:gd name="T18" fmla="*/ 117 w 117"/>
                  <a:gd name="T19" fmla="*/ 4 h 59"/>
                  <a:gd name="T20" fmla="*/ 113 w 117"/>
                  <a:gd name="T21" fmla="*/ 13 h 59"/>
                  <a:gd name="T22" fmla="*/ 108 w 117"/>
                  <a:gd name="T23" fmla="*/ 18 h 59"/>
                  <a:gd name="T24" fmla="*/ 70 w 117"/>
                  <a:gd name="T25" fmla="*/ 49 h 59"/>
                  <a:gd name="T26" fmla="*/ 44 w 117"/>
                  <a:gd name="T27" fmla="*/ 48 h 59"/>
                  <a:gd name="T28" fmla="*/ 8 w 117"/>
                  <a:gd name="T29" fmla="*/ 15 h 59"/>
                  <a:gd name="T30" fmla="*/ 3 w 117"/>
                  <a:gd name="T31" fmla="*/ 9 h 59"/>
                  <a:gd name="T32" fmla="*/ 0 w 117"/>
                  <a:gd name="T3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5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6"/>
                      <a:pt x="3" y="8"/>
                    </a:cubicBezTo>
                    <a:cubicBezTo>
                      <a:pt x="4" y="11"/>
                      <a:pt x="6" y="12"/>
                      <a:pt x="8" y="1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55" y="58"/>
                      <a:pt x="58" y="58"/>
                      <a:pt x="70" y="48"/>
                    </a:cubicBezTo>
                    <a:cubicBezTo>
                      <a:pt x="108" y="17"/>
                      <a:pt x="108" y="17"/>
                      <a:pt x="108" y="17"/>
                    </a:cubicBezTo>
                    <a:cubicBezTo>
                      <a:pt x="110" y="16"/>
                      <a:pt x="112" y="14"/>
                      <a:pt x="113" y="12"/>
                    </a:cubicBezTo>
                    <a:cubicBezTo>
                      <a:pt x="115" y="10"/>
                      <a:pt x="116" y="7"/>
                      <a:pt x="116" y="4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6" y="7"/>
                      <a:pt x="115" y="10"/>
                      <a:pt x="113" y="13"/>
                    </a:cubicBezTo>
                    <a:cubicBezTo>
                      <a:pt x="112" y="15"/>
                      <a:pt x="110" y="17"/>
                      <a:pt x="108" y="18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58" y="59"/>
                      <a:pt x="55" y="59"/>
                      <a:pt x="44" y="48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6" y="13"/>
                      <a:pt x="4" y="12"/>
                      <a:pt x="3" y="9"/>
                    </a:cubicBezTo>
                    <a:cubicBezTo>
                      <a:pt x="1" y="6"/>
                      <a:pt x="0" y="3"/>
                      <a:pt x="0" y="0"/>
                    </a:cubicBez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828" name="Picture 235"/>
              <p:cNvPicPr>
                <a:picLocks noChangeAspect="1" noChangeArrowheads="1"/>
              </p:cNvPicPr>
              <p:nvPr/>
            </p:nvPicPr>
            <p:blipFill>
              <a:blip r:embed="rId1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613"/>
                <a:ext cx="126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" name="Picture 236"/>
              <p:cNvPicPr>
                <a:picLocks noChangeAspect="1" noChangeArrowheads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534"/>
                <a:ext cx="127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0" name="Freeform 237"/>
              <p:cNvSpPr>
                <a:spLocks/>
              </p:cNvSpPr>
              <p:nvPr/>
            </p:nvSpPr>
            <p:spPr bwMode="auto">
              <a:xfrm>
                <a:off x="3651" y="1537"/>
                <a:ext cx="119" cy="83"/>
              </a:xfrm>
              <a:custGeom>
                <a:avLst/>
                <a:gdLst>
                  <a:gd name="T0" fmla="*/ 117 w 119"/>
                  <a:gd name="T1" fmla="*/ 83 h 83"/>
                  <a:gd name="T2" fmla="*/ 106 w 119"/>
                  <a:gd name="T3" fmla="*/ 79 h 83"/>
                  <a:gd name="T4" fmla="*/ 98 w 119"/>
                  <a:gd name="T5" fmla="*/ 71 h 83"/>
                  <a:gd name="T6" fmla="*/ 60 w 119"/>
                  <a:gd name="T7" fmla="*/ 29 h 83"/>
                  <a:gd name="T8" fmla="*/ 19 w 119"/>
                  <a:gd name="T9" fmla="*/ 68 h 83"/>
                  <a:gd name="T10" fmla="*/ 11 w 119"/>
                  <a:gd name="T11" fmla="*/ 76 h 83"/>
                  <a:gd name="T12" fmla="*/ 0 w 119"/>
                  <a:gd name="T13" fmla="*/ 79 h 83"/>
                  <a:gd name="T14" fmla="*/ 3 w 119"/>
                  <a:gd name="T15" fmla="*/ 0 h 83"/>
                  <a:gd name="T16" fmla="*/ 61 w 119"/>
                  <a:gd name="T17" fmla="*/ 2 h 83"/>
                  <a:gd name="T18" fmla="*/ 61 w 119"/>
                  <a:gd name="T19" fmla="*/ 2 h 83"/>
                  <a:gd name="T20" fmla="*/ 119 w 119"/>
                  <a:gd name="T21" fmla="*/ 4 h 83"/>
                  <a:gd name="T22" fmla="*/ 117 w 119"/>
                  <a:gd name="T23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83">
                    <a:moveTo>
                      <a:pt x="117" y="83"/>
                    </a:moveTo>
                    <a:cubicBezTo>
                      <a:pt x="113" y="82"/>
                      <a:pt x="109" y="81"/>
                      <a:pt x="106" y="79"/>
                    </a:cubicBezTo>
                    <a:cubicBezTo>
                      <a:pt x="103" y="77"/>
                      <a:pt x="101" y="74"/>
                      <a:pt x="98" y="71"/>
                    </a:cubicBezTo>
                    <a:cubicBezTo>
                      <a:pt x="60" y="29"/>
                      <a:pt x="60" y="29"/>
                      <a:pt x="60" y="29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6" y="71"/>
                      <a:pt x="14" y="74"/>
                      <a:pt x="11" y="76"/>
                    </a:cubicBezTo>
                    <a:cubicBezTo>
                      <a:pt x="8" y="78"/>
                      <a:pt x="4" y="79"/>
                      <a:pt x="0" y="7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119" y="4"/>
                      <a:pt x="119" y="4"/>
                      <a:pt x="119" y="4"/>
                    </a:cubicBezTo>
                    <a:lnTo>
                      <a:pt x="117" y="83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831" name="Picture 238"/>
              <p:cNvPicPr>
                <a:picLocks noChangeAspect="1" noChangeArrowheads="1"/>
              </p:cNvPicPr>
              <p:nvPr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561"/>
                <a:ext cx="124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2" name="Picture 239"/>
              <p:cNvPicPr>
                <a:picLocks noChangeAspect="1" noChangeArrowheads="1"/>
              </p:cNvPicPr>
              <p:nvPr/>
            </p:nvPicPr>
            <p:blipFill>
              <a:blip r:embed="rId1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0" y="1534"/>
                <a:ext cx="123" cy="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3" name="Freeform 240"/>
              <p:cNvSpPr>
                <a:spLocks/>
              </p:cNvSpPr>
              <p:nvPr/>
            </p:nvSpPr>
            <p:spPr bwMode="auto">
              <a:xfrm>
                <a:off x="3654" y="1537"/>
                <a:ext cx="116" cy="43"/>
              </a:xfrm>
              <a:custGeom>
                <a:avLst/>
                <a:gdLst>
                  <a:gd name="T0" fmla="*/ 56 w 116"/>
                  <a:gd name="T1" fmla="*/ 43 h 43"/>
                  <a:gd name="T2" fmla="*/ 57 w 116"/>
                  <a:gd name="T3" fmla="*/ 43 h 43"/>
                  <a:gd name="T4" fmla="*/ 69 w 116"/>
                  <a:gd name="T5" fmla="*/ 43 h 43"/>
                  <a:gd name="T6" fmla="*/ 73 w 116"/>
                  <a:gd name="T7" fmla="*/ 43 h 43"/>
                  <a:gd name="T8" fmla="*/ 81 w 116"/>
                  <a:gd name="T9" fmla="*/ 39 h 43"/>
                  <a:gd name="T10" fmla="*/ 109 w 116"/>
                  <a:gd name="T11" fmla="*/ 16 h 43"/>
                  <a:gd name="T12" fmla="*/ 116 w 116"/>
                  <a:gd name="T13" fmla="*/ 4 h 43"/>
                  <a:gd name="T14" fmla="*/ 58 w 116"/>
                  <a:gd name="T15" fmla="*/ 2 h 43"/>
                  <a:gd name="T16" fmla="*/ 58 w 116"/>
                  <a:gd name="T17" fmla="*/ 2 h 43"/>
                  <a:gd name="T18" fmla="*/ 0 w 116"/>
                  <a:gd name="T19" fmla="*/ 0 h 43"/>
                  <a:gd name="T20" fmla="*/ 6 w 116"/>
                  <a:gd name="T21" fmla="*/ 13 h 43"/>
                  <a:gd name="T22" fmla="*/ 33 w 116"/>
                  <a:gd name="T23" fmla="*/ 38 h 43"/>
                  <a:gd name="T24" fmla="*/ 40 w 116"/>
                  <a:gd name="T25" fmla="*/ 42 h 43"/>
                  <a:gd name="T26" fmla="*/ 44 w 116"/>
                  <a:gd name="T27" fmla="*/ 43 h 43"/>
                  <a:gd name="T28" fmla="*/ 56 w 116"/>
                  <a:gd name="T2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6" h="43">
                    <a:moveTo>
                      <a:pt x="56" y="43"/>
                    </a:moveTo>
                    <a:cubicBezTo>
                      <a:pt x="57" y="43"/>
                      <a:pt x="57" y="43"/>
                      <a:pt x="57" y="43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70" y="43"/>
                      <a:pt x="71" y="43"/>
                      <a:pt x="73" y="43"/>
                    </a:cubicBezTo>
                    <a:cubicBezTo>
                      <a:pt x="76" y="43"/>
                      <a:pt x="78" y="41"/>
                      <a:pt x="81" y="39"/>
                    </a:cubicBezTo>
                    <a:cubicBezTo>
                      <a:pt x="109" y="16"/>
                      <a:pt x="109" y="16"/>
                      <a:pt x="109" y="16"/>
                    </a:cubicBezTo>
                    <a:cubicBezTo>
                      <a:pt x="113" y="12"/>
                      <a:pt x="115" y="9"/>
                      <a:pt x="116" y="4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2" y="9"/>
                      <a:pt x="6" y="13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35" y="40"/>
                      <a:pt x="37" y="41"/>
                      <a:pt x="40" y="42"/>
                    </a:cubicBezTo>
                    <a:cubicBezTo>
                      <a:pt x="42" y="42"/>
                      <a:pt x="43" y="43"/>
                      <a:pt x="44" y="43"/>
                    </a:cubicBezTo>
                    <a:lnTo>
                      <a:pt x="56" y="43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834" name="Picture 241"/>
              <p:cNvPicPr>
                <a:picLocks noChangeAspect="1" noChangeArrowheads="1"/>
              </p:cNvPicPr>
              <p:nvPr/>
            </p:nvPicPr>
            <p:blipFill>
              <a:blip r:embed="rId1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1" y="1536"/>
                <a:ext cx="12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5" name="Freeform 242"/>
              <p:cNvSpPr>
                <a:spLocks/>
              </p:cNvSpPr>
              <p:nvPr/>
            </p:nvSpPr>
            <p:spPr bwMode="auto">
              <a:xfrm>
                <a:off x="3634" y="1514"/>
                <a:ext cx="132" cy="130"/>
              </a:xfrm>
              <a:custGeom>
                <a:avLst/>
                <a:gdLst>
                  <a:gd name="T0" fmla="*/ 2 w 132"/>
                  <a:gd name="T1" fmla="*/ 59 h 129"/>
                  <a:gd name="T2" fmla="*/ 80 w 132"/>
                  <a:gd name="T3" fmla="*/ 127 h 129"/>
                  <a:gd name="T4" fmla="*/ 86 w 132"/>
                  <a:gd name="T5" fmla="*/ 127 h 129"/>
                  <a:gd name="T6" fmla="*/ 131 w 132"/>
                  <a:gd name="T7" fmla="*/ 76 h 129"/>
                  <a:gd name="T8" fmla="*/ 130 w 132"/>
                  <a:gd name="T9" fmla="*/ 70 h 129"/>
                  <a:gd name="T10" fmla="*/ 52 w 132"/>
                  <a:gd name="T11" fmla="*/ 1 h 129"/>
                  <a:gd name="T12" fmla="*/ 47 w 132"/>
                  <a:gd name="T13" fmla="*/ 2 h 129"/>
                  <a:gd name="T14" fmla="*/ 1 w 132"/>
                  <a:gd name="T15" fmla="*/ 53 h 129"/>
                  <a:gd name="T16" fmla="*/ 2 w 132"/>
                  <a:gd name="T17" fmla="*/ 5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29">
                    <a:moveTo>
                      <a:pt x="2" y="59"/>
                    </a:moveTo>
                    <a:cubicBezTo>
                      <a:pt x="80" y="127"/>
                      <a:pt x="80" y="127"/>
                      <a:pt x="80" y="127"/>
                    </a:cubicBezTo>
                    <a:cubicBezTo>
                      <a:pt x="82" y="129"/>
                      <a:pt x="84" y="129"/>
                      <a:pt x="86" y="127"/>
                    </a:cubicBezTo>
                    <a:cubicBezTo>
                      <a:pt x="131" y="76"/>
                      <a:pt x="131" y="76"/>
                      <a:pt x="131" y="76"/>
                    </a:cubicBezTo>
                    <a:cubicBezTo>
                      <a:pt x="132" y="74"/>
                      <a:pt x="132" y="71"/>
                      <a:pt x="130" y="70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48" y="0"/>
                      <a:pt x="47" y="2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0" y="55"/>
                      <a:pt x="0" y="57"/>
                      <a:pt x="2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36" name="Freeform 243"/>
              <p:cNvSpPr>
                <a:spLocks/>
              </p:cNvSpPr>
              <p:nvPr/>
            </p:nvSpPr>
            <p:spPr bwMode="auto">
              <a:xfrm>
                <a:off x="3652" y="1567"/>
                <a:ext cx="68" cy="59"/>
              </a:xfrm>
              <a:custGeom>
                <a:avLst/>
                <a:gdLst>
                  <a:gd name="T0" fmla="*/ 68 w 68"/>
                  <a:gd name="T1" fmla="*/ 58 h 59"/>
                  <a:gd name="T2" fmla="*/ 1 w 68"/>
                  <a:gd name="T3" fmla="*/ 0 h 59"/>
                  <a:gd name="T4" fmla="*/ 0 w 68"/>
                  <a:gd name="T5" fmla="*/ 1 h 59"/>
                  <a:gd name="T6" fmla="*/ 67 w 68"/>
                  <a:gd name="T7" fmla="*/ 59 h 59"/>
                  <a:gd name="T8" fmla="*/ 68 w 68"/>
                  <a:gd name="T9" fmla="*/ 5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59">
                    <a:moveTo>
                      <a:pt x="68" y="58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67" y="59"/>
                    </a:lnTo>
                    <a:lnTo>
                      <a:pt x="68" y="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37" name="Freeform 244"/>
              <p:cNvSpPr>
                <a:spLocks/>
              </p:cNvSpPr>
              <p:nvPr/>
            </p:nvSpPr>
            <p:spPr bwMode="auto">
              <a:xfrm>
                <a:off x="3652" y="1567"/>
                <a:ext cx="68" cy="59"/>
              </a:xfrm>
              <a:custGeom>
                <a:avLst/>
                <a:gdLst>
                  <a:gd name="T0" fmla="*/ 68 w 68"/>
                  <a:gd name="T1" fmla="*/ 58 h 59"/>
                  <a:gd name="T2" fmla="*/ 1 w 68"/>
                  <a:gd name="T3" fmla="*/ 0 h 59"/>
                  <a:gd name="T4" fmla="*/ 0 w 68"/>
                  <a:gd name="T5" fmla="*/ 1 h 59"/>
                  <a:gd name="T6" fmla="*/ 67 w 68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59">
                    <a:moveTo>
                      <a:pt x="68" y="58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67" y="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38" name="Freeform 245"/>
              <p:cNvSpPr>
                <a:spLocks/>
              </p:cNvSpPr>
              <p:nvPr/>
            </p:nvSpPr>
            <p:spPr bwMode="auto">
              <a:xfrm>
                <a:off x="3662" y="1557"/>
                <a:ext cx="67" cy="59"/>
              </a:xfrm>
              <a:custGeom>
                <a:avLst/>
                <a:gdLst>
                  <a:gd name="T0" fmla="*/ 67 w 67"/>
                  <a:gd name="T1" fmla="*/ 58 h 59"/>
                  <a:gd name="T2" fmla="*/ 0 w 67"/>
                  <a:gd name="T3" fmla="*/ 0 h 59"/>
                  <a:gd name="T4" fmla="*/ 0 w 67"/>
                  <a:gd name="T5" fmla="*/ 0 h 59"/>
                  <a:gd name="T6" fmla="*/ 67 w 67"/>
                  <a:gd name="T7" fmla="*/ 59 h 59"/>
                  <a:gd name="T8" fmla="*/ 67 w 67"/>
                  <a:gd name="T9" fmla="*/ 5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59">
                    <a:moveTo>
                      <a:pt x="67" y="5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7" y="59"/>
                    </a:lnTo>
                    <a:lnTo>
                      <a:pt x="67" y="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39" name="Freeform 246"/>
              <p:cNvSpPr>
                <a:spLocks/>
              </p:cNvSpPr>
              <p:nvPr/>
            </p:nvSpPr>
            <p:spPr bwMode="auto">
              <a:xfrm>
                <a:off x="3662" y="1557"/>
                <a:ext cx="67" cy="59"/>
              </a:xfrm>
              <a:custGeom>
                <a:avLst/>
                <a:gdLst>
                  <a:gd name="T0" fmla="*/ 67 w 67"/>
                  <a:gd name="T1" fmla="*/ 58 h 59"/>
                  <a:gd name="T2" fmla="*/ 0 w 67"/>
                  <a:gd name="T3" fmla="*/ 0 h 59"/>
                  <a:gd name="T4" fmla="*/ 0 w 67"/>
                  <a:gd name="T5" fmla="*/ 0 h 59"/>
                  <a:gd name="T6" fmla="*/ 67 w 67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59">
                    <a:moveTo>
                      <a:pt x="67" y="5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7" y="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40" name="Freeform 247"/>
              <p:cNvSpPr>
                <a:spLocks/>
              </p:cNvSpPr>
              <p:nvPr/>
            </p:nvSpPr>
            <p:spPr bwMode="auto">
              <a:xfrm>
                <a:off x="3239" y="2041"/>
                <a:ext cx="12" cy="12"/>
              </a:xfrm>
              <a:custGeom>
                <a:avLst/>
                <a:gdLst>
                  <a:gd name="T0" fmla="*/ 5 w 12"/>
                  <a:gd name="T1" fmla="*/ 1 h 12"/>
                  <a:gd name="T2" fmla="*/ 12 w 12"/>
                  <a:gd name="T3" fmla="*/ 5 h 12"/>
                  <a:gd name="T4" fmla="*/ 7 w 12"/>
                  <a:gd name="T5" fmla="*/ 12 h 12"/>
                  <a:gd name="T6" fmla="*/ 0 w 12"/>
                  <a:gd name="T7" fmla="*/ 7 h 12"/>
                  <a:gd name="T8" fmla="*/ 5 w 12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5" y="1"/>
                    </a:moveTo>
                    <a:cubicBezTo>
                      <a:pt x="8" y="0"/>
                      <a:pt x="11" y="2"/>
                      <a:pt x="12" y="5"/>
                    </a:cubicBezTo>
                    <a:cubicBezTo>
                      <a:pt x="12" y="8"/>
                      <a:pt x="10" y="11"/>
                      <a:pt x="7" y="12"/>
                    </a:cubicBezTo>
                    <a:cubicBezTo>
                      <a:pt x="4" y="12"/>
                      <a:pt x="1" y="10"/>
                      <a:pt x="0" y="7"/>
                    </a:cubicBezTo>
                    <a:cubicBezTo>
                      <a:pt x="0" y="4"/>
                      <a:pt x="2" y="1"/>
                      <a:pt x="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41" name="Freeform 248"/>
              <p:cNvSpPr>
                <a:spLocks/>
              </p:cNvSpPr>
              <p:nvPr/>
            </p:nvSpPr>
            <p:spPr bwMode="auto">
              <a:xfrm>
                <a:off x="3172" y="2043"/>
                <a:ext cx="189" cy="232"/>
              </a:xfrm>
              <a:custGeom>
                <a:avLst/>
                <a:gdLst>
                  <a:gd name="T0" fmla="*/ 0 w 189"/>
                  <a:gd name="T1" fmla="*/ 27 h 232"/>
                  <a:gd name="T2" fmla="*/ 153 w 189"/>
                  <a:gd name="T3" fmla="*/ 0 h 232"/>
                  <a:gd name="T4" fmla="*/ 189 w 189"/>
                  <a:gd name="T5" fmla="*/ 205 h 232"/>
                  <a:gd name="T6" fmla="*/ 37 w 189"/>
                  <a:gd name="T7" fmla="*/ 232 h 232"/>
                  <a:gd name="T8" fmla="*/ 0 w 189"/>
                  <a:gd name="T9" fmla="*/ 27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232">
                    <a:moveTo>
                      <a:pt x="0" y="27"/>
                    </a:moveTo>
                    <a:lnTo>
                      <a:pt x="153" y="0"/>
                    </a:lnTo>
                    <a:lnTo>
                      <a:pt x="189" y="205"/>
                    </a:lnTo>
                    <a:lnTo>
                      <a:pt x="37" y="232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42" name="Freeform 249"/>
              <p:cNvSpPr>
                <a:spLocks/>
              </p:cNvSpPr>
              <p:nvPr/>
            </p:nvSpPr>
            <p:spPr bwMode="auto">
              <a:xfrm>
                <a:off x="3172" y="2043"/>
                <a:ext cx="189" cy="232"/>
              </a:xfrm>
              <a:custGeom>
                <a:avLst/>
                <a:gdLst>
                  <a:gd name="T0" fmla="*/ 0 w 189"/>
                  <a:gd name="T1" fmla="*/ 27 h 232"/>
                  <a:gd name="T2" fmla="*/ 153 w 189"/>
                  <a:gd name="T3" fmla="*/ 0 h 232"/>
                  <a:gd name="T4" fmla="*/ 189 w 189"/>
                  <a:gd name="T5" fmla="*/ 205 h 232"/>
                  <a:gd name="T6" fmla="*/ 37 w 189"/>
                  <a:gd name="T7" fmla="*/ 232 h 232"/>
                  <a:gd name="T8" fmla="*/ 0 w 189"/>
                  <a:gd name="T9" fmla="*/ 27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232">
                    <a:moveTo>
                      <a:pt x="0" y="27"/>
                    </a:moveTo>
                    <a:lnTo>
                      <a:pt x="153" y="0"/>
                    </a:lnTo>
                    <a:lnTo>
                      <a:pt x="189" y="205"/>
                    </a:lnTo>
                    <a:lnTo>
                      <a:pt x="37" y="232"/>
                    </a:lnTo>
                    <a:lnTo>
                      <a:pt x="0" y="2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843" name="Picture 250"/>
              <p:cNvPicPr>
                <a:picLocks noChangeAspect="1" noChangeArrowheads="1"/>
              </p:cNvPicPr>
              <p:nvPr/>
            </p:nvPicPr>
            <p:blipFill>
              <a:blip r:embed="rId1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9" y="2037"/>
                <a:ext cx="199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44" name="Freeform 251"/>
              <p:cNvSpPr>
                <a:spLocks/>
              </p:cNvSpPr>
              <p:nvPr/>
            </p:nvSpPr>
            <p:spPr bwMode="auto">
              <a:xfrm>
                <a:off x="3174" y="2074"/>
                <a:ext cx="185" cy="200"/>
              </a:xfrm>
              <a:custGeom>
                <a:avLst/>
                <a:gdLst>
                  <a:gd name="T0" fmla="*/ 0 w 185"/>
                  <a:gd name="T1" fmla="*/ 0 h 200"/>
                  <a:gd name="T2" fmla="*/ 36 w 185"/>
                  <a:gd name="T3" fmla="*/ 200 h 200"/>
                  <a:gd name="T4" fmla="*/ 185 w 185"/>
                  <a:gd name="T5" fmla="*/ 173 h 200"/>
                  <a:gd name="T6" fmla="*/ 0 w 185"/>
                  <a:gd name="T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200">
                    <a:moveTo>
                      <a:pt x="0" y="0"/>
                    </a:moveTo>
                    <a:lnTo>
                      <a:pt x="36" y="200"/>
                    </a:lnTo>
                    <a:lnTo>
                      <a:pt x="185" y="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45" name="Freeform 252"/>
              <p:cNvSpPr>
                <a:spLocks/>
              </p:cNvSpPr>
              <p:nvPr/>
            </p:nvSpPr>
            <p:spPr bwMode="auto">
              <a:xfrm>
                <a:off x="3174" y="2074"/>
                <a:ext cx="185" cy="200"/>
              </a:xfrm>
              <a:custGeom>
                <a:avLst/>
                <a:gdLst>
                  <a:gd name="T0" fmla="*/ 0 w 185"/>
                  <a:gd name="T1" fmla="*/ 0 h 200"/>
                  <a:gd name="T2" fmla="*/ 36 w 185"/>
                  <a:gd name="T3" fmla="*/ 200 h 200"/>
                  <a:gd name="T4" fmla="*/ 185 w 185"/>
                  <a:gd name="T5" fmla="*/ 173 h 200"/>
                  <a:gd name="T6" fmla="*/ 0 w 185"/>
                  <a:gd name="T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200">
                    <a:moveTo>
                      <a:pt x="0" y="0"/>
                    </a:moveTo>
                    <a:lnTo>
                      <a:pt x="36" y="200"/>
                    </a:lnTo>
                    <a:lnTo>
                      <a:pt x="185" y="1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846" name="Picture 253"/>
              <p:cNvPicPr>
                <a:picLocks noChangeAspect="1" noChangeArrowheads="1"/>
              </p:cNvPicPr>
              <p:nvPr/>
            </p:nvPicPr>
            <p:blipFill>
              <a:blip r:embed="rId1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064"/>
                <a:ext cx="20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47" name="Picture 254"/>
              <p:cNvPicPr>
                <a:picLocks noChangeAspect="1" noChangeArrowheads="1"/>
              </p:cNvPicPr>
              <p:nvPr/>
            </p:nvPicPr>
            <p:blipFill>
              <a:blip r:embed="rId2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0" y="2067"/>
                <a:ext cx="19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48" name="Picture 255"/>
              <p:cNvPicPr>
                <a:picLocks noChangeAspect="1" noChangeArrowheads="1"/>
              </p:cNvPicPr>
              <p:nvPr/>
            </p:nvPicPr>
            <p:blipFill>
              <a:blip r:embed="rId2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9" y="2066"/>
                <a:ext cx="19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49" name="Freeform 256"/>
              <p:cNvSpPr>
                <a:spLocks noEditPoints="1"/>
              </p:cNvSpPr>
              <p:nvPr/>
            </p:nvSpPr>
            <p:spPr bwMode="auto">
              <a:xfrm>
                <a:off x="3150" y="2020"/>
                <a:ext cx="231" cy="278"/>
              </a:xfrm>
              <a:custGeom>
                <a:avLst/>
                <a:gdLst>
                  <a:gd name="T0" fmla="*/ 8 w 230"/>
                  <a:gd name="T1" fmla="*/ 31 h 277"/>
                  <a:gd name="T2" fmla="*/ 1 w 230"/>
                  <a:gd name="T3" fmla="*/ 43 h 277"/>
                  <a:gd name="T4" fmla="*/ 42 w 230"/>
                  <a:gd name="T5" fmla="*/ 267 h 277"/>
                  <a:gd name="T6" fmla="*/ 52 w 230"/>
                  <a:gd name="T7" fmla="*/ 276 h 277"/>
                  <a:gd name="T8" fmla="*/ 221 w 230"/>
                  <a:gd name="T9" fmla="*/ 246 h 277"/>
                  <a:gd name="T10" fmla="*/ 229 w 230"/>
                  <a:gd name="T11" fmla="*/ 234 h 277"/>
                  <a:gd name="T12" fmla="*/ 189 w 230"/>
                  <a:gd name="T13" fmla="*/ 10 h 277"/>
                  <a:gd name="T14" fmla="*/ 177 w 230"/>
                  <a:gd name="T15" fmla="*/ 1 h 277"/>
                  <a:gd name="T16" fmla="*/ 8 w 230"/>
                  <a:gd name="T17" fmla="*/ 31 h 277"/>
                  <a:gd name="T18" fmla="*/ 93 w 230"/>
                  <a:gd name="T19" fmla="*/ 22 h 277"/>
                  <a:gd name="T20" fmla="*/ 100 w 230"/>
                  <a:gd name="T21" fmla="*/ 26 h 277"/>
                  <a:gd name="T22" fmla="*/ 95 w 230"/>
                  <a:gd name="T23" fmla="*/ 33 h 277"/>
                  <a:gd name="T24" fmla="*/ 88 w 230"/>
                  <a:gd name="T25" fmla="*/ 28 h 277"/>
                  <a:gd name="T26" fmla="*/ 93 w 230"/>
                  <a:gd name="T27" fmla="*/ 22 h 277"/>
                  <a:gd name="T28" fmla="*/ 23 w 230"/>
                  <a:gd name="T29" fmla="*/ 51 h 277"/>
                  <a:gd name="T30" fmla="*/ 174 w 230"/>
                  <a:gd name="T31" fmla="*/ 24 h 277"/>
                  <a:gd name="T32" fmla="*/ 210 w 230"/>
                  <a:gd name="T33" fmla="*/ 227 h 277"/>
                  <a:gd name="T34" fmla="*/ 60 w 230"/>
                  <a:gd name="T35" fmla="*/ 254 h 277"/>
                  <a:gd name="T36" fmla="*/ 23 w 230"/>
                  <a:gd name="T37" fmla="*/ 51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0" h="277">
                    <a:moveTo>
                      <a:pt x="8" y="31"/>
                    </a:moveTo>
                    <a:cubicBezTo>
                      <a:pt x="3" y="32"/>
                      <a:pt x="0" y="38"/>
                      <a:pt x="1" y="43"/>
                    </a:cubicBezTo>
                    <a:cubicBezTo>
                      <a:pt x="42" y="267"/>
                      <a:pt x="42" y="267"/>
                      <a:pt x="42" y="267"/>
                    </a:cubicBezTo>
                    <a:cubicBezTo>
                      <a:pt x="43" y="273"/>
                      <a:pt x="47" y="277"/>
                      <a:pt x="52" y="276"/>
                    </a:cubicBezTo>
                    <a:cubicBezTo>
                      <a:pt x="221" y="246"/>
                      <a:pt x="221" y="246"/>
                      <a:pt x="221" y="246"/>
                    </a:cubicBezTo>
                    <a:cubicBezTo>
                      <a:pt x="226" y="245"/>
                      <a:pt x="230" y="239"/>
                      <a:pt x="229" y="234"/>
                    </a:cubicBezTo>
                    <a:cubicBezTo>
                      <a:pt x="189" y="10"/>
                      <a:pt x="189" y="10"/>
                      <a:pt x="189" y="10"/>
                    </a:cubicBezTo>
                    <a:cubicBezTo>
                      <a:pt x="188" y="4"/>
                      <a:pt x="182" y="0"/>
                      <a:pt x="177" y="1"/>
                    </a:cubicBezTo>
                    <a:lnTo>
                      <a:pt x="8" y="31"/>
                    </a:lnTo>
                    <a:close/>
                    <a:moveTo>
                      <a:pt x="93" y="22"/>
                    </a:moveTo>
                    <a:cubicBezTo>
                      <a:pt x="96" y="21"/>
                      <a:pt x="99" y="23"/>
                      <a:pt x="100" y="26"/>
                    </a:cubicBezTo>
                    <a:cubicBezTo>
                      <a:pt x="100" y="29"/>
                      <a:pt x="98" y="32"/>
                      <a:pt x="95" y="33"/>
                    </a:cubicBezTo>
                    <a:cubicBezTo>
                      <a:pt x="92" y="33"/>
                      <a:pt x="89" y="31"/>
                      <a:pt x="88" y="28"/>
                    </a:cubicBezTo>
                    <a:cubicBezTo>
                      <a:pt x="88" y="25"/>
                      <a:pt x="90" y="22"/>
                      <a:pt x="93" y="22"/>
                    </a:cubicBezTo>
                    <a:close/>
                    <a:moveTo>
                      <a:pt x="23" y="51"/>
                    </a:moveTo>
                    <a:cubicBezTo>
                      <a:pt x="174" y="24"/>
                      <a:pt x="174" y="24"/>
                      <a:pt x="174" y="24"/>
                    </a:cubicBezTo>
                    <a:cubicBezTo>
                      <a:pt x="210" y="227"/>
                      <a:pt x="210" y="227"/>
                      <a:pt x="210" y="227"/>
                    </a:cubicBezTo>
                    <a:cubicBezTo>
                      <a:pt x="60" y="254"/>
                      <a:pt x="60" y="254"/>
                      <a:pt x="60" y="254"/>
                    </a:cubicBezTo>
                    <a:lnTo>
                      <a:pt x="23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0" name="Freeform 257"/>
              <p:cNvSpPr>
                <a:spLocks/>
              </p:cNvSpPr>
              <p:nvPr/>
            </p:nvSpPr>
            <p:spPr bwMode="auto">
              <a:xfrm>
                <a:off x="2946" y="2709"/>
                <a:ext cx="272" cy="383"/>
              </a:xfrm>
              <a:custGeom>
                <a:avLst/>
                <a:gdLst>
                  <a:gd name="T0" fmla="*/ 267 w 270"/>
                  <a:gd name="T1" fmla="*/ 327 h 381"/>
                  <a:gd name="T2" fmla="*/ 269 w 270"/>
                  <a:gd name="T3" fmla="*/ 321 h 381"/>
                  <a:gd name="T4" fmla="*/ 125 w 270"/>
                  <a:gd name="T5" fmla="*/ 4 h 381"/>
                  <a:gd name="T6" fmla="*/ 119 w 270"/>
                  <a:gd name="T7" fmla="*/ 1 h 381"/>
                  <a:gd name="T8" fmla="*/ 3 w 270"/>
                  <a:gd name="T9" fmla="*/ 54 h 381"/>
                  <a:gd name="T10" fmla="*/ 1 w 270"/>
                  <a:gd name="T11" fmla="*/ 60 h 381"/>
                  <a:gd name="T12" fmla="*/ 145 w 270"/>
                  <a:gd name="T13" fmla="*/ 377 h 381"/>
                  <a:gd name="T14" fmla="*/ 151 w 270"/>
                  <a:gd name="T15" fmla="*/ 380 h 381"/>
                  <a:gd name="T16" fmla="*/ 267 w 270"/>
                  <a:gd name="T17" fmla="*/ 327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81">
                    <a:moveTo>
                      <a:pt x="267" y="327"/>
                    </a:moveTo>
                    <a:cubicBezTo>
                      <a:pt x="269" y="326"/>
                      <a:pt x="270" y="323"/>
                      <a:pt x="269" y="321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24" y="1"/>
                      <a:pt x="122" y="0"/>
                      <a:pt x="119" y="1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1" y="55"/>
                      <a:pt x="0" y="58"/>
                      <a:pt x="1" y="60"/>
                    </a:cubicBezTo>
                    <a:cubicBezTo>
                      <a:pt x="145" y="377"/>
                      <a:pt x="145" y="377"/>
                      <a:pt x="145" y="377"/>
                    </a:cubicBezTo>
                    <a:cubicBezTo>
                      <a:pt x="146" y="380"/>
                      <a:pt x="148" y="381"/>
                      <a:pt x="151" y="380"/>
                    </a:cubicBezTo>
                    <a:lnTo>
                      <a:pt x="267" y="327"/>
                    </a:ln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1" name="Freeform 258"/>
              <p:cNvSpPr>
                <a:spLocks/>
              </p:cNvSpPr>
              <p:nvPr/>
            </p:nvSpPr>
            <p:spPr bwMode="auto">
              <a:xfrm>
                <a:off x="3046" y="2721"/>
                <a:ext cx="26" cy="27"/>
              </a:xfrm>
              <a:custGeom>
                <a:avLst/>
                <a:gdLst>
                  <a:gd name="T0" fmla="*/ 9 w 26"/>
                  <a:gd name="T1" fmla="*/ 25 h 26"/>
                  <a:gd name="T2" fmla="*/ 8 w 26"/>
                  <a:gd name="T3" fmla="*/ 25 h 26"/>
                  <a:gd name="T4" fmla="*/ 1 w 26"/>
                  <a:gd name="T5" fmla="*/ 9 h 26"/>
                  <a:gd name="T6" fmla="*/ 1 w 26"/>
                  <a:gd name="T7" fmla="*/ 8 h 26"/>
                  <a:gd name="T8" fmla="*/ 17 w 26"/>
                  <a:gd name="T9" fmla="*/ 1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5"/>
                    </a:moveTo>
                    <a:cubicBezTo>
                      <a:pt x="9" y="26"/>
                      <a:pt x="8" y="25"/>
                      <a:pt x="8" y="25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2" name="Freeform 259"/>
              <p:cNvSpPr>
                <a:spLocks/>
              </p:cNvSpPr>
              <p:nvPr/>
            </p:nvSpPr>
            <p:spPr bwMode="auto">
              <a:xfrm>
                <a:off x="3039" y="2765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6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7"/>
                      <a:pt x="26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3" name="Freeform 260"/>
              <p:cNvSpPr>
                <a:spLocks/>
              </p:cNvSpPr>
              <p:nvPr/>
            </p:nvSpPr>
            <p:spPr bwMode="auto">
              <a:xfrm>
                <a:off x="3020" y="2780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0 w 26"/>
                  <a:gd name="T5" fmla="*/ 8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8" y="25"/>
                      <a:pt x="8" y="25"/>
                      <a:pt x="8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4" name="Freeform 261"/>
              <p:cNvSpPr>
                <a:spLocks/>
              </p:cNvSpPr>
              <p:nvPr/>
            </p:nvSpPr>
            <p:spPr bwMode="auto">
              <a:xfrm>
                <a:off x="2993" y="2779"/>
                <a:ext cx="26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5" name="Freeform 262"/>
              <p:cNvSpPr>
                <a:spLocks/>
              </p:cNvSpPr>
              <p:nvPr/>
            </p:nvSpPr>
            <p:spPr bwMode="auto">
              <a:xfrm>
                <a:off x="2956" y="2762"/>
                <a:ext cx="28" cy="26"/>
              </a:xfrm>
              <a:custGeom>
                <a:avLst/>
                <a:gdLst>
                  <a:gd name="T0" fmla="*/ 9 w 28"/>
                  <a:gd name="T1" fmla="*/ 26 h 26"/>
                  <a:gd name="T2" fmla="*/ 8 w 28"/>
                  <a:gd name="T3" fmla="*/ 25 h 26"/>
                  <a:gd name="T4" fmla="*/ 1 w 28"/>
                  <a:gd name="T5" fmla="*/ 10 h 26"/>
                  <a:gd name="T6" fmla="*/ 1 w 28"/>
                  <a:gd name="T7" fmla="*/ 8 h 26"/>
                  <a:gd name="T8" fmla="*/ 19 w 28"/>
                  <a:gd name="T9" fmla="*/ 0 h 26"/>
                  <a:gd name="T10" fmla="*/ 21 w 28"/>
                  <a:gd name="T11" fmla="*/ 0 h 26"/>
                  <a:gd name="T12" fmla="*/ 28 w 28"/>
                  <a:gd name="T13" fmla="*/ 16 h 26"/>
                  <a:gd name="T14" fmla="*/ 28 w 28"/>
                  <a:gd name="T15" fmla="*/ 18 h 26"/>
                  <a:gd name="T16" fmla="*/ 9 w 28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">
                    <a:moveTo>
                      <a:pt x="9" y="26"/>
                    </a:moveTo>
                    <a:cubicBezTo>
                      <a:pt x="9" y="26"/>
                      <a:pt x="8" y="26"/>
                      <a:pt x="8" y="25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17"/>
                      <a:pt x="28" y="17"/>
                      <a:pt x="28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6" name="Freeform 263"/>
              <p:cNvSpPr>
                <a:spLocks/>
              </p:cNvSpPr>
              <p:nvPr/>
            </p:nvSpPr>
            <p:spPr bwMode="auto">
              <a:xfrm>
                <a:off x="2966" y="2783"/>
                <a:ext cx="28" cy="27"/>
              </a:xfrm>
              <a:custGeom>
                <a:avLst/>
                <a:gdLst>
                  <a:gd name="T0" fmla="*/ 9 w 28"/>
                  <a:gd name="T1" fmla="*/ 26 h 27"/>
                  <a:gd name="T2" fmla="*/ 7 w 28"/>
                  <a:gd name="T3" fmla="*/ 26 h 27"/>
                  <a:gd name="T4" fmla="*/ 0 w 28"/>
                  <a:gd name="T5" fmla="*/ 10 h 27"/>
                  <a:gd name="T6" fmla="*/ 1 w 28"/>
                  <a:gd name="T7" fmla="*/ 9 h 27"/>
                  <a:gd name="T8" fmla="*/ 19 w 28"/>
                  <a:gd name="T9" fmla="*/ 0 h 27"/>
                  <a:gd name="T10" fmla="*/ 21 w 28"/>
                  <a:gd name="T11" fmla="*/ 1 h 27"/>
                  <a:gd name="T12" fmla="*/ 28 w 28"/>
                  <a:gd name="T13" fmla="*/ 17 h 27"/>
                  <a:gd name="T14" fmla="*/ 27 w 28"/>
                  <a:gd name="T15" fmla="*/ 18 h 27"/>
                  <a:gd name="T16" fmla="*/ 9 w 28"/>
                  <a:gd name="T17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7">
                    <a:moveTo>
                      <a:pt x="9" y="26"/>
                    </a:moveTo>
                    <a:cubicBezTo>
                      <a:pt x="8" y="27"/>
                      <a:pt x="8" y="26"/>
                      <a:pt x="7" y="2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1" y="1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7"/>
                      <a:pt x="28" y="18"/>
                      <a:pt x="27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7" name="Freeform 264"/>
              <p:cNvSpPr>
                <a:spLocks/>
              </p:cNvSpPr>
              <p:nvPr/>
            </p:nvSpPr>
            <p:spPr bwMode="auto">
              <a:xfrm>
                <a:off x="2976" y="2805"/>
                <a:ext cx="29" cy="26"/>
              </a:xfrm>
              <a:custGeom>
                <a:avLst/>
                <a:gdLst>
                  <a:gd name="T0" fmla="*/ 9 w 28"/>
                  <a:gd name="T1" fmla="*/ 26 h 26"/>
                  <a:gd name="T2" fmla="*/ 7 w 28"/>
                  <a:gd name="T3" fmla="*/ 25 h 26"/>
                  <a:gd name="T4" fmla="*/ 0 w 28"/>
                  <a:gd name="T5" fmla="*/ 10 h 26"/>
                  <a:gd name="T6" fmla="*/ 1 w 28"/>
                  <a:gd name="T7" fmla="*/ 8 h 26"/>
                  <a:gd name="T8" fmla="*/ 19 w 28"/>
                  <a:gd name="T9" fmla="*/ 0 h 26"/>
                  <a:gd name="T10" fmla="*/ 20 w 28"/>
                  <a:gd name="T11" fmla="*/ 0 h 26"/>
                  <a:gd name="T12" fmla="*/ 28 w 28"/>
                  <a:gd name="T13" fmla="*/ 16 h 26"/>
                  <a:gd name="T14" fmla="*/ 27 w 28"/>
                  <a:gd name="T15" fmla="*/ 18 h 26"/>
                  <a:gd name="T16" fmla="*/ 9 w 28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">
                    <a:moveTo>
                      <a:pt x="9" y="26"/>
                    </a:moveTo>
                    <a:cubicBezTo>
                      <a:pt x="8" y="26"/>
                      <a:pt x="7" y="26"/>
                      <a:pt x="7" y="2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17"/>
                      <a:pt x="28" y="17"/>
                      <a:pt x="27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8" name="Freeform 265"/>
              <p:cNvSpPr>
                <a:spLocks/>
              </p:cNvSpPr>
              <p:nvPr/>
            </p:nvSpPr>
            <p:spPr bwMode="auto">
              <a:xfrm>
                <a:off x="3060" y="2989"/>
                <a:ext cx="28" cy="27"/>
              </a:xfrm>
              <a:custGeom>
                <a:avLst/>
                <a:gdLst>
                  <a:gd name="T0" fmla="*/ 9 w 28"/>
                  <a:gd name="T1" fmla="*/ 27 h 27"/>
                  <a:gd name="T2" fmla="*/ 8 w 28"/>
                  <a:gd name="T3" fmla="*/ 26 h 27"/>
                  <a:gd name="T4" fmla="*/ 0 w 28"/>
                  <a:gd name="T5" fmla="*/ 10 h 27"/>
                  <a:gd name="T6" fmla="*/ 1 w 28"/>
                  <a:gd name="T7" fmla="*/ 9 h 27"/>
                  <a:gd name="T8" fmla="*/ 19 w 28"/>
                  <a:gd name="T9" fmla="*/ 1 h 27"/>
                  <a:gd name="T10" fmla="*/ 21 w 28"/>
                  <a:gd name="T11" fmla="*/ 1 h 27"/>
                  <a:gd name="T12" fmla="*/ 28 w 28"/>
                  <a:gd name="T13" fmla="*/ 17 h 27"/>
                  <a:gd name="T14" fmla="*/ 27 w 28"/>
                  <a:gd name="T15" fmla="*/ 18 h 27"/>
                  <a:gd name="T16" fmla="*/ 9 w 28"/>
                  <a:gd name="T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7">
                    <a:moveTo>
                      <a:pt x="9" y="27"/>
                    </a:moveTo>
                    <a:cubicBezTo>
                      <a:pt x="8" y="27"/>
                      <a:pt x="8" y="27"/>
                      <a:pt x="8" y="2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0" y="0"/>
                      <a:pt x="21" y="1"/>
                      <a:pt x="21" y="1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7"/>
                      <a:pt x="28" y="18"/>
                      <a:pt x="27" y="18"/>
                    </a:cubicBezTo>
                    <a:lnTo>
                      <a:pt x="9" y="2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59" name="Freeform 266"/>
              <p:cNvSpPr>
                <a:spLocks/>
              </p:cNvSpPr>
              <p:nvPr/>
            </p:nvSpPr>
            <p:spPr bwMode="auto">
              <a:xfrm>
                <a:off x="3070" y="3016"/>
                <a:ext cx="18" cy="22"/>
              </a:xfrm>
              <a:custGeom>
                <a:avLst/>
                <a:gdLst>
                  <a:gd name="T0" fmla="*/ 9 w 18"/>
                  <a:gd name="T1" fmla="*/ 21 h 22"/>
                  <a:gd name="T2" fmla="*/ 7 w 18"/>
                  <a:gd name="T3" fmla="*/ 21 h 22"/>
                  <a:gd name="T4" fmla="*/ 0 w 18"/>
                  <a:gd name="T5" fmla="*/ 5 h 22"/>
                  <a:gd name="T6" fmla="*/ 1 w 18"/>
                  <a:gd name="T7" fmla="*/ 4 h 22"/>
                  <a:gd name="T8" fmla="*/ 9 w 18"/>
                  <a:gd name="T9" fmla="*/ 0 h 22"/>
                  <a:gd name="T10" fmla="*/ 10 w 18"/>
                  <a:gd name="T11" fmla="*/ 0 h 22"/>
                  <a:gd name="T12" fmla="*/ 18 w 18"/>
                  <a:gd name="T13" fmla="*/ 16 h 22"/>
                  <a:gd name="T14" fmla="*/ 17 w 18"/>
                  <a:gd name="T15" fmla="*/ 18 h 22"/>
                  <a:gd name="T16" fmla="*/ 9 w 18"/>
                  <a:gd name="T17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2">
                    <a:moveTo>
                      <a:pt x="9" y="21"/>
                    </a:moveTo>
                    <a:cubicBezTo>
                      <a:pt x="8" y="22"/>
                      <a:pt x="8" y="21"/>
                      <a:pt x="7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1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17"/>
                      <a:pt x="18" y="17"/>
                      <a:pt x="17" y="18"/>
                    </a:cubicBez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0" name="Freeform 267"/>
              <p:cNvSpPr>
                <a:spLocks/>
              </p:cNvSpPr>
              <p:nvPr/>
            </p:nvSpPr>
            <p:spPr bwMode="auto">
              <a:xfrm>
                <a:off x="3090" y="3059"/>
                <a:ext cx="17" cy="22"/>
              </a:xfrm>
              <a:custGeom>
                <a:avLst/>
                <a:gdLst>
                  <a:gd name="T0" fmla="*/ 8 w 17"/>
                  <a:gd name="T1" fmla="*/ 21 h 22"/>
                  <a:gd name="T2" fmla="*/ 7 w 17"/>
                  <a:gd name="T3" fmla="*/ 21 h 22"/>
                  <a:gd name="T4" fmla="*/ 0 w 17"/>
                  <a:gd name="T5" fmla="*/ 5 h 22"/>
                  <a:gd name="T6" fmla="*/ 0 w 17"/>
                  <a:gd name="T7" fmla="*/ 4 h 22"/>
                  <a:gd name="T8" fmla="*/ 9 w 17"/>
                  <a:gd name="T9" fmla="*/ 0 h 22"/>
                  <a:gd name="T10" fmla="*/ 10 w 17"/>
                  <a:gd name="T11" fmla="*/ 1 h 22"/>
                  <a:gd name="T12" fmla="*/ 17 w 17"/>
                  <a:gd name="T13" fmla="*/ 16 h 22"/>
                  <a:gd name="T14" fmla="*/ 17 w 17"/>
                  <a:gd name="T15" fmla="*/ 18 h 22"/>
                  <a:gd name="T16" fmla="*/ 8 w 17"/>
                  <a:gd name="T17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2">
                    <a:moveTo>
                      <a:pt x="8" y="21"/>
                    </a:moveTo>
                    <a:cubicBezTo>
                      <a:pt x="8" y="22"/>
                      <a:pt x="7" y="21"/>
                      <a:pt x="7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1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7"/>
                      <a:pt x="17" y="18"/>
                      <a:pt x="17" y="18"/>
                    </a:cubicBezTo>
                    <a:lnTo>
                      <a:pt x="8" y="2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1" name="Freeform 268"/>
              <p:cNvSpPr>
                <a:spLocks/>
              </p:cNvSpPr>
              <p:nvPr/>
            </p:nvSpPr>
            <p:spPr bwMode="auto">
              <a:xfrm>
                <a:off x="2986" y="2826"/>
                <a:ext cx="31" cy="32"/>
              </a:xfrm>
              <a:custGeom>
                <a:avLst/>
                <a:gdLst>
                  <a:gd name="T0" fmla="*/ 11 w 30"/>
                  <a:gd name="T1" fmla="*/ 32 h 32"/>
                  <a:gd name="T2" fmla="*/ 9 w 30"/>
                  <a:gd name="T3" fmla="*/ 31 h 32"/>
                  <a:gd name="T4" fmla="*/ 0 w 30"/>
                  <a:gd name="T5" fmla="*/ 10 h 32"/>
                  <a:gd name="T6" fmla="*/ 0 w 30"/>
                  <a:gd name="T7" fmla="*/ 9 h 32"/>
                  <a:gd name="T8" fmla="*/ 19 w 30"/>
                  <a:gd name="T9" fmla="*/ 0 h 32"/>
                  <a:gd name="T10" fmla="*/ 20 w 30"/>
                  <a:gd name="T11" fmla="*/ 1 h 32"/>
                  <a:gd name="T12" fmla="*/ 30 w 30"/>
                  <a:gd name="T13" fmla="*/ 22 h 32"/>
                  <a:gd name="T14" fmla="*/ 29 w 30"/>
                  <a:gd name="T15" fmla="*/ 24 h 32"/>
                  <a:gd name="T16" fmla="*/ 11 w 30"/>
                  <a:gd name="T1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2">
                    <a:moveTo>
                      <a:pt x="11" y="32"/>
                    </a:moveTo>
                    <a:cubicBezTo>
                      <a:pt x="10" y="32"/>
                      <a:pt x="10" y="32"/>
                      <a:pt x="9" y="3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20" y="0"/>
                      <a:pt x="20" y="1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30" y="23"/>
                      <a:pt x="30" y="23"/>
                      <a:pt x="29" y="24"/>
                    </a:cubicBezTo>
                    <a:lnTo>
                      <a:pt x="11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2" name="Freeform 269"/>
              <p:cNvSpPr>
                <a:spLocks/>
              </p:cNvSpPr>
              <p:nvPr/>
            </p:nvSpPr>
            <p:spPr bwMode="auto">
              <a:xfrm>
                <a:off x="3048" y="2962"/>
                <a:ext cx="30" cy="32"/>
              </a:xfrm>
              <a:custGeom>
                <a:avLst/>
                <a:gdLst>
                  <a:gd name="T0" fmla="*/ 11 w 30"/>
                  <a:gd name="T1" fmla="*/ 32 h 32"/>
                  <a:gd name="T2" fmla="*/ 10 w 30"/>
                  <a:gd name="T3" fmla="*/ 32 h 32"/>
                  <a:gd name="T4" fmla="*/ 0 w 30"/>
                  <a:gd name="T5" fmla="*/ 10 h 32"/>
                  <a:gd name="T6" fmla="*/ 1 w 30"/>
                  <a:gd name="T7" fmla="*/ 9 h 32"/>
                  <a:gd name="T8" fmla="*/ 19 w 30"/>
                  <a:gd name="T9" fmla="*/ 0 h 32"/>
                  <a:gd name="T10" fmla="*/ 21 w 30"/>
                  <a:gd name="T11" fmla="*/ 1 h 32"/>
                  <a:gd name="T12" fmla="*/ 30 w 30"/>
                  <a:gd name="T13" fmla="*/ 22 h 32"/>
                  <a:gd name="T14" fmla="*/ 30 w 30"/>
                  <a:gd name="T15" fmla="*/ 24 h 32"/>
                  <a:gd name="T16" fmla="*/ 11 w 30"/>
                  <a:gd name="T1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2">
                    <a:moveTo>
                      <a:pt x="11" y="32"/>
                    </a:moveTo>
                    <a:cubicBezTo>
                      <a:pt x="11" y="32"/>
                      <a:pt x="10" y="32"/>
                      <a:pt x="10" y="3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1" y="1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30" y="23"/>
                      <a:pt x="30" y="24"/>
                      <a:pt x="30" y="24"/>
                    </a:cubicBezTo>
                    <a:lnTo>
                      <a:pt x="11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3" name="Freeform 270"/>
              <p:cNvSpPr>
                <a:spLocks/>
              </p:cNvSpPr>
              <p:nvPr/>
            </p:nvSpPr>
            <p:spPr bwMode="auto">
              <a:xfrm>
                <a:off x="2998" y="2853"/>
                <a:ext cx="68" cy="114"/>
              </a:xfrm>
              <a:custGeom>
                <a:avLst/>
                <a:gdLst>
                  <a:gd name="T0" fmla="*/ 48 w 67"/>
                  <a:gd name="T1" fmla="*/ 113 h 113"/>
                  <a:gd name="T2" fmla="*/ 46 w 67"/>
                  <a:gd name="T3" fmla="*/ 112 h 113"/>
                  <a:gd name="T4" fmla="*/ 0 w 67"/>
                  <a:gd name="T5" fmla="*/ 10 h 113"/>
                  <a:gd name="T6" fmla="*/ 1 w 67"/>
                  <a:gd name="T7" fmla="*/ 9 h 113"/>
                  <a:gd name="T8" fmla="*/ 19 w 67"/>
                  <a:gd name="T9" fmla="*/ 1 h 113"/>
                  <a:gd name="T10" fmla="*/ 21 w 67"/>
                  <a:gd name="T11" fmla="*/ 1 h 113"/>
                  <a:gd name="T12" fmla="*/ 67 w 67"/>
                  <a:gd name="T13" fmla="*/ 103 h 113"/>
                  <a:gd name="T14" fmla="*/ 66 w 67"/>
                  <a:gd name="T15" fmla="*/ 105 h 113"/>
                  <a:gd name="T16" fmla="*/ 48 w 67"/>
                  <a:gd name="T17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113">
                    <a:moveTo>
                      <a:pt x="48" y="113"/>
                    </a:moveTo>
                    <a:cubicBezTo>
                      <a:pt x="47" y="113"/>
                      <a:pt x="47" y="113"/>
                      <a:pt x="46" y="11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0" y="0"/>
                      <a:pt x="20" y="1"/>
                      <a:pt x="21" y="1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67" y="104"/>
                      <a:pt x="67" y="104"/>
                      <a:pt x="66" y="105"/>
                    </a:cubicBezTo>
                    <a:lnTo>
                      <a:pt x="48" y="1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4" name="Freeform 271"/>
              <p:cNvSpPr>
                <a:spLocks/>
              </p:cNvSpPr>
              <p:nvPr/>
            </p:nvSpPr>
            <p:spPr bwMode="auto">
              <a:xfrm>
                <a:off x="3004" y="2800"/>
                <a:ext cx="25" cy="26"/>
              </a:xfrm>
              <a:custGeom>
                <a:avLst/>
                <a:gdLst>
                  <a:gd name="T0" fmla="*/ 8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0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8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8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7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5" name="Freeform 272"/>
              <p:cNvSpPr>
                <a:spLocks/>
              </p:cNvSpPr>
              <p:nvPr/>
            </p:nvSpPr>
            <p:spPr bwMode="auto">
              <a:xfrm>
                <a:off x="3013" y="2822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6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6" name="Freeform 273"/>
              <p:cNvSpPr>
                <a:spLocks/>
              </p:cNvSpPr>
              <p:nvPr/>
            </p:nvSpPr>
            <p:spPr bwMode="auto">
              <a:xfrm>
                <a:off x="3023" y="2844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0 w 26"/>
                  <a:gd name="T5" fmla="*/ 8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5 w 26"/>
                  <a:gd name="T13" fmla="*/ 16 h 25"/>
                  <a:gd name="T14" fmla="*/ 25 w 26"/>
                  <a:gd name="T15" fmla="*/ 17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8" y="25"/>
                      <a:pt x="8" y="25"/>
                      <a:pt x="8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7"/>
                      <a:pt x="25" y="17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7" name="Freeform 274"/>
              <p:cNvSpPr>
                <a:spLocks/>
              </p:cNvSpPr>
              <p:nvPr/>
            </p:nvSpPr>
            <p:spPr bwMode="auto">
              <a:xfrm>
                <a:off x="3033" y="2865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8" name="Freeform 275"/>
              <p:cNvSpPr>
                <a:spLocks/>
              </p:cNvSpPr>
              <p:nvPr/>
            </p:nvSpPr>
            <p:spPr bwMode="auto">
              <a:xfrm>
                <a:off x="3043" y="2887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0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69" name="Freeform 276"/>
              <p:cNvSpPr>
                <a:spLocks/>
              </p:cNvSpPr>
              <p:nvPr/>
            </p:nvSpPr>
            <p:spPr bwMode="auto">
              <a:xfrm>
                <a:off x="3053" y="2908"/>
                <a:ext cx="25" cy="27"/>
              </a:xfrm>
              <a:custGeom>
                <a:avLst/>
                <a:gdLst>
                  <a:gd name="T0" fmla="*/ 8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0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8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8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7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0" name="Freeform 277"/>
              <p:cNvSpPr>
                <a:spLocks/>
              </p:cNvSpPr>
              <p:nvPr/>
            </p:nvSpPr>
            <p:spPr bwMode="auto">
              <a:xfrm>
                <a:off x="3062" y="2930"/>
                <a:ext cx="26" cy="26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1" name="Freeform 278"/>
              <p:cNvSpPr>
                <a:spLocks/>
              </p:cNvSpPr>
              <p:nvPr/>
            </p:nvSpPr>
            <p:spPr bwMode="auto">
              <a:xfrm>
                <a:off x="3072" y="2952"/>
                <a:ext cx="25" cy="26"/>
              </a:xfrm>
              <a:custGeom>
                <a:avLst/>
                <a:gdLst>
                  <a:gd name="T0" fmla="*/ 9 w 25"/>
                  <a:gd name="T1" fmla="*/ 26 h 26"/>
                  <a:gd name="T2" fmla="*/ 8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7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5 w 25"/>
                  <a:gd name="T15" fmla="*/ 18 h 26"/>
                  <a:gd name="T16" fmla="*/ 9 w 25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6"/>
                    </a:moveTo>
                    <a:cubicBezTo>
                      <a:pt x="8" y="26"/>
                      <a:pt x="8" y="26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2" name="Freeform 279"/>
              <p:cNvSpPr>
                <a:spLocks/>
              </p:cNvSpPr>
              <p:nvPr/>
            </p:nvSpPr>
            <p:spPr bwMode="auto">
              <a:xfrm>
                <a:off x="3082" y="2974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3" name="Freeform 280"/>
              <p:cNvSpPr>
                <a:spLocks/>
              </p:cNvSpPr>
              <p:nvPr/>
            </p:nvSpPr>
            <p:spPr bwMode="auto">
              <a:xfrm>
                <a:off x="3092" y="2996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8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0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4" name="Freeform 281"/>
              <p:cNvSpPr>
                <a:spLocks/>
              </p:cNvSpPr>
              <p:nvPr/>
            </p:nvSpPr>
            <p:spPr bwMode="auto">
              <a:xfrm>
                <a:off x="3102" y="3017"/>
                <a:ext cx="37" cy="53"/>
              </a:xfrm>
              <a:custGeom>
                <a:avLst/>
                <a:gdLst>
                  <a:gd name="T0" fmla="*/ 21 w 37"/>
                  <a:gd name="T1" fmla="*/ 52 h 53"/>
                  <a:gd name="T2" fmla="*/ 19 w 37"/>
                  <a:gd name="T3" fmla="*/ 52 h 53"/>
                  <a:gd name="T4" fmla="*/ 0 w 37"/>
                  <a:gd name="T5" fmla="*/ 9 h 53"/>
                  <a:gd name="T6" fmla="*/ 0 w 37"/>
                  <a:gd name="T7" fmla="*/ 8 h 53"/>
                  <a:gd name="T8" fmla="*/ 16 w 37"/>
                  <a:gd name="T9" fmla="*/ 0 h 53"/>
                  <a:gd name="T10" fmla="*/ 17 w 37"/>
                  <a:gd name="T11" fmla="*/ 1 h 53"/>
                  <a:gd name="T12" fmla="*/ 37 w 37"/>
                  <a:gd name="T13" fmla="*/ 44 h 53"/>
                  <a:gd name="T14" fmla="*/ 36 w 37"/>
                  <a:gd name="T15" fmla="*/ 45 h 53"/>
                  <a:gd name="T16" fmla="*/ 21 w 37"/>
                  <a:gd name="T17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53">
                    <a:moveTo>
                      <a:pt x="21" y="52"/>
                    </a:moveTo>
                    <a:cubicBezTo>
                      <a:pt x="20" y="53"/>
                      <a:pt x="19" y="52"/>
                      <a:pt x="19" y="5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5"/>
                      <a:pt x="36" y="45"/>
                    </a:cubicBezTo>
                    <a:lnTo>
                      <a:pt x="21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5" name="Freeform 282"/>
              <p:cNvSpPr>
                <a:spLocks/>
              </p:cNvSpPr>
              <p:nvPr/>
            </p:nvSpPr>
            <p:spPr bwMode="auto">
              <a:xfrm>
                <a:off x="3030" y="2801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6" name="Freeform 283"/>
              <p:cNvSpPr>
                <a:spLocks/>
              </p:cNvSpPr>
              <p:nvPr/>
            </p:nvSpPr>
            <p:spPr bwMode="auto">
              <a:xfrm>
                <a:off x="3040" y="2823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7" name="Freeform 284"/>
              <p:cNvSpPr>
                <a:spLocks/>
              </p:cNvSpPr>
              <p:nvPr/>
            </p:nvSpPr>
            <p:spPr bwMode="auto">
              <a:xfrm>
                <a:off x="3050" y="2844"/>
                <a:ext cx="25" cy="26"/>
              </a:xfrm>
              <a:custGeom>
                <a:avLst/>
                <a:gdLst>
                  <a:gd name="T0" fmla="*/ 8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0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8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8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7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8" name="Freeform 285"/>
              <p:cNvSpPr>
                <a:spLocks/>
              </p:cNvSpPr>
              <p:nvPr/>
            </p:nvSpPr>
            <p:spPr bwMode="auto">
              <a:xfrm>
                <a:off x="3059" y="2866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79" name="Freeform 286"/>
              <p:cNvSpPr>
                <a:spLocks/>
              </p:cNvSpPr>
              <p:nvPr/>
            </p:nvSpPr>
            <p:spPr bwMode="auto">
              <a:xfrm>
                <a:off x="3069" y="2887"/>
                <a:ext cx="25" cy="26"/>
              </a:xfrm>
              <a:custGeom>
                <a:avLst/>
                <a:gdLst>
                  <a:gd name="T0" fmla="*/ 9 w 25"/>
                  <a:gd name="T1" fmla="*/ 26 h 26"/>
                  <a:gd name="T2" fmla="*/ 8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7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5 w 25"/>
                  <a:gd name="T15" fmla="*/ 18 h 26"/>
                  <a:gd name="T16" fmla="*/ 9 w 25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6"/>
                    </a:moveTo>
                    <a:cubicBezTo>
                      <a:pt x="8" y="26"/>
                      <a:pt x="8" y="26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8"/>
                      <a:pt x="25" y="18"/>
                      <a:pt x="25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0" name="Freeform 287"/>
              <p:cNvSpPr>
                <a:spLocks/>
              </p:cNvSpPr>
              <p:nvPr/>
            </p:nvSpPr>
            <p:spPr bwMode="auto">
              <a:xfrm>
                <a:off x="3079" y="2909"/>
                <a:ext cx="25" cy="26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1" name="Freeform 288"/>
              <p:cNvSpPr>
                <a:spLocks/>
              </p:cNvSpPr>
              <p:nvPr/>
            </p:nvSpPr>
            <p:spPr bwMode="auto">
              <a:xfrm>
                <a:off x="3089" y="2931"/>
                <a:ext cx="25" cy="26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8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0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2" name="Freeform 289"/>
              <p:cNvSpPr>
                <a:spLocks/>
              </p:cNvSpPr>
              <p:nvPr/>
            </p:nvSpPr>
            <p:spPr bwMode="auto">
              <a:xfrm>
                <a:off x="3099" y="2953"/>
                <a:ext cx="25" cy="26"/>
              </a:xfrm>
              <a:custGeom>
                <a:avLst/>
                <a:gdLst>
                  <a:gd name="T0" fmla="*/ 8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0 w 25"/>
                  <a:gd name="T7" fmla="*/ 8 h 26"/>
                  <a:gd name="T8" fmla="*/ 16 w 25"/>
                  <a:gd name="T9" fmla="*/ 0 h 26"/>
                  <a:gd name="T10" fmla="*/ 17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8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8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3" name="Freeform 290"/>
              <p:cNvSpPr>
                <a:spLocks/>
              </p:cNvSpPr>
              <p:nvPr/>
            </p:nvSpPr>
            <p:spPr bwMode="auto">
              <a:xfrm>
                <a:off x="3108" y="2975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4" name="Freeform 291"/>
              <p:cNvSpPr>
                <a:spLocks/>
              </p:cNvSpPr>
              <p:nvPr/>
            </p:nvSpPr>
            <p:spPr bwMode="auto">
              <a:xfrm>
                <a:off x="3118" y="2996"/>
                <a:ext cx="25" cy="26"/>
              </a:xfrm>
              <a:custGeom>
                <a:avLst/>
                <a:gdLst>
                  <a:gd name="T0" fmla="*/ 9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7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5 w 25"/>
                  <a:gd name="T15" fmla="*/ 18 h 26"/>
                  <a:gd name="T16" fmla="*/ 9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5"/>
                    </a:moveTo>
                    <a:cubicBezTo>
                      <a:pt x="8" y="26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5" name="Freeform 292"/>
              <p:cNvSpPr>
                <a:spLocks/>
              </p:cNvSpPr>
              <p:nvPr/>
            </p:nvSpPr>
            <p:spPr bwMode="auto">
              <a:xfrm>
                <a:off x="3128" y="3018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6" name="Freeform 293"/>
              <p:cNvSpPr>
                <a:spLocks/>
              </p:cNvSpPr>
              <p:nvPr/>
            </p:nvSpPr>
            <p:spPr bwMode="auto">
              <a:xfrm>
                <a:off x="3049" y="2786"/>
                <a:ext cx="26" cy="26"/>
              </a:xfrm>
              <a:custGeom>
                <a:avLst/>
                <a:gdLst>
                  <a:gd name="T0" fmla="*/ 9 w 26"/>
                  <a:gd name="T1" fmla="*/ 25 h 26"/>
                  <a:gd name="T2" fmla="*/ 8 w 26"/>
                  <a:gd name="T3" fmla="*/ 25 h 26"/>
                  <a:gd name="T4" fmla="*/ 1 w 26"/>
                  <a:gd name="T5" fmla="*/ 9 h 26"/>
                  <a:gd name="T6" fmla="*/ 1 w 26"/>
                  <a:gd name="T7" fmla="*/ 8 h 26"/>
                  <a:gd name="T8" fmla="*/ 17 w 26"/>
                  <a:gd name="T9" fmla="*/ 0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5"/>
                    </a:moveTo>
                    <a:cubicBezTo>
                      <a:pt x="9" y="26"/>
                      <a:pt x="8" y="25"/>
                      <a:pt x="8" y="25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7" name="Freeform 294"/>
              <p:cNvSpPr>
                <a:spLocks/>
              </p:cNvSpPr>
              <p:nvPr/>
            </p:nvSpPr>
            <p:spPr bwMode="auto">
              <a:xfrm>
                <a:off x="3059" y="2808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7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8" name="Freeform 295"/>
              <p:cNvSpPr>
                <a:spLocks/>
              </p:cNvSpPr>
              <p:nvPr/>
            </p:nvSpPr>
            <p:spPr bwMode="auto">
              <a:xfrm>
                <a:off x="3069" y="2829"/>
                <a:ext cx="25" cy="26"/>
              </a:xfrm>
              <a:custGeom>
                <a:avLst/>
                <a:gdLst>
                  <a:gd name="T0" fmla="*/ 9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9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5"/>
                    </a:moveTo>
                    <a:cubicBezTo>
                      <a:pt x="8" y="26"/>
                      <a:pt x="7" y="26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89" name="Freeform 296"/>
              <p:cNvSpPr>
                <a:spLocks/>
              </p:cNvSpPr>
              <p:nvPr/>
            </p:nvSpPr>
            <p:spPr bwMode="auto">
              <a:xfrm>
                <a:off x="3079" y="2851"/>
                <a:ext cx="25" cy="25"/>
              </a:xfrm>
              <a:custGeom>
                <a:avLst/>
                <a:gdLst>
                  <a:gd name="T0" fmla="*/ 8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0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8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8" y="25"/>
                    </a:moveTo>
                    <a:cubicBezTo>
                      <a:pt x="8" y="25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0" name="Freeform 297"/>
              <p:cNvSpPr>
                <a:spLocks/>
              </p:cNvSpPr>
              <p:nvPr/>
            </p:nvSpPr>
            <p:spPr bwMode="auto">
              <a:xfrm>
                <a:off x="3088" y="2873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8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6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1" name="Freeform 298"/>
              <p:cNvSpPr>
                <a:spLocks/>
              </p:cNvSpPr>
              <p:nvPr/>
            </p:nvSpPr>
            <p:spPr bwMode="auto">
              <a:xfrm>
                <a:off x="3098" y="2894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5 h 25"/>
                  <a:gd name="T4" fmla="*/ 0 w 26"/>
                  <a:gd name="T5" fmla="*/ 9 h 25"/>
                  <a:gd name="T6" fmla="*/ 1 w 26"/>
                  <a:gd name="T7" fmla="*/ 8 h 25"/>
                  <a:gd name="T8" fmla="*/ 17 w 26"/>
                  <a:gd name="T9" fmla="*/ 0 h 25"/>
                  <a:gd name="T10" fmla="*/ 18 w 26"/>
                  <a:gd name="T11" fmla="*/ 1 h 25"/>
                  <a:gd name="T12" fmla="*/ 25 w 26"/>
                  <a:gd name="T13" fmla="*/ 17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8" y="25"/>
                      <a:pt x="8" y="25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2" name="Freeform 299"/>
              <p:cNvSpPr>
                <a:spLocks/>
              </p:cNvSpPr>
              <p:nvPr/>
            </p:nvSpPr>
            <p:spPr bwMode="auto">
              <a:xfrm>
                <a:off x="3108" y="2916"/>
                <a:ext cx="25" cy="26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3" name="Freeform 300"/>
              <p:cNvSpPr>
                <a:spLocks/>
              </p:cNvSpPr>
              <p:nvPr/>
            </p:nvSpPr>
            <p:spPr bwMode="auto">
              <a:xfrm>
                <a:off x="3118" y="2938"/>
                <a:ext cx="25" cy="26"/>
              </a:xfrm>
              <a:custGeom>
                <a:avLst/>
                <a:gdLst>
                  <a:gd name="T0" fmla="*/ 9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9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7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4" name="Freeform 301"/>
              <p:cNvSpPr>
                <a:spLocks/>
              </p:cNvSpPr>
              <p:nvPr/>
            </p:nvSpPr>
            <p:spPr bwMode="auto">
              <a:xfrm>
                <a:off x="3128" y="2960"/>
                <a:ext cx="25" cy="25"/>
              </a:xfrm>
              <a:custGeom>
                <a:avLst/>
                <a:gdLst>
                  <a:gd name="T0" fmla="*/ 8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0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8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8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5" name="Freeform 302"/>
              <p:cNvSpPr>
                <a:spLocks/>
              </p:cNvSpPr>
              <p:nvPr/>
            </p:nvSpPr>
            <p:spPr bwMode="auto">
              <a:xfrm>
                <a:off x="3137" y="2981"/>
                <a:ext cx="26" cy="26"/>
              </a:xfrm>
              <a:custGeom>
                <a:avLst/>
                <a:gdLst>
                  <a:gd name="T0" fmla="*/ 9 w 26"/>
                  <a:gd name="T1" fmla="*/ 26 h 26"/>
                  <a:gd name="T2" fmla="*/ 8 w 26"/>
                  <a:gd name="T3" fmla="*/ 25 h 26"/>
                  <a:gd name="T4" fmla="*/ 1 w 26"/>
                  <a:gd name="T5" fmla="*/ 9 h 26"/>
                  <a:gd name="T6" fmla="*/ 1 w 26"/>
                  <a:gd name="T7" fmla="*/ 8 h 26"/>
                  <a:gd name="T8" fmla="*/ 17 w 26"/>
                  <a:gd name="T9" fmla="*/ 1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6"/>
                    </a:moveTo>
                    <a:cubicBezTo>
                      <a:pt x="9" y="26"/>
                      <a:pt x="8" y="26"/>
                      <a:pt x="8" y="25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8"/>
                      <a:pt x="25" y="18"/>
                      <a:pt x="25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6" name="Freeform 303"/>
              <p:cNvSpPr>
                <a:spLocks/>
              </p:cNvSpPr>
              <p:nvPr/>
            </p:nvSpPr>
            <p:spPr bwMode="auto">
              <a:xfrm>
                <a:off x="3147" y="3003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8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7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7" name="Freeform 304"/>
              <p:cNvSpPr>
                <a:spLocks/>
              </p:cNvSpPr>
              <p:nvPr/>
            </p:nvSpPr>
            <p:spPr bwMode="auto">
              <a:xfrm>
                <a:off x="3025" y="2731"/>
                <a:ext cx="30" cy="37"/>
              </a:xfrm>
              <a:custGeom>
                <a:avLst/>
                <a:gdLst>
                  <a:gd name="T0" fmla="*/ 14 w 30"/>
                  <a:gd name="T1" fmla="*/ 36 h 36"/>
                  <a:gd name="T2" fmla="*/ 12 w 30"/>
                  <a:gd name="T3" fmla="*/ 36 h 36"/>
                  <a:gd name="T4" fmla="*/ 0 w 30"/>
                  <a:gd name="T5" fmla="*/ 9 h 36"/>
                  <a:gd name="T6" fmla="*/ 1 w 30"/>
                  <a:gd name="T7" fmla="*/ 8 h 36"/>
                  <a:gd name="T8" fmla="*/ 16 w 30"/>
                  <a:gd name="T9" fmla="*/ 0 h 36"/>
                  <a:gd name="T10" fmla="*/ 18 w 30"/>
                  <a:gd name="T11" fmla="*/ 1 h 36"/>
                  <a:gd name="T12" fmla="*/ 30 w 30"/>
                  <a:gd name="T13" fmla="*/ 28 h 36"/>
                  <a:gd name="T14" fmla="*/ 29 w 30"/>
                  <a:gd name="T15" fmla="*/ 29 h 36"/>
                  <a:gd name="T16" fmla="*/ 14 w 30"/>
                  <a:gd name="T1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6">
                    <a:moveTo>
                      <a:pt x="14" y="36"/>
                    </a:moveTo>
                    <a:cubicBezTo>
                      <a:pt x="13" y="36"/>
                      <a:pt x="12" y="36"/>
                      <a:pt x="12" y="3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8"/>
                      <a:pt x="30" y="29"/>
                      <a:pt x="29" y="29"/>
                    </a:cubicBezTo>
                    <a:lnTo>
                      <a:pt x="14" y="3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8" name="Freeform 305"/>
              <p:cNvSpPr>
                <a:spLocks/>
              </p:cNvSpPr>
              <p:nvPr/>
            </p:nvSpPr>
            <p:spPr bwMode="auto">
              <a:xfrm>
                <a:off x="3174" y="3004"/>
                <a:ext cx="31" cy="36"/>
              </a:xfrm>
              <a:custGeom>
                <a:avLst/>
                <a:gdLst>
                  <a:gd name="T0" fmla="*/ 13 w 30"/>
                  <a:gd name="T1" fmla="*/ 36 h 36"/>
                  <a:gd name="T2" fmla="*/ 12 w 30"/>
                  <a:gd name="T3" fmla="*/ 35 h 36"/>
                  <a:gd name="T4" fmla="*/ 0 w 30"/>
                  <a:gd name="T5" fmla="*/ 9 h 36"/>
                  <a:gd name="T6" fmla="*/ 0 w 30"/>
                  <a:gd name="T7" fmla="*/ 7 h 36"/>
                  <a:gd name="T8" fmla="*/ 16 w 30"/>
                  <a:gd name="T9" fmla="*/ 0 h 36"/>
                  <a:gd name="T10" fmla="*/ 18 w 30"/>
                  <a:gd name="T11" fmla="*/ 1 h 36"/>
                  <a:gd name="T12" fmla="*/ 30 w 30"/>
                  <a:gd name="T13" fmla="*/ 27 h 36"/>
                  <a:gd name="T14" fmla="*/ 29 w 30"/>
                  <a:gd name="T15" fmla="*/ 29 h 36"/>
                  <a:gd name="T16" fmla="*/ 13 w 30"/>
                  <a:gd name="T1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6">
                    <a:moveTo>
                      <a:pt x="13" y="36"/>
                    </a:moveTo>
                    <a:cubicBezTo>
                      <a:pt x="13" y="36"/>
                      <a:pt x="12" y="36"/>
                      <a:pt x="12" y="3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28"/>
                      <a:pt x="30" y="29"/>
                      <a:pt x="29" y="29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899" name="Freeform 306"/>
              <p:cNvSpPr>
                <a:spLocks/>
              </p:cNvSpPr>
              <p:nvPr/>
            </p:nvSpPr>
            <p:spPr bwMode="auto">
              <a:xfrm>
                <a:off x="3003" y="2741"/>
                <a:ext cx="33" cy="42"/>
              </a:xfrm>
              <a:custGeom>
                <a:avLst/>
                <a:gdLst>
                  <a:gd name="T0" fmla="*/ 16 w 33"/>
                  <a:gd name="T1" fmla="*/ 41 h 41"/>
                  <a:gd name="T2" fmla="*/ 15 w 33"/>
                  <a:gd name="T3" fmla="*/ 40 h 41"/>
                  <a:gd name="T4" fmla="*/ 0 w 33"/>
                  <a:gd name="T5" fmla="*/ 9 h 41"/>
                  <a:gd name="T6" fmla="*/ 1 w 33"/>
                  <a:gd name="T7" fmla="*/ 7 h 41"/>
                  <a:gd name="T8" fmla="*/ 17 w 33"/>
                  <a:gd name="T9" fmla="*/ 0 h 41"/>
                  <a:gd name="T10" fmla="*/ 18 w 33"/>
                  <a:gd name="T11" fmla="*/ 1 h 41"/>
                  <a:gd name="T12" fmla="*/ 33 w 33"/>
                  <a:gd name="T13" fmla="*/ 32 h 41"/>
                  <a:gd name="T14" fmla="*/ 32 w 33"/>
                  <a:gd name="T15" fmla="*/ 34 h 41"/>
                  <a:gd name="T16" fmla="*/ 16 w 33"/>
                  <a:gd name="T1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41">
                    <a:moveTo>
                      <a:pt x="16" y="41"/>
                    </a:moveTo>
                    <a:cubicBezTo>
                      <a:pt x="16" y="41"/>
                      <a:pt x="15" y="41"/>
                      <a:pt x="15" y="4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3"/>
                      <a:pt x="33" y="34"/>
                      <a:pt x="32" y="34"/>
                    </a:cubicBezTo>
                    <a:lnTo>
                      <a:pt x="16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0" name="Freeform 307"/>
              <p:cNvSpPr>
                <a:spLocks/>
              </p:cNvSpPr>
              <p:nvPr/>
            </p:nvSpPr>
            <p:spPr bwMode="auto">
              <a:xfrm>
                <a:off x="2981" y="2752"/>
                <a:ext cx="28" cy="31"/>
              </a:xfrm>
              <a:custGeom>
                <a:avLst/>
                <a:gdLst>
                  <a:gd name="T0" fmla="*/ 11 w 27"/>
                  <a:gd name="T1" fmla="*/ 30 h 31"/>
                  <a:gd name="T2" fmla="*/ 9 w 27"/>
                  <a:gd name="T3" fmla="*/ 30 h 31"/>
                  <a:gd name="T4" fmla="*/ 0 w 27"/>
                  <a:gd name="T5" fmla="*/ 9 h 31"/>
                  <a:gd name="T6" fmla="*/ 0 w 27"/>
                  <a:gd name="T7" fmla="*/ 7 h 31"/>
                  <a:gd name="T8" fmla="*/ 16 w 27"/>
                  <a:gd name="T9" fmla="*/ 0 h 31"/>
                  <a:gd name="T10" fmla="*/ 18 w 27"/>
                  <a:gd name="T11" fmla="*/ 1 h 31"/>
                  <a:gd name="T12" fmla="*/ 27 w 27"/>
                  <a:gd name="T13" fmla="*/ 22 h 31"/>
                  <a:gd name="T14" fmla="*/ 27 w 27"/>
                  <a:gd name="T15" fmla="*/ 23 h 31"/>
                  <a:gd name="T16" fmla="*/ 11 w 27"/>
                  <a:gd name="T17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31">
                    <a:moveTo>
                      <a:pt x="11" y="30"/>
                    </a:moveTo>
                    <a:cubicBezTo>
                      <a:pt x="10" y="31"/>
                      <a:pt x="10" y="30"/>
                      <a:pt x="9" y="3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27" y="22"/>
                      <a:pt x="27" y="23"/>
                      <a:pt x="27" y="23"/>
                    </a:cubicBezTo>
                    <a:lnTo>
                      <a:pt x="11" y="3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1" name="Freeform 308"/>
              <p:cNvSpPr>
                <a:spLocks/>
              </p:cNvSpPr>
              <p:nvPr/>
            </p:nvSpPr>
            <p:spPr bwMode="auto">
              <a:xfrm>
                <a:off x="3056" y="2743"/>
                <a:ext cx="25" cy="26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7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2" name="Freeform 309"/>
              <p:cNvSpPr>
                <a:spLocks/>
              </p:cNvSpPr>
              <p:nvPr/>
            </p:nvSpPr>
            <p:spPr bwMode="auto">
              <a:xfrm>
                <a:off x="3066" y="2766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8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0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3" name="Freeform 310"/>
              <p:cNvSpPr>
                <a:spLocks/>
              </p:cNvSpPr>
              <p:nvPr/>
            </p:nvSpPr>
            <p:spPr bwMode="auto">
              <a:xfrm>
                <a:off x="3076" y="2787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4" name="Freeform 311"/>
              <p:cNvSpPr>
                <a:spLocks/>
              </p:cNvSpPr>
              <p:nvPr/>
            </p:nvSpPr>
            <p:spPr bwMode="auto">
              <a:xfrm>
                <a:off x="3085" y="2809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6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8" y="0"/>
                      <a:pt x="18" y="0"/>
                      <a:pt x="18" y="1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7"/>
                      <a:pt x="26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5" name="Freeform 312"/>
              <p:cNvSpPr>
                <a:spLocks/>
              </p:cNvSpPr>
              <p:nvPr/>
            </p:nvSpPr>
            <p:spPr bwMode="auto">
              <a:xfrm>
                <a:off x="3095" y="2830"/>
                <a:ext cx="26" cy="26"/>
              </a:xfrm>
              <a:custGeom>
                <a:avLst/>
                <a:gdLst>
                  <a:gd name="T0" fmla="*/ 9 w 26"/>
                  <a:gd name="T1" fmla="*/ 25 h 26"/>
                  <a:gd name="T2" fmla="*/ 8 w 26"/>
                  <a:gd name="T3" fmla="*/ 25 h 26"/>
                  <a:gd name="T4" fmla="*/ 1 w 26"/>
                  <a:gd name="T5" fmla="*/ 9 h 26"/>
                  <a:gd name="T6" fmla="*/ 1 w 26"/>
                  <a:gd name="T7" fmla="*/ 8 h 26"/>
                  <a:gd name="T8" fmla="*/ 17 w 26"/>
                  <a:gd name="T9" fmla="*/ 1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5"/>
                    </a:moveTo>
                    <a:cubicBezTo>
                      <a:pt x="9" y="26"/>
                      <a:pt x="8" y="25"/>
                      <a:pt x="8" y="25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6" name="Freeform 313"/>
              <p:cNvSpPr>
                <a:spLocks/>
              </p:cNvSpPr>
              <p:nvPr/>
            </p:nvSpPr>
            <p:spPr bwMode="auto">
              <a:xfrm>
                <a:off x="3105" y="2852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7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7" name="Freeform 314"/>
              <p:cNvSpPr>
                <a:spLocks/>
              </p:cNvSpPr>
              <p:nvPr/>
            </p:nvSpPr>
            <p:spPr bwMode="auto">
              <a:xfrm>
                <a:off x="3115" y="2873"/>
                <a:ext cx="25" cy="26"/>
              </a:xfrm>
              <a:custGeom>
                <a:avLst/>
                <a:gdLst>
                  <a:gd name="T0" fmla="*/ 9 w 25"/>
                  <a:gd name="T1" fmla="*/ 26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9 w 25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6"/>
                    </a:moveTo>
                    <a:cubicBezTo>
                      <a:pt x="8" y="26"/>
                      <a:pt x="7" y="26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8"/>
                      <a:pt x="25" y="18"/>
                      <a:pt x="24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8" name="Freeform 315"/>
              <p:cNvSpPr>
                <a:spLocks/>
              </p:cNvSpPr>
              <p:nvPr/>
            </p:nvSpPr>
            <p:spPr bwMode="auto">
              <a:xfrm>
                <a:off x="3125" y="2895"/>
                <a:ext cx="25" cy="25"/>
              </a:xfrm>
              <a:custGeom>
                <a:avLst/>
                <a:gdLst>
                  <a:gd name="T0" fmla="*/ 8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0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4 w 25"/>
                  <a:gd name="T15" fmla="*/ 18 h 25"/>
                  <a:gd name="T16" fmla="*/ 8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8" y="25"/>
                    </a:moveTo>
                    <a:cubicBezTo>
                      <a:pt x="8" y="25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09" name="Freeform 316"/>
              <p:cNvSpPr>
                <a:spLocks/>
              </p:cNvSpPr>
              <p:nvPr/>
            </p:nvSpPr>
            <p:spPr bwMode="auto">
              <a:xfrm>
                <a:off x="3134" y="2917"/>
                <a:ext cx="26" cy="26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8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6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0" name="Freeform 317"/>
              <p:cNvSpPr>
                <a:spLocks/>
              </p:cNvSpPr>
              <p:nvPr/>
            </p:nvSpPr>
            <p:spPr bwMode="auto">
              <a:xfrm>
                <a:off x="3144" y="2939"/>
                <a:ext cx="26" cy="26"/>
              </a:xfrm>
              <a:custGeom>
                <a:avLst/>
                <a:gdLst>
                  <a:gd name="T0" fmla="*/ 9 w 26"/>
                  <a:gd name="T1" fmla="*/ 25 h 26"/>
                  <a:gd name="T2" fmla="*/ 8 w 26"/>
                  <a:gd name="T3" fmla="*/ 25 h 26"/>
                  <a:gd name="T4" fmla="*/ 0 w 26"/>
                  <a:gd name="T5" fmla="*/ 9 h 26"/>
                  <a:gd name="T6" fmla="*/ 1 w 26"/>
                  <a:gd name="T7" fmla="*/ 8 h 26"/>
                  <a:gd name="T8" fmla="*/ 17 w 26"/>
                  <a:gd name="T9" fmla="*/ 0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5"/>
                    </a:moveTo>
                    <a:cubicBezTo>
                      <a:pt x="8" y="26"/>
                      <a:pt x="8" y="25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1" name="Freeform 318"/>
              <p:cNvSpPr>
                <a:spLocks/>
              </p:cNvSpPr>
              <p:nvPr/>
            </p:nvSpPr>
            <p:spPr bwMode="auto">
              <a:xfrm>
                <a:off x="3154" y="2961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2" name="Freeform 319"/>
              <p:cNvSpPr>
                <a:spLocks/>
              </p:cNvSpPr>
              <p:nvPr/>
            </p:nvSpPr>
            <p:spPr bwMode="auto">
              <a:xfrm>
                <a:off x="3164" y="2982"/>
                <a:ext cx="25" cy="26"/>
              </a:xfrm>
              <a:custGeom>
                <a:avLst/>
                <a:gdLst>
                  <a:gd name="T0" fmla="*/ 9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9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3" name="Freeform 320"/>
              <p:cNvSpPr>
                <a:spLocks/>
              </p:cNvSpPr>
              <p:nvPr/>
            </p:nvSpPr>
            <p:spPr bwMode="auto">
              <a:xfrm>
                <a:off x="3080" y="3037"/>
                <a:ext cx="17" cy="22"/>
              </a:xfrm>
              <a:custGeom>
                <a:avLst/>
                <a:gdLst>
                  <a:gd name="T0" fmla="*/ 9 w 17"/>
                  <a:gd name="T1" fmla="*/ 0 h 22"/>
                  <a:gd name="T2" fmla="*/ 1 w 17"/>
                  <a:gd name="T3" fmla="*/ 4 h 22"/>
                  <a:gd name="T4" fmla="*/ 0 w 17"/>
                  <a:gd name="T5" fmla="*/ 5 h 22"/>
                  <a:gd name="T6" fmla="*/ 0 w 17"/>
                  <a:gd name="T7" fmla="*/ 6 h 22"/>
                  <a:gd name="T8" fmla="*/ 7 w 17"/>
                  <a:gd name="T9" fmla="*/ 21 h 22"/>
                  <a:gd name="T10" fmla="*/ 8 w 17"/>
                  <a:gd name="T11" fmla="*/ 22 h 22"/>
                  <a:gd name="T12" fmla="*/ 9 w 17"/>
                  <a:gd name="T13" fmla="*/ 22 h 22"/>
                  <a:gd name="T14" fmla="*/ 17 w 17"/>
                  <a:gd name="T15" fmla="*/ 18 h 22"/>
                  <a:gd name="T16" fmla="*/ 9 w 17"/>
                  <a:gd name="T1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2">
                    <a:moveTo>
                      <a:pt x="9" y="0"/>
                    </a:moveTo>
                    <a:lnTo>
                      <a:pt x="1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7" y="21"/>
                    </a:lnTo>
                    <a:lnTo>
                      <a:pt x="8" y="22"/>
                    </a:lnTo>
                    <a:lnTo>
                      <a:pt x="9" y="22"/>
                    </a:lnTo>
                    <a:lnTo>
                      <a:pt x="17" y="1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4" name="Freeform 321"/>
              <p:cNvSpPr>
                <a:spLocks/>
              </p:cNvSpPr>
              <p:nvPr/>
            </p:nvSpPr>
            <p:spPr bwMode="auto">
              <a:xfrm>
                <a:off x="3090" y="3033"/>
                <a:ext cx="18" cy="21"/>
              </a:xfrm>
              <a:custGeom>
                <a:avLst/>
                <a:gdLst>
                  <a:gd name="T0" fmla="*/ 8 w 18"/>
                  <a:gd name="T1" fmla="*/ 21 h 21"/>
                  <a:gd name="T2" fmla="*/ 17 w 18"/>
                  <a:gd name="T3" fmla="*/ 18 h 21"/>
                  <a:gd name="T4" fmla="*/ 18 w 18"/>
                  <a:gd name="T5" fmla="*/ 17 h 21"/>
                  <a:gd name="T6" fmla="*/ 18 w 18"/>
                  <a:gd name="T7" fmla="*/ 16 h 21"/>
                  <a:gd name="T8" fmla="*/ 10 w 18"/>
                  <a:gd name="T9" fmla="*/ 0 h 21"/>
                  <a:gd name="T10" fmla="*/ 10 w 18"/>
                  <a:gd name="T11" fmla="*/ 0 h 21"/>
                  <a:gd name="T12" fmla="*/ 9 w 18"/>
                  <a:gd name="T13" fmla="*/ 0 h 21"/>
                  <a:gd name="T14" fmla="*/ 0 w 18"/>
                  <a:gd name="T15" fmla="*/ 4 h 21"/>
                  <a:gd name="T16" fmla="*/ 8 w 18"/>
                  <a:gd name="T1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1">
                    <a:moveTo>
                      <a:pt x="8" y="21"/>
                    </a:moveTo>
                    <a:lnTo>
                      <a:pt x="17" y="18"/>
                    </a:lnTo>
                    <a:lnTo>
                      <a:pt x="18" y="17"/>
                    </a:lnTo>
                    <a:lnTo>
                      <a:pt x="18" y="16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8" y="2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5" name="Freeform 322"/>
              <p:cNvSpPr>
                <a:spLocks/>
              </p:cNvSpPr>
              <p:nvPr/>
            </p:nvSpPr>
            <p:spPr bwMode="auto">
              <a:xfrm>
                <a:off x="3138" y="3025"/>
                <a:ext cx="44" cy="35"/>
              </a:xfrm>
              <a:custGeom>
                <a:avLst/>
                <a:gdLst>
                  <a:gd name="T0" fmla="*/ 37 w 44"/>
                  <a:gd name="T1" fmla="*/ 0 h 35"/>
                  <a:gd name="T2" fmla="*/ 36 w 44"/>
                  <a:gd name="T3" fmla="*/ 0 h 35"/>
                  <a:gd name="T4" fmla="*/ 35 w 44"/>
                  <a:gd name="T5" fmla="*/ 0 h 35"/>
                  <a:gd name="T6" fmla="*/ 20 w 44"/>
                  <a:gd name="T7" fmla="*/ 7 h 35"/>
                  <a:gd name="T8" fmla="*/ 19 w 44"/>
                  <a:gd name="T9" fmla="*/ 8 h 35"/>
                  <a:gd name="T10" fmla="*/ 19 w 44"/>
                  <a:gd name="T11" fmla="*/ 8 h 35"/>
                  <a:gd name="T12" fmla="*/ 21 w 44"/>
                  <a:gd name="T13" fmla="*/ 13 h 35"/>
                  <a:gd name="T14" fmla="*/ 0 w 44"/>
                  <a:gd name="T15" fmla="*/ 22 h 35"/>
                  <a:gd name="T16" fmla="*/ 0 w 44"/>
                  <a:gd name="T17" fmla="*/ 23 h 35"/>
                  <a:gd name="T18" fmla="*/ 0 w 44"/>
                  <a:gd name="T19" fmla="*/ 23 h 35"/>
                  <a:gd name="T20" fmla="*/ 5 w 44"/>
                  <a:gd name="T21" fmla="*/ 34 h 35"/>
                  <a:gd name="T22" fmla="*/ 5 w 44"/>
                  <a:gd name="T23" fmla="*/ 35 h 35"/>
                  <a:gd name="T24" fmla="*/ 6 w 44"/>
                  <a:gd name="T25" fmla="*/ 34 h 35"/>
                  <a:gd name="T26" fmla="*/ 43 w 44"/>
                  <a:gd name="T27" fmla="*/ 18 h 35"/>
                  <a:gd name="T28" fmla="*/ 44 w 44"/>
                  <a:gd name="T29" fmla="*/ 17 h 35"/>
                  <a:gd name="T30" fmla="*/ 44 w 44"/>
                  <a:gd name="T31" fmla="*/ 16 h 35"/>
                  <a:gd name="T32" fmla="*/ 37 w 44"/>
                  <a:gd name="T3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35">
                    <a:moveTo>
                      <a:pt x="37" y="0"/>
                    </a:moveTo>
                    <a:lnTo>
                      <a:pt x="36" y="0"/>
                    </a:lnTo>
                    <a:lnTo>
                      <a:pt x="35" y="0"/>
                    </a:lnTo>
                    <a:lnTo>
                      <a:pt x="20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21" y="13"/>
                    </a:lnTo>
                    <a:lnTo>
                      <a:pt x="0" y="22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4"/>
                    </a:lnTo>
                    <a:lnTo>
                      <a:pt x="43" y="18"/>
                    </a:lnTo>
                    <a:lnTo>
                      <a:pt x="44" y="17"/>
                    </a:lnTo>
                    <a:lnTo>
                      <a:pt x="44" y="1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6" name="Freeform 323"/>
              <p:cNvSpPr>
                <a:spLocks/>
              </p:cNvSpPr>
              <p:nvPr/>
            </p:nvSpPr>
            <p:spPr bwMode="auto">
              <a:xfrm>
                <a:off x="4379" y="2398"/>
                <a:ext cx="28" cy="20"/>
              </a:xfrm>
              <a:custGeom>
                <a:avLst/>
                <a:gdLst>
                  <a:gd name="T0" fmla="*/ 27 w 28"/>
                  <a:gd name="T1" fmla="*/ 16 h 20"/>
                  <a:gd name="T2" fmla="*/ 24 w 28"/>
                  <a:gd name="T3" fmla="*/ 20 h 20"/>
                  <a:gd name="T4" fmla="*/ 19 w 28"/>
                  <a:gd name="T5" fmla="*/ 20 h 20"/>
                  <a:gd name="T6" fmla="*/ 0 w 28"/>
                  <a:gd name="T7" fmla="*/ 12 h 20"/>
                  <a:gd name="T8" fmla="*/ 5 w 28"/>
                  <a:gd name="T9" fmla="*/ 0 h 20"/>
                  <a:gd name="T10" fmla="*/ 24 w 28"/>
                  <a:gd name="T11" fmla="*/ 7 h 20"/>
                  <a:gd name="T12" fmla="*/ 27 w 28"/>
                  <a:gd name="T13" fmla="*/ 11 h 20"/>
                  <a:gd name="T14" fmla="*/ 27 w 28"/>
                  <a:gd name="T15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0">
                    <a:moveTo>
                      <a:pt x="27" y="16"/>
                    </a:moveTo>
                    <a:cubicBezTo>
                      <a:pt x="27" y="17"/>
                      <a:pt x="26" y="19"/>
                      <a:pt x="24" y="20"/>
                    </a:cubicBezTo>
                    <a:cubicBezTo>
                      <a:pt x="22" y="20"/>
                      <a:pt x="20" y="20"/>
                      <a:pt x="19" y="2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8"/>
                      <a:pt x="27" y="9"/>
                      <a:pt x="27" y="11"/>
                    </a:cubicBezTo>
                    <a:cubicBezTo>
                      <a:pt x="28" y="12"/>
                      <a:pt x="28" y="14"/>
                      <a:pt x="27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7" name="Freeform 324"/>
              <p:cNvSpPr>
                <a:spLocks/>
              </p:cNvSpPr>
              <p:nvPr/>
            </p:nvSpPr>
            <p:spPr bwMode="auto">
              <a:xfrm>
                <a:off x="4379" y="2398"/>
                <a:ext cx="12" cy="15"/>
              </a:xfrm>
              <a:custGeom>
                <a:avLst/>
                <a:gdLst>
                  <a:gd name="T0" fmla="*/ 5 w 12"/>
                  <a:gd name="T1" fmla="*/ 0 h 15"/>
                  <a:gd name="T2" fmla="*/ 0 w 12"/>
                  <a:gd name="T3" fmla="*/ 12 h 15"/>
                  <a:gd name="T4" fmla="*/ 7 w 12"/>
                  <a:gd name="T5" fmla="*/ 15 h 15"/>
                  <a:gd name="T6" fmla="*/ 12 w 12"/>
                  <a:gd name="T7" fmla="*/ 2 h 15"/>
                  <a:gd name="T8" fmla="*/ 5 w 12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5">
                    <a:moveTo>
                      <a:pt x="5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9" y="11"/>
                      <a:pt x="11" y="7"/>
                      <a:pt x="12" y="2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8" name="Freeform 325"/>
              <p:cNvSpPr>
                <a:spLocks/>
              </p:cNvSpPr>
              <p:nvPr/>
            </p:nvSpPr>
            <p:spPr bwMode="auto">
              <a:xfrm>
                <a:off x="4299" y="2344"/>
                <a:ext cx="90" cy="90"/>
              </a:xfrm>
              <a:custGeom>
                <a:avLst/>
                <a:gdLst>
                  <a:gd name="T0" fmla="*/ 86 w 89"/>
                  <a:gd name="T1" fmla="*/ 49 h 89"/>
                  <a:gd name="T2" fmla="*/ 40 w 89"/>
                  <a:gd name="T3" fmla="*/ 86 h 89"/>
                  <a:gd name="T4" fmla="*/ 3 w 89"/>
                  <a:gd name="T5" fmla="*/ 40 h 89"/>
                  <a:gd name="T6" fmla="*/ 49 w 89"/>
                  <a:gd name="T7" fmla="*/ 3 h 89"/>
                  <a:gd name="T8" fmla="*/ 86 w 89"/>
                  <a:gd name="T9" fmla="*/ 4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89">
                    <a:moveTo>
                      <a:pt x="86" y="49"/>
                    </a:moveTo>
                    <a:cubicBezTo>
                      <a:pt x="84" y="72"/>
                      <a:pt x="63" y="89"/>
                      <a:pt x="40" y="86"/>
                    </a:cubicBezTo>
                    <a:cubicBezTo>
                      <a:pt x="17" y="84"/>
                      <a:pt x="0" y="63"/>
                      <a:pt x="3" y="40"/>
                    </a:cubicBezTo>
                    <a:cubicBezTo>
                      <a:pt x="5" y="17"/>
                      <a:pt x="26" y="0"/>
                      <a:pt x="49" y="3"/>
                    </a:cubicBezTo>
                    <a:cubicBezTo>
                      <a:pt x="72" y="5"/>
                      <a:pt x="89" y="26"/>
                      <a:pt x="86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19" name="Freeform 326"/>
              <p:cNvSpPr>
                <a:spLocks/>
              </p:cNvSpPr>
              <p:nvPr/>
            </p:nvSpPr>
            <p:spPr bwMode="auto">
              <a:xfrm>
                <a:off x="4306" y="2351"/>
                <a:ext cx="76" cy="76"/>
              </a:xfrm>
              <a:custGeom>
                <a:avLst/>
                <a:gdLst>
                  <a:gd name="T0" fmla="*/ 73 w 75"/>
                  <a:gd name="T1" fmla="*/ 41 h 75"/>
                  <a:gd name="T2" fmla="*/ 34 w 75"/>
                  <a:gd name="T3" fmla="*/ 72 h 75"/>
                  <a:gd name="T4" fmla="*/ 2 w 75"/>
                  <a:gd name="T5" fmla="*/ 33 h 75"/>
                  <a:gd name="T6" fmla="*/ 41 w 75"/>
                  <a:gd name="T7" fmla="*/ 2 h 75"/>
                  <a:gd name="T8" fmla="*/ 73 w 75"/>
                  <a:gd name="T9" fmla="*/ 4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73" y="41"/>
                    </a:moveTo>
                    <a:cubicBezTo>
                      <a:pt x="70" y="61"/>
                      <a:pt x="53" y="75"/>
                      <a:pt x="34" y="72"/>
                    </a:cubicBezTo>
                    <a:cubicBezTo>
                      <a:pt x="14" y="70"/>
                      <a:pt x="0" y="53"/>
                      <a:pt x="2" y="33"/>
                    </a:cubicBezTo>
                    <a:cubicBezTo>
                      <a:pt x="5" y="14"/>
                      <a:pt x="22" y="0"/>
                      <a:pt x="41" y="2"/>
                    </a:cubicBezTo>
                    <a:cubicBezTo>
                      <a:pt x="61" y="4"/>
                      <a:pt x="75" y="22"/>
                      <a:pt x="73" y="41"/>
                    </a:cubicBezTo>
                    <a:close/>
                  </a:path>
                </a:pathLst>
              </a:custGeom>
              <a:solidFill>
                <a:srgbClr val="421F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0" name="Freeform 327"/>
              <p:cNvSpPr>
                <a:spLocks/>
              </p:cNvSpPr>
              <p:nvPr/>
            </p:nvSpPr>
            <p:spPr bwMode="auto">
              <a:xfrm>
                <a:off x="4307" y="2351"/>
                <a:ext cx="69" cy="66"/>
              </a:xfrm>
              <a:custGeom>
                <a:avLst/>
                <a:gdLst>
                  <a:gd name="T0" fmla="*/ 10 w 68"/>
                  <a:gd name="T1" fmla="*/ 45 h 65"/>
                  <a:gd name="T2" fmla="*/ 49 w 68"/>
                  <a:gd name="T3" fmla="*/ 13 h 65"/>
                  <a:gd name="T4" fmla="*/ 68 w 68"/>
                  <a:gd name="T5" fmla="*/ 21 h 65"/>
                  <a:gd name="T6" fmla="*/ 40 w 68"/>
                  <a:gd name="T7" fmla="*/ 2 h 65"/>
                  <a:gd name="T8" fmla="*/ 1 w 68"/>
                  <a:gd name="T9" fmla="*/ 33 h 65"/>
                  <a:gd name="T10" fmla="*/ 14 w 68"/>
                  <a:gd name="T11" fmla="*/ 65 h 65"/>
                  <a:gd name="T12" fmla="*/ 10 w 68"/>
                  <a:gd name="T13" fmla="*/ 4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65">
                    <a:moveTo>
                      <a:pt x="10" y="45"/>
                    </a:moveTo>
                    <a:cubicBezTo>
                      <a:pt x="12" y="25"/>
                      <a:pt x="30" y="11"/>
                      <a:pt x="49" y="13"/>
                    </a:cubicBezTo>
                    <a:cubicBezTo>
                      <a:pt x="56" y="14"/>
                      <a:pt x="63" y="17"/>
                      <a:pt x="68" y="21"/>
                    </a:cubicBezTo>
                    <a:cubicBezTo>
                      <a:pt x="63" y="11"/>
                      <a:pt x="53" y="4"/>
                      <a:pt x="40" y="2"/>
                    </a:cubicBezTo>
                    <a:cubicBezTo>
                      <a:pt x="21" y="0"/>
                      <a:pt x="4" y="14"/>
                      <a:pt x="1" y="33"/>
                    </a:cubicBezTo>
                    <a:cubicBezTo>
                      <a:pt x="0" y="46"/>
                      <a:pt x="5" y="57"/>
                      <a:pt x="14" y="65"/>
                    </a:cubicBezTo>
                    <a:cubicBezTo>
                      <a:pt x="11" y="59"/>
                      <a:pt x="10" y="52"/>
                      <a:pt x="10" y="45"/>
                    </a:cubicBezTo>
                    <a:close/>
                  </a:path>
                </a:pathLst>
              </a:custGeom>
              <a:solidFill>
                <a:srgbClr val="502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1" name="Freeform 328"/>
              <p:cNvSpPr>
                <a:spLocks/>
              </p:cNvSpPr>
              <p:nvPr/>
            </p:nvSpPr>
            <p:spPr bwMode="auto">
              <a:xfrm>
                <a:off x="3047" y="2616"/>
                <a:ext cx="24" cy="25"/>
              </a:xfrm>
              <a:custGeom>
                <a:avLst/>
                <a:gdLst>
                  <a:gd name="T0" fmla="*/ 2 w 24"/>
                  <a:gd name="T1" fmla="*/ 1 h 25"/>
                  <a:gd name="T2" fmla="*/ 6 w 24"/>
                  <a:gd name="T3" fmla="*/ 0 h 25"/>
                  <a:gd name="T4" fmla="*/ 11 w 24"/>
                  <a:gd name="T5" fmla="*/ 2 h 25"/>
                  <a:gd name="T6" fmla="*/ 24 w 24"/>
                  <a:gd name="T7" fmla="*/ 16 h 25"/>
                  <a:gd name="T8" fmla="*/ 15 w 24"/>
                  <a:gd name="T9" fmla="*/ 25 h 25"/>
                  <a:gd name="T10" fmla="*/ 1 w 24"/>
                  <a:gd name="T11" fmla="*/ 11 h 25"/>
                  <a:gd name="T12" fmla="*/ 0 w 24"/>
                  <a:gd name="T13" fmla="*/ 6 h 25"/>
                  <a:gd name="T14" fmla="*/ 2 w 24"/>
                  <a:gd name="T15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25">
                    <a:moveTo>
                      <a:pt x="2" y="1"/>
                    </a:moveTo>
                    <a:cubicBezTo>
                      <a:pt x="3" y="0"/>
                      <a:pt x="4" y="0"/>
                      <a:pt x="6" y="0"/>
                    </a:cubicBezTo>
                    <a:cubicBezTo>
                      <a:pt x="8" y="0"/>
                      <a:pt x="10" y="0"/>
                      <a:pt x="11" y="2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9"/>
                      <a:pt x="0" y="8"/>
                      <a:pt x="0" y="6"/>
                    </a:cubicBezTo>
                    <a:cubicBezTo>
                      <a:pt x="0" y="4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2" name="Freeform 329"/>
              <p:cNvSpPr>
                <a:spLocks/>
              </p:cNvSpPr>
              <p:nvPr/>
            </p:nvSpPr>
            <p:spPr bwMode="auto">
              <a:xfrm>
                <a:off x="3057" y="2627"/>
                <a:ext cx="14" cy="14"/>
              </a:xfrm>
              <a:custGeom>
                <a:avLst/>
                <a:gdLst>
                  <a:gd name="T0" fmla="*/ 5 w 14"/>
                  <a:gd name="T1" fmla="*/ 14 h 14"/>
                  <a:gd name="T2" fmla="*/ 14 w 14"/>
                  <a:gd name="T3" fmla="*/ 5 h 14"/>
                  <a:gd name="T4" fmla="*/ 9 w 14"/>
                  <a:gd name="T5" fmla="*/ 0 h 14"/>
                  <a:gd name="T6" fmla="*/ 0 w 14"/>
                  <a:gd name="T7" fmla="*/ 9 h 14"/>
                  <a:gd name="T8" fmla="*/ 5 w 14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5" y="14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2"/>
                      <a:pt x="3" y="5"/>
                      <a:pt x="0" y="9"/>
                    </a:cubicBez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3" name="Freeform 330"/>
              <p:cNvSpPr>
                <a:spLocks/>
              </p:cNvSpPr>
              <p:nvPr/>
            </p:nvSpPr>
            <p:spPr bwMode="auto">
              <a:xfrm>
                <a:off x="3046" y="2618"/>
                <a:ext cx="94" cy="93"/>
              </a:xfrm>
              <a:custGeom>
                <a:avLst/>
                <a:gdLst>
                  <a:gd name="T0" fmla="*/ 12 w 94"/>
                  <a:gd name="T1" fmla="*/ 25 h 93"/>
                  <a:gd name="T2" fmla="*/ 68 w 94"/>
                  <a:gd name="T3" fmla="*/ 11 h 93"/>
                  <a:gd name="T4" fmla="*/ 82 w 94"/>
                  <a:gd name="T5" fmla="*/ 68 h 93"/>
                  <a:gd name="T6" fmla="*/ 26 w 94"/>
                  <a:gd name="T7" fmla="*/ 81 h 93"/>
                  <a:gd name="T8" fmla="*/ 12 w 94"/>
                  <a:gd name="T9" fmla="*/ 2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93">
                    <a:moveTo>
                      <a:pt x="12" y="25"/>
                    </a:moveTo>
                    <a:cubicBezTo>
                      <a:pt x="24" y="6"/>
                      <a:pt x="49" y="0"/>
                      <a:pt x="68" y="11"/>
                    </a:cubicBezTo>
                    <a:cubicBezTo>
                      <a:pt x="88" y="23"/>
                      <a:pt x="94" y="48"/>
                      <a:pt x="82" y="68"/>
                    </a:cubicBezTo>
                    <a:cubicBezTo>
                      <a:pt x="70" y="87"/>
                      <a:pt x="45" y="93"/>
                      <a:pt x="26" y="81"/>
                    </a:cubicBezTo>
                    <a:cubicBezTo>
                      <a:pt x="7" y="70"/>
                      <a:pt x="0" y="44"/>
                      <a:pt x="12" y="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4" name="Freeform 331"/>
              <p:cNvSpPr>
                <a:spLocks/>
              </p:cNvSpPr>
              <p:nvPr/>
            </p:nvSpPr>
            <p:spPr bwMode="auto">
              <a:xfrm>
                <a:off x="3054" y="2625"/>
                <a:ext cx="78" cy="79"/>
              </a:xfrm>
              <a:custGeom>
                <a:avLst/>
                <a:gdLst>
                  <a:gd name="T0" fmla="*/ 10 w 78"/>
                  <a:gd name="T1" fmla="*/ 22 h 79"/>
                  <a:gd name="T2" fmla="*/ 57 w 78"/>
                  <a:gd name="T3" fmla="*/ 10 h 79"/>
                  <a:gd name="T4" fmla="*/ 69 w 78"/>
                  <a:gd name="T5" fmla="*/ 57 h 79"/>
                  <a:gd name="T6" fmla="*/ 21 w 78"/>
                  <a:gd name="T7" fmla="*/ 69 h 79"/>
                  <a:gd name="T8" fmla="*/ 10 w 78"/>
                  <a:gd name="T9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9">
                    <a:moveTo>
                      <a:pt x="10" y="22"/>
                    </a:moveTo>
                    <a:cubicBezTo>
                      <a:pt x="20" y="5"/>
                      <a:pt x="41" y="0"/>
                      <a:pt x="57" y="10"/>
                    </a:cubicBezTo>
                    <a:cubicBezTo>
                      <a:pt x="73" y="20"/>
                      <a:pt x="78" y="41"/>
                      <a:pt x="69" y="57"/>
                    </a:cubicBezTo>
                    <a:cubicBezTo>
                      <a:pt x="59" y="73"/>
                      <a:pt x="38" y="79"/>
                      <a:pt x="21" y="69"/>
                    </a:cubicBezTo>
                    <a:cubicBezTo>
                      <a:pt x="5" y="59"/>
                      <a:pt x="0" y="38"/>
                      <a:pt x="10" y="22"/>
                    </a:cubicBezTo>
                    <a:close/>
                  </a:path>
                </a:pathLst>
              </a:custGeom>
              <a:solidFill>
                <a:srgbClr val="421F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5" name="Freeform 332"/>
              <p:cNvSpPr>
                <a:spLocks/>
              </p:cNvSpPr>
              <p:nvPr/>
            </p:nvSpPr>
            <p:spPr bwMode="auto">
              <a:xfrm>
                <a:off x="3059" y="2650"/>
                <a:ext cx="70" cy="54"/>
              </a:xfrm>
              <a:custGeom>
                <a:avLst/>
                <a:gdLst>
                  <a:gd name="T0" fmla="*/ 60 w 70"/>
                  <a:gd name="T1" fmla="*/ 19 h 54"/>
                  <a:gd name="T2" fmla="*/ 13 w 70"/>
                  <a:gd name="T3" fmla="*/ 30 h 54"/>
                  <a:gd name="T4" fmla="*/ 0 w 70"/>
                  <a:gd name="T5" fmla="*/ 16 h 54"/>
                  <a:gd name="T6" fmla="*/ 16 w 70"/>
                  <a:gd name="T7" fmla="*/ 44 h 54"/>
                  <a:gd name="T8" fmla="*/ 64 w 70"/>
                  <a:gd name="T9" fmla="*/ 32 h 54"/>
                  <a:gd name="T10" fmla="*/ 65 w 70"/>
                  <a:gd name="T11" fmla="*/ 0 h 54"/>
                  <a:gd name="T12" fmla="*/ 60 w 70"/>
                  <a:gd name="T13" fmla="*/ 1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54">
                    <a:moveTo>
                      <a:pt x="60" y="19"/>
                    </a:moveTo>
                    <a:cubicBezTo>
                      <a:pt x="50" y="35"/>
                      <a:pt x="29" y="40"/>
                      <a:pt x="13" y="30"/>
                    </a:cubicBezTo>
                    <a:cubicBezTo>
                      <a:pt x="7" y="27"/>
                      <a:pt x="3" y="21"/>
                      <a:pt x="0" y="16"/>
                    </a:cubicBezTo>
                    <a:cubicBezTo>
                      <a:pt x="0" y="27"/>
                      <a:pt x="6" y="37"/>
                      <a:pt x="16" y="44"/>
                    </a:cubicBezTo>
                    <a:cubicBezTo>
                      <a:pt x="33" y="54"/>
                      <a:pt x="54" y="48"/>
                      <a:pt x="64" y="32"/>
                    </a:cubicBezTo>
                    <a:cubicBezTo>
                      <a:pt x="70" y="22"/>
                      <a:pt x="70" y="10"/>
                      <a:pt x="65" y="0"/>
                    </a:cubicBezTo>
                    <a:cubicBezTo>
                      <a:pt x="65" y="6"/>
                      <a:pt x="64" y="13"/>
                      <a:pt x="60" y="19"/>
                    </a:cubicBezTo>
                    <a:close/>
                  </a:path>
                </a:pathLst>
              </a:custGeom>
              <a:solidFill>
                <a:srgbClr val="502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6" name="Freeform 333"/>
              <p:cNvSpPr>
                <a:spLocks/>
              </p:cNvSpPr>
              <p:nvPr/>
            </p:nvSpPr>
            <p:spPr bwMode="auto">
              <a:xfrm>
                <a:off x="4317" y="2793"/>
                <a:ext cx="25" cy="24"/>
              </a:xfrm>
              <a:custGeom>
                <a:avLst/>
                <a:gdLst>
                  <a:gd name="T0" fmla="*/ 1 w 25"/>
                  <a:gd name="T1" fmla="*/ 2 h 24"/>
                  <a:gd name="T2" fmla="*/ 6 w 25"/>
                  <a:gd name="T3" fmla="*/ 0 h 24"/>
                  <a:gd name="T4" fmla="*/ 10 w 25"/>
                  <a:gd name="T5" fmla="*/ 1 h 24"/>
                  <a:gd name="T6" fmla="*/ 25 w 25"/>
                  <a:gd name="T7" fmla="*/ 14 h 24"/>
                  <a:gd name="T8" fmla="*/ 17 w 25"/>
                  <a:gd name="T9" fmla="*/ 24 h 24"/>
                  <a:gd name="T10" fmla="*/ 2 w 25"/>
                  <a:gd name="T11" fmla="*/ 11 h 24"/>
                  <a:gd name="T12" fmla="*/ 0 w 25"/>
                  <a:gd name="T13" fmla="*/ 7 h 24"/>
                  <a:gd name="T14" fmla="*/ 1 w 25"/>
                  <a:gd name="T15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24">
                    <a:moveTo>
                      <a:pt x="1" y="2"/>
                    </a:moveTo>
                    <a:cubicBezTo>
                      <a:pt x="2" y="1"/>
                      <a:pt x="4" y="0"/>
                      <a:pt x="6" y="0"/>
                    </a:cubicBezTo>
                    <a:cubicBezTo>
                      <a:pt x="7" y="0"/>
                      <a:pt x="9" y="0"/>
                      <a:pt x="10" y="1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0"/>
                      <a:pt x="0" y="9"/>
                      <a:pt x="0" y="7"/>
                    </a:cubicBezTo>
                    <a:cubicBezTo>
                      <a:pt x="0" y="5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7" name="Freeform 334"/>
              <p:cNvSpPr>
                <a:spLocks/>
              </p:cNvSpPr>
              <p:nvPr/>
            </p:nvSpPr>
            <p:spPr bwMode="auto">
              <a:xfrm>
                <a:off x="4328" y="2802"/>
                <a:ext cx="14" cy="15"/>
              </a:xfrm>
              <a:custGeom>
                <a:avLst/>
                <a:gdLst>
                  <a:gd name="T0" fmla="*/ 6 w 14"/>
                  <a:gd name="T1" fmla="*/ 15 h 15"/>
                  <a:gd name="T2" fmla="*/ 14 w 14"/>
                  <a:gd name="T3" fmla="*/ 5 h 15"/>
                  <a:gd name="T4" fmla="*/ 9 w 14"/>
                  <a:gd name="T5" fmla="*/ 0 h 15"/>
                  <a:gd name="T6" fmla="*/ 0 w 14"/>
                  <a:gd name="T7" fmla="*/ 10 h 15"/>
                  <a:gd name="T8" fmla="*/ 6 w 14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6" y="15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3"/>
                      <a:pt x="3" y="7"/>
                      <a:pt x="0" y="10"/>
                    </a:cubicBezTo>
                    <a:lnTo>
                      <a:pt x="6" y="1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8" name="Freeform 335"/>
              <p:cNvSpPr>
                <a:spLocks/>
              </p:cNvSpPr>
              <p:nvPr/>
            </p:nvSpPr>
            <p:spPr bwMode="auto">
              <a:xfrm>
                <a:off x="4321" y="2790"/>
                <a:ext cx="94" cy="93"/>
              </a:xfrm>
              <a:custGeom>
                <a:avLst/>
                <a:gdLst>
                  <a:gd name="T0" fmla="*/ 10 w 93"/>
                  <a:gd name="T1" fmla="*/ 30 h 93"/>
                  <a:gd name="T2" fmla="*/ 64 w 93"/>
                  <a:gd name="T3" fmla="*/ 10 h 93"/>
                  <a:gd name="T4" fmla="*/ 84 w 93"/>
                  <a:gd name="T5" fmla="*/ 64 h 93"/>
                  <a:gd name="T6" fmla="*/ 30 w 93"/>
                  <a:gd name="T7" fmla="*/ 84 h 93"/>
                  <a:gd name="T8" fmla="*/ 10 w 93"/>
                  <a:gd name="T9" fmla="*/ 3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10" y="30"/>
                    </a:moveTo>
                    <a:cubicBezTo>
                      <a:pt x="19" y="9"/>
                      <a:pt x="43" y="0"/>
                      <a:pt x="64" y="10"/>
                    </a:cubicBezTo>
                    <a:cubicBezTo>
                      <a:pt x="84" y="19"/>
                      <a:pt x="93" y="43"/>
                      <a:pt x="84" y="64"/>
                    </a:cubicBezTo>
                    <a:cubicBezTo>
                      <a:pt x="75" y="84"/>
                      <a:pt x="50" y="93"/>
                      <a:pt x="30" y="84"/>
                    </a:cubicBezTo>
                    <a:cubicBezTo>
                      <a:pt x="9" y="75"/>
                      <a:pt x="0" y="50"/>
                      <a:pt x="10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29" name="Freeform 336"/>
              <p:cNvSpPr>
                <a:spLocks/>
              </p:cNvSpPr>
              <p:nvPr/>
            </p:nvSpPr>
            <p:spPr bwMode="auto">
              <a:xfrm>
                <a:off x="4329" y="2798"/>
                <a:ext cx="79" cy="78"/>
              </a:xfrm>
              <a:custGeom>
                <a:avLst/>
                <a:gdLst>
                  <a:gd name="T0" fmla="*/ 8 w 78"/>
                  <a:gd name="T1" fmla="*/ 24 h 78"/>
                  <a:gd name="T2" fmla="*/ 53 w 78"/>
                  <a:gd name="T3" fmla="*/ 8 h 78"/>
                  <a:gd name="T4" fmla="*/ 70 w 78"/>
                  <a:gd name="T5" fmla="*/ 53 h 78"/>
                  <a:gd name="T6" fmla="*/ 24 w 78"/>
                  <a:gd name="T7" fmla="*/ 70 h 78"/>
                  <a:gd name="T8" fmla="*/ 8 w 78"/>
                  <a:gd name="T9" fmla="*/ 2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8">
                    <a:moveTo>
                      <a:pt x="8" y="24"/>
                    </a:moveTo>
                    <a:cubicBezTo>
                      <a:pt x="16" y="7"/>
                      <a:pt x="36" y="0"/>
                      <a:pt x="53" y="8"/>
                    </a:cubicBezTo>
                    <a:cubicBezTo>
                      <a:pt x="70" y="15"/>
                      <a:pt x="78" y="36"/>
                      <a:pt x="70" y="53"/>
                    </a:cubicBezTo>
                    <a:cubicBezTo>
                      <a:pt x="62" y="70"/>
                      <a:pt x="42" y="78"/>
                      <a:pt x="24" y="70"/>
                    </a:cubicBezTo>
                    <a:cubicBezTo>
                      <a:pt x="7" y="62"/>
                      <a:pt x="0" y="42"/>
                      <a:pt x="8" y="24"/>
                    </a:cubicBezTo>
                    <a:close/>
                  </a:path>
                </a:pathLst>
              </a:custGeom>
              <a:solidFill>
                <a:srgbClr val="421F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0" name="Freeform 337"/>
              <p:cNvSpPr>
                <a:spLocks/>
              </p:cNvSpPr>
              <p:nvPr/>
            </p:nvSpPr>
            <p:spPr bwMode="auto">
              <a:xfrm>
                <a:off x="4334" y="2819"/>
                <a:ext cx="71" cy="57"/>
              </a:xfrm>
              <a:custGeom>
                <a:avLst/>
                <a:gdLst>
                  <a:gd name="T0" fmla="*/ 60 w 70"/>
                  <a:gd name="T1" fmla="*/ 19 h 57"/>
                  <a:gd name="T2" fmla="*/ 15 w 70"/>
                  <a:gd name="T3" fmla="*/ 36 h 57"/>
                  <a:gd name="T4" fmla="*/ 0 w 70"/>
                  <a:gd name="T5" fmla="*/ 23 h 57"/>
                  <a:gd name="T6" fmla="*/ 19 w 70"/>
                  <a:gd name="T7" fmla="*/ 49 h 57"/>
                  <a:gd name="T8" fmla="*/ 65 w 70"/>
                  <a:gd name="T9" fmla="*/ 32 h 57"/>
                  <a:gd name="T10" fmla="*/ 63 w 70"/>
                  <a:gd name="T11" fmla="*/ 0 h 57"/>
                  <a:gd name="T12" fmla="*/ 60 w 70"/>
                  <a:gd name="T13" fmla="*/ 1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57">
                    <a:moveTo>
                      <a:pt x="60" y="19"/>
                    </a:moveTo>
                    <a:cubicBezTo>
                      <a:pt x="52" y="36"/>
                      <a:pt x="32" y="44"/>
                      <a:pt x="15" y="36"/>
                    </a:cubicBezTo>
                    <a:cubicBezTo>
                      <a:pt x="8" y="33"/>
                      <a:pt x="3" y="28"/>
                      <a:pt x="0" y="23"/>
                    </a:cubicBezTo>
                    <a:cubicBezTo>
                      <a:pt x="2" y="34"/>
                      <a:pt x="9" y="44"/>
                      <a:pt x="19" y="49"/>
                    </a:cubicBezTo>
                    <a:cubicBezTo>
                      <a:pt x="37" y="57"/>
                      <a:pt x="57" y="49"/>
                      <a:pt x="65" y="32"/>
                    </a:cubicBezTo>
                    <a:cubicBezTo>
                      <a:pt x="70" y="21"/>
                      <a:pt x="69" y="9"/>
                      <a:pt x="63" y="0"/>
                    </a:cubicBezTo>
                    <a:cubicBezTo>
                      <a:pt x="64" y="6"/>
                      <a:pt x="63" y="13"/>
                      <a:pt x="60" y="19"/>
                    </a:cubicBezTo>
                    <a:close/>
                  </a:path>
                </a:pathLst>
              </a:custGeom>
              <a:solidFill>
                <a:srgbClr val="502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1" name="Freeform 338"/>
              <p:cNvSpPr>
                <a:spLocks/>
              </p:cNvSpPr>
              <p:nvPr/>
            </p:nvSpPr>
            <p:spPr bwMode="auto">
              <a:xfrm>
                <a:off x="4145" y="959"/>
                <a:ext cx="358" cy="292"/>
              </a:xfrm>
              <a:custGeom>
                <a:avLst/>
                <a:gdLst>
                  <a:gd name="T0" fmla="*/ 1 w 356"/>
                  <a:gd name="T1" fmla="*/ 161 h 291"/>
                  <a:gd name="T2" fmla="*/ 33 w 356"/>
                  <a:gd name="T3" fmla="*/ 210 h 291"/>
                  <a:gd name="T4" fmla="*/ 225 w 356"/>
                  <a:gd name="T5" fmla="*/ 284 h 291"/>
                  <a:gd name="T6" fmla="*/ 278 w 356"/>
                  <a:gd name="T7" fmla="*/ 267 h 291"/>
                  <a:gd name="T8" fmla="*/ 346 w 356"/>
                  <a:gd name="T9" fmla="*/ 165 h 291"/>
                  <a:gd name="T10" fmla="*/ 335 w 356"/>
                  <a:gd name="T11" fmla="*/ 117 h 291"/>
                  <a:gd name="T12" fmla="*/ 238 w 356"/>
                  <a:gd name="T13" fmla="*/ 59 h 291"/>
                  <a:gd name="T14" fmla="*/ 172 w 356"/>
                  <a:gd name="T15" fmla="*/ 33 h 291"/>
                  <a:gd name="T16" fmla="*/ 42 w 356"/>
                  <a:gd name="T17" fmla="*/ 4 h 291"/>
                  <a:gd name="T18" fmla="*/ 6 w 356"/>
                  <a:gd name="T19" fmla="*/ 32 h 291"/>
                  <a:gd name="T20" fmla="*/ 1 w 356"/>
                  <a:gd name="T21" fmla="*/ 161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6" h="291">
                    <a:moveTo>
                      <a:pt x="1" y="161"/>
                    </a:moveTo>
                    <a:cubicBezTo>
                      <a:pt x="0" y="181"/>
                      <a:pt x="14" y="203"/>
                      <a:pt x="33" y="210"/>
                    </a:cubicBezTo>
                    <a:cubicBezTo>
                      <a:pt x="225" y="284"/>
                      <a:pt x="225" y="284"/>
                      <a:pt x="225" y="284"/>
                    </a:cubicBezTo>
                    <a:cubicBezTo>
                      <a:pt x="244" y="291"/>
                      <a:pt x="268" y="283"/>
                      <a:pt x="278" y="267"/>
                    </a:cubicBezTo>
                    <a:cubicBezTo>
                      <a:pt x="346" y="165"/>
                      <a:pt x="346" y="165"/>
                      <a:pt x="346" y="165"/>
                    </a:cubicBezTo>
                    <a:cubicBezTo>
                      <a:pt x="356" y="148"/>
                      <a:pt x="351" y="127"/>
                      <a:pt x="335" y="117"/>
                    </a:cubicBezTo>
                    <a:cubicBezTo>
                      <a:pt x="238" y="59"/>
                      <a:pt x="238" y="59"/>
                      <a:pt x="238" y="59"/>
                    </a:cubicBezTo>
                    <a:cubicBezTo>
                      <a:pt x="221" y="49"/>
                      <a:pt x="191" y="37"/>
                      <a:pt x="172" y="33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23" y="0"/>
                      <a:pt x="6" y="12"/>
                      <a:pt x="6" y="32"/>
                    </a:cubicBezTo>
                    <a:lnTo>
                      <a:pt x="1" y="161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2" name="Freeform 339"/>
              <p:cNvSpPr>
                <a:spLocks/>
              </p:cNvSpPr>
              <p:nvPr/>
            </p:nvSpPr>
            <p:spPr bwMode="auto">
              <a:xfrm>
                <a:off x="4150" y="959"/>
                <a:ext cx="353" cy="188"/>
              </a:xfrm>
              <a:custGeom>
                <a:avLst/>
                <a:gdLst>
                  <a:gd name="T0" fmla="*/ 0 w 351"/>
                  <a:gd name="T1" fmla="*/ 55 h 187"/>
                  <a:gd name="T2" fmla="*/ 18 w 351"/>
                  <a:gd name="T3" fmla="*/ 54 h 187"/>
                  <a:gd name="T4" fmla="*/ 148 w 351"/>
                  <a:gd name="T5" fmla="*/ 83 h 187"/>
                  <a:gd name="T6" fmla="*/ 214 w 351"/>
                  <a:gd name="T7" fmla="*/ 109 h 187"/>
                  <a:gd name="T8" fmla="*/ 310 w 351"/>
                  <a:gd name="T9" fmla="*/ 167 h 187"/>
                  <a:gd name="T10" fmla="*/ 326 w 351"/>
                  <a:gd name="T11" fmla="*/ 187 h 187"/>
                  <a:gd name="T12" fmla="*/ 341 w 351"/>
                  <a:gd name="T13" fmla="*/ 165 h 187"/>
                  <a:gd name="T14" fmla="*/ 330 w 351"/>
                  <a:gd name="T15" fmla="*/ 117 h 187"/>
                  <a:gd name="T16" fmla="*/ 233 w 351"/>
                  <a:gd name="T17" fmla="*/ 59 h 187"/>
                  <a:gd name="T18" fmla="*/ 167 w 351"/>
                  <a:gd name="T19" fmla="*/ 33 h 187"/>
                  <a:gd name="T20" fmla="*/ 37 w 351"/>
                  <a:gd name="T21" fmla="*/ 4 h 187"/>
                  <a:gd name="T22" fmla="*/ 1 w 351"/>
                  <a:gd name="T23" fmla="*/ 32 h 187"/>
                  <a:gd name="T24" fmla="*/ 0 w 351"/>
                  <a:gd name="T25" fmla="*/ 55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1" h="187">
                    <a:moveTo>
                      <a:pt x="0" y="55"/>
                    </a:moveTo>
                    <a:cubicBezTo>
                      <a:pt x="5" y="53"/>
                      <a:pt x="11" y="53"/>
                      <a:pt x="18" y="54"/>
                    </a:cubicBezTo>
                    <a:cubicBezTo>
                      <a:pt x="148" y="83"/>
                      <a:pt x="148" y="83"/>
                      <a:pt x="148" y="83"/>
                    </a:cubicBezTo>
                    <a:cubicBezTo>
                      <a:pt x="167" y="87"/>
                      <a:pt x="197" y="99"/>
                      <a:pt x="214" y="109"/>
                    </a:cubicBezTo>
                    <a:cubicBezTo>
                      <a:pt x="310" y="167"/>
                      <a:pt x="310" y="167"/>
                      <a:pt x="310" y="167"/>
                    </a:cubicBezTo>
                    <a:cubicBezTo>
                      <a:pt x="318" y="172"/>
                      <a:pt x="324" y="179"/>
                      <a:pt x="326" y="187"/>
                    </a:cubicBezTo>
                    <a:cubicBezTo>
                      <a:pt x="341" y="165"/>
                      <a:pt x="341" y="165"/>
                      <a:pt x="341" y="165"/>
                    </a:cubicBezTo>
                    <a:cubicBezTo>
                      <a:pt x="351" y="148"/>
                      <a:pt x="346" y="127"/>
                      <a:pt x="330" y="117"/>
                    </a:cubicBezTo>
                    <a:cubicBezTo>
                      <a:pt x="233" y="59"/>
                      <a:pt x="233" y="59"/>
                      <a:pt x="233" y="59"/>
                    </a:cubicBezTo>
                    <a:cubicBezTo>
                      <a:pt x="216" y="49"/>
                      <a:pt x="186" y="37"/>
                      <a:pt x="167" y="33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18" y="0"/>
                      <a:pt x="1" y="12"/>
                      <a:pt x="1" y="32"/>
                    </a:cubicBez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774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3" name="Freeform 340"/>
              <p:cNvSpPr>
                <a:spLocks/>
              </p:cNvSpPr>
              <p:nvPr/>
            </p:nvSpPr>
            <p:spPr bwMode="auto">
              <a:xfrm>
                <a:off x="4328" y="1494"/>
                <a:ext cx="52" cy="51"/>
              </a:xfrm>
              <a:custGeom>
                <a:avLst/>
                <a:gdLst>
                  <a:gd name="T0" fmla="*/ 14 w 52"/>
                  <a:gd name="T1" fmla="*/ 0 h 51"/>
                  <a:gd name="T2" fmla="*/ 52 w 52"/>
                  <a:gd name="T3" fmla="*/ 36 h 51"/>
                  <a:gd name="T4" fmla="*/ 39 w 52"/>
                  <a:gd name="T5" fmla="*/ 51 h 51"/>
                  <a:gd name="T6" fmla="*/ 0 w 52"/>
                  <a:gd name="T7" fmla="*/ 15 h 51"/>
                  <a:gd name="T8" fmla="*/ 14 w 52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1">
                    <a:moveTo>
                      <a:pt x="14" y="0"/>
                    </a:moveTo>
                    <a:lnTo>
                      <a:pt x="52" y="36"/>
                    </a:lnTo>
                    <a:lnTo>
                      <a:pt x="39" y="51"/>
                    </a:lnTo>
                    <a:lnTo>
                      <a:pt x="0" y="1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4" name="Freeform 341"/>
              <p:cNvSpPr>
                <a:spLocks/>
              </p:cNvSpPr>
              <p:nvPr/>
            </p:nvSpPr>
            <p:spPr bwMode="auto">
              <a:xfrm>
                <a:off x="4298" y="1086"/>
                <a:ext cx="213" cy="447"/>
              </a:xfrm>
              <a:custGeom>
                <a:avLst/>
                <a:gdLst>
                  <a:gd name="T0" fmla="*/ 0 w 212"/>
                  <a:gd name="T1" fmla="*/ 160 h 445"/>
                  <a:gd name="T2" fmla="*/ 111 w 212"/>
                  <a:gd name="T3" fmla="*/ 188 h 445"/>
                  <a:gd name="T4" fmla="*/ 40 w 212"/>
                  <a:gd name="T5" fmla="*/ 406 h 445"/>
                  <a:gd name="T6" fmla="*/ 84 w 212"/>
                  <a:gd name="T7" fmla="*/ 445 h 445"/>
                  <a:gd name="T8" fmla="*/ 203 w 212"/>
                  <a:gd name="T9" fmla="*/ 266 h 445"/>
                  <a:gd name="T10" fmla="*/ 196 w 212"/>
                  <a:gd name="T11" fmla="*/ 110 h 445"/>
                  <a:gd name="T12" fmla="*/ 73 w 212"/>
                  <a:gd name="T13" fmla="*/ 20 h 445"/>
                  <a:gd name="T14" fmla="*/ 0 w 212"/>
                  <a:gd name="T15" fmla="*/ 16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2" h="445">
                    <a:moveTo>
                      <a:pt x="0" y="160"/>
                    </a:moveTo>
                    <a:cubicBezTo>
                      <a:pt x="0" y="160"/>
                      <a:pt x="74" y="160"/>
                      <a:pt x="111" y="188"/>
                    </a:cubicBezTo>
                    <a:cubicBezTo>
                      <a:pt x="149" y="215"/>
                      <a:pt x="109" y="337"/>
                      <a:pt x="40" y="406"/>
                    </a:cubicBezTo>
                    <a:cubicBezTo>
                      <a:pt x="65" y="429"/>
                      <a:pt x="84" y="445"/>
                      <a:pt x="84" y="445"/>
                    </a:cubicBezTo>
                    <a:cubicBezTo>
                      <a:pt x="84" y="445"/>
                      <a:pt x="194" y="332"/>
                      <a:pt x="203" y="266"/>
                    </a:cubicBezTo>
                    <a:cubicBezTo>
                      <a:pt x="212" y="200"/>
                      <a:pt x="196" y="110"/>
                      <a:pt x="196" y="110"/>
                    </a:cubicBezTo>
                    <a:cubicBezTo>
                      <a:pt x="196" y="110"/>
                      <a:pt x="111" y="39"/>
                      <a:pt x="73" y="20"/>
                    </a:cubicBezTo>
                    <a:cubicBezTo>
                      <a:pt x="34" y="0"/>
                      <a:pt x="0" y="160"/>
                      <a:pt x="0" y="160"/>
                    </a:cubicBezTo>
                    <a:close/>
                  </a:path>
                </a:pathLst>
              </a:custGeom>
              <a:solidFill>
                <a:srgbClr val="60AA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5" name="Freeform 342"/>
              <p:cNvSpPr>
                <a:spLocks/>
              </p:cNvSpPr>
              <p:nvPr/>
            </p:nvSpPr>
            <p:spPr bwMode="auto">
              <a:xfrm>
                <a:off x="4339" y="1100"/>
                <a:ext cx="172" cy="433"/>
              </a:xfrm>
              <a:custGeom>
                <a:avLst/>
                <a:gdLst>
                  <a:gd name="T0" fmla="*/ 119 w 171"/>
                  <a:gd name="T1" fmla="*/ 112 h 431"/>
                  <a:gd name="T2" fmla="*/ 125 w 171"/>
                  <a:gd name="T3" fmla="*/ 268 h 431"/>
                  <a:gd name="T4" fmla="*/ 31 w 171"/>
                  <a:gd name="T5" fmla="*/ 421 h 431"/>
                  <a:gd name="T6" fmla="*/ 43 w 171"/>
                  <a:gd name="T7" fmla="*/ 431 h 431"/>
                  <a:gd name="T8" fmla="*/ 162 w 171"/>
                  <a:gd name="T9" fmla="*/ 252 h 431"/>
                  <a:gd name="T10" fmla="*/ 155 w 171"/>
                  <a:gd name="T11" fmla="*/ 96 h 431"/>
                  <a:gd name="T12" fmla="*/ 32 w 171"/>
                  <a:gd name="T13" fmla="*/ 6 h 431"/>
                  <a:gd name="T14" fmla="*/ 0 w 171"/>
                  <a:gd name="T15" fmla="*/ 25 h 431"/>
                  <a:gd name="T16" fmla="*/ 119 w 171"/>
                  <a:gd name="T17" fmla="*/ 11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1" h="431">
                    <a:moveTo>
                      <a:pt x="119" y="112"/>
                    </a:moveTo>
                    <a:cubicBezTo>
                      <a:pt x="119" y="112"/>
                      <a:pt x="134" y="202"/>
                      <a:pt x="125" y="268"/>
                    </a:cubicBezTo>
                    <a:cubicBezTo>
                      <a:pt x="119" y="315"/>
                      <a:pt x="63" y="383"/>
                      <a:pt x="31" y="421"/>
                    </a:cubicBezTo>
                    <a:cubicBezTo>
                      <a:pt x="38" y="427"/>
                      <a:pt x="43" y="431"/>
                      <a:pt x="43" y="431"/>
                    </a:cubicBezTo>
                    <a:cubicBezTo>
                      <a:pt x="43" y="431"/>
                      <a:pt x="153" y="318"/>
                      <a:pt x="162" y="252"/>
                    </a:cubicBezTo>
                    <a:cubicBezTo>
                      <a:pt x="171" y="186"/>
                      <a:pt x="155" y="96"/>
                      <a:pt x="155" y="96"/>
                    </a:cubicBezTo>
                    <a:cubicBezTo>
                      <a:pt x="155" y="96"/>
                      <a:pt x="70" y="25"/>
                      <a:pt x="32" y="6"/>
                    </a:cubicBezTo>
                    <a:cubicBezTo>
                      <a:pt x="21" y="0"/>
                      <a:pt x="10" y="9"/>
                      <a:pt x="0" y="25"/>
                    </a:cubicBezTo>
                    <a:cubicBezTo>
                      <a:pt x="41" y="48"/>
                      <a:pt x="119" y="112"/>
                      <a:pt x="119" y="112"/>
                    </a:cubicBezTo>
                    <a:close/>
                  </a:path>
                </a:pathLst>
              </a:custGeom>
              <a:solidFill>
                <a:srgbClr val="4483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6" name="Freeform 343"/>
              <p:cNvSpPr>
                <a:spLocks/>
              </p:cNvSpPr>
              <p:nvPr/>
            </p:nvSpPr>
            <p:spPr bwMode="auto">
              <a:xfrm>
                <a:off x="3925" y="1274"/>
                <a:ext cx="57" cy="33"/>
              </a:xfrm>
              <a:custGeom>
                <a:avLst/>
                <a:gdLst>
                  <a:gd name="T0" fmla="*/ 57 w 57"/>
                  <a:gd name="T1" fmla="*/ 13 h 33"/>
                  <a:gd name="T2" fmla="*/ 5 w 57"/>
                  <a:gd name="T3" fmla="*/ 0 h 33"/>
                  <a:gd name="T4" fmla="*/ 0 w 57"/>
                  <a:gd name="T5" fmla="*/ 20 h 33"/>
                  <a:gd name="T6" fmla="*/ 52 w 57"/>
                  <a:gd name="T7" fmla="*/ 33 h 33"/>
                  <a:gd name="T8" fmla="*/ 57 w 57"/>
                  <a:gd name="T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3">
                    <a:moveTo>
                      <a:pt x="57" y="13"/>
                    </a:moveTo>
                    <a:lnTo>
                      <a:pt x="5" y="0"/>
                    </a:lnTo>
                    <a:lnTo>
                      <a:pt x="0" y="20"/>
                    </a:lnTo>
                    <a:lnTo>
                      <a:pt x="52" y="33"/>
                    </a:lnTo>
                    <a:lnTo>
                      <a:pt x="57" y="13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7" name="Freeform 344"/>
              <p:cNvSpPr>
                <a:spLocks/>
              </p:cNvSpPr>
              <p:nvPr/>
            </p:nvSpPr>
            <p:spPr bwMode="auto">
              <a:xfrm>
                <a:off x="3925" y="1016"/>
                <a:ext cx="416" cy="275"/>
              </a:xfrm>
              <a:custGeom>
                <a:avLst/>
                <a:gdLst>
                  <a:gd name="T0" fmla="*/ 297 w 414"/>
                  <a:gd name="T1" fmla="*/ 192 h 273"/>
                  <a:gd name="T2" fmla="*/ 214 w 414"/>
                  <a:gd name="T3" fmla="*/ 113 h 273"/>
                  <a:gd name="T4" fmla="*/ 57 w 414"/>
                  <a:gd name="T5" fmla="*/ 273 h 273"/>
                  <a:gd name="T6" fmla="*/ 0 w 414"/>
                  <a:gd name="T7" fmla="*/ 257 h 273"/>
                  <a:gd name="T8" fmla="*/ 99 w 414"/>
                  <a:gd name="T9" fmla="*/ 78 h 273"/>
                  <a:gd name="T10" fmla="*/ 234 w 414"/>
                  <a:gd name="T11" fmla="*/ 0 h 273"/>
                  <a:gd name="T12" fmla="*/ 377 w 414"/>
                  <a:gd name="T13" fmla="*/ 56 h 273"/>
                  <a:gd name="T14" fmla="*/ 297 w 414"/>
                  <a:gd name="T15" fmla="*/ 19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4" h="273">
                    <a:moveTo>
                      <a:pt x="297" y="192"/>
                    </a:moveTo>
                    <a:cubicBezTo>
                      <a:pt x="297" y="192"/>
                      <a:pt x="258" y="130"/>
                      <a:pt x="214" y="113"/>
                    </a:cubicBezTo>
                    <a:cubicBezTo>
                      <a:pt x="171" y="97"/>
                      <a:pt x="78" y="178"/>
                      <a:pt x="57" y="273"/>
                    </a:cubicBezTo>
                    <a:cubicBezTo>
                      <a:pt x="24" y="265"/>
                      <a:pt x="0" y="257"/>
                      <a:pt x="0" y="257"/>
                    </a:cubicBezTo>
                    <a:cubicBezTo>
                      <a:pt x="0" y="257"/>
                      <a:pt x="48" y="121"/>
                      <a:pt x="99" y="78"/>
                    </a:cubicBezTo>
                    <a:cubicBezTo>
                      <a:pt x="150" y="35"/>
                      <a:pt x="234" y="0"/>
                      <a:pt x="234" y="0"/>
                    </a:cubicBezTo>
                    <a:cubicBezTo>
                      <a:pt x="234" y="0"/>
                      <a:pt x="340" y="34"/>
                      <a:pt x="377" y="56"/>
                    </a:cubicBezTo>
                    <a:cubicBezTo>
                      <a:pt x="414" y="78"/>
                      <a:pt x="297" y="192"/>
                      <a:pt x="297" y="192"/>
                    </a:cubicBezTo>
                    <a:close/>
                  </a:path>
                </a:pathLst>
              </a:custGeom>
              <a:solidFill>
                <a:srgbClr val="60AA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8" name="Freeform 345"/>
              <p:cNvSpPr>
                <a:spLocks/>
              </p:cNvSpPr>
              <p:nvPr/>
            </p:nvSpPr>
            <p:spPr bwMode="auto">
              <a:xfrm>
                <a:off x="3925" y="1016"/>
                <a:ext cx="389" cy="264"/>
              </a:xfrm>
              <a:custGeom>
                <a:avLst/>
                <a:gdLst>
                  <a:gd name="T0" fmla="*/ 240 w 387"/>
                  <a:gd name="T1" fmla="*/ 40 h 262"/>
                  <a:gd name="T2" fmla="*/ 105 w 387"/>
                  <a:gd name="T3" fmla="*/ 118 h 262"/>
                  <a:gd name="T4" fmla="*/ 16 w 387"/>
                  <a:gd name="T5" fmla="*/ 262 h 262"/>
                  <a:gd name="T6" fmla="*/ 0 w 387"/>
                  <a:gd name="T7" fmla="*/ 257 h 262"/>
                  <a:gd name="T8" fmla="*/ 99 w 387"/>
                  <a:gd name="T9" fmla="*/ 78 h 262"/>
                  <a:gd name="T10" fmla="*/ 234 w 387"/>
                  <a:gd name="T11" fmla="*/ 0 h 262"/>
                  <a:gd name="T12" fmla="*/ 377 w 387"/>
                  <a:gd name="T13" fmla="*/ 56 h 262"/>
                  <a:gd name="T14" fmla="*/ 377 w 387"/>
                  <a:gd name="T15" fmla="*/ 93 h 262"/>
                  <a:gd name="T16" fmla="*/ 240 w 387"/>
                  <a:gd name="T17" fmla="*/ 4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7" h="262">
                    <a:moveTo>
                      <a:pt x="240" y="40"/>
                    </a:moveTo>
                    <a:cubicBezTo>
                      <a:pt x="240" y="40"/>
                      <a:pt x="156" y="75"/>
                      <a:pt x="105" y="118"/>
                    </a:cubicBezTo>
                    <a:cubicBezTo>
                      <a:pt x="69" y="148"/>
                      <a:pt x="29" y="214"/>
                      <a:pt x="16" y="262"/>
                    </a:cubicBezTo>
                    <a:cubicBezTo>
                      <a:pt x="6" y="259"/>
                      <a:pt x="0" y="257"/>
                      <a:pt x="0" y="257"/>
                    </a:cubicBezTo>
                    <a:cubicBezTo>
                      <a:pt x="0" y="257"/>
                      <a:pt x="48" y="121"/>
                      <a:pt x="99" y="78"/>
                    </a:cubicBezTo>
                    <a:cubicBezTo>
                      <a:pt x="150" y="35"/>
                      <a:pt x="234" y="0"/>
                      <a:pt x="234" y="0"/>
                    </a:cubicBezTo>
                    <a:cubicBezTo>
                      <a:pt x="234" y="0"/>
                      <a:pt x="340" y="34"/>
                      <a:pt x="377" y="56"/>
                    </a:cubicBezTo>
                    <a:cubicBezTo>
                      <a:pt x="387" y="63"/>
                      <a:pt x="385" y="76"/>
                      <a:pt x="377" y="93"/>
                    </a:cubicBezTo>
                    <a:cubicBezTo>
                      <a:pt x="336" y="71"/>
                      <a:pt x="240" y="40"/>
                      <a:pt x="240" y="40"/>
                    </a:cubicBezTo>
                    <a:close/>
                  </a:path>
                </a:pathLst>
              </a:custGeom>
              <a:solidFill>
                <a:srgbClr val="4483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39" name="Freeform 346"/>
              <p:cNvSpPr>
                <a:spLocks/>
              </p:cNvSpPr>
              <p:nvPr/>
            </p:nvSpPr>
            <p:spPr bwMode="auto">
              <a:xfrm>
                <a:off x="3892" y="1297"/>
                <a:ext cx="90" cy="149"/>
              </a:xfrm>
              <a:custGeom>
                <a:avLst/>
                <a:gdLst>
                  <a:gd name="T0" fmla="*/ 47 w 89"/>
                  <a:gd name="T1" fmla="*/ 0 h 148"/>
                  <a:gd name="T2" fmla="*/ 10 w 89"/>
                  <a:gd name="T3" fmla="*/ 61 h 148"/>
                  <a:gd name="T4" fmla="*/ 11 w 89"/>
                  <a:gd name="T5" fmla="*/ 98 h 148"/>
                  <a:gd name="T6" fmla="*/ 23 w 89"/>
                  <a:gd name="T7" fmla="*/ 135 h 148"/>
                  <a:gd name="T8" fmla="*/ 25 w 89"/>
                  <a:gd name="T9" fmla="*/ 133 h 148"/>
                  <a:gd name="T10" fmla="*/ 30 w 89"/>
                  <a:gd name="T11" fmla="*/ 144 h 148"/>
                  <a:gd name="T12" fmla="*/ 36 w 89"/>
                  <a:gd name="T13" fmla="*/ 134 h 148"/>
                  <a:gd name="T14" fmla="*/ 45 w 89"/>
                  <a:gd name="T15" fmla="*/ 148 h 148"/>
                  <a:gd name="T16" fmla="*/ 52 w 89"/>
                  <a:gd name="T17" fmla="*/ 133 h 148"/>
                  <a:gd name="T18" fmla="*/ 61 w 89"/>
                  <a:gd name="T19" fmla="*/ 145 h 148"/>
                  <a:gd name="T20" fmla="*/ 69 w 89"/>
                  <a:gd name="T21" fmla="*/ 128 h 148"/>
                  <a:gd name="T22" fmla="*/ 68 w 89"/>
                  <a:gd name="T23" fmla="*/ 80 h 148"/>
                  <a:gd name="T24" fmla="*/ 74 w 89"/>
                  <a:gd name="T25" fmla="*/ 118 h 148"/>
                  <a:gd name="T26" fmla="*/ 85 w 89"/>
                  <a:gd name="T27" fmla="*/ 107 h 148"/>
                  <a:gd name="T28" fmla="*/ 89 w 89"/>
                  <a:gd name="T29" fmla="*/ 55 h 148"/>
                  <a:gd name="T30" fmla="*/ 79 w 89"/>
                  <a:gd name="T31" fmla="*/ 8 h 148"/>
                  <a:gd name="T32" fmla="*/ 47 w 89"/>
                  <a:gd name="T3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9" h="148">
                    <a:moveTo>
                      <a:pt x="47" y="0"/>
                    </a:moveTo>
                    <a:cubicBezTo>
                      <a:pt x="47" y="0"/>
                      <a:pt x="19" y="43"/>
                      <a:pt x="10" y="61"/>
                    </a:cubicBezTo>
                    <a:cubicBezTo>
                      <a:pt x="0" y="78"/>
                      <a:pt x="8" y="80"/>
                      <a:pt x="11" y="98"/>
                    </a:cubicBezTo>
                    <a:cubicBezTo>
                      <a:pt x="15" y="115"/>
                      <a:pt x="16" y="131"/>
                      <a:pt x="23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5" y="133"/>
                      <a:pt x="25" y="142"/>
                      <a:pt x="30" y="144"/>
                    </a:cubicBezTo>
                    <a:cubicBezTo>
                      <a:pt x="36" y="146"/>
                      <a:pt x="36" y="139"/>
                      <a:pt x="36" y="134"/>
                    </a:cubicBezTo>
                    <a:cubicBezTo>
                      <a:pt x="36" y="144"/>
                      <a:pt x="40" y="148"/>
                      <a:pt x="45" y="148"/>
                    </a:cubicBezTo>
                    <a:cubicBezTo>
                      <a:pt x="49" y="148"/>
                      <a:pt x="52" y="140"/>
                      <a:pt x="52" y="133"/>
                    </a:cubicBezTo>
                    <a:cubicBezTo>
                      <a:pt x="52" y="141"/>
                      <a:pt x="57" y="145"/>
                      <a:pt x="61" y="145"/>
                    </a:cubicBezTo>
                    <a:cubicBezTo>
                      <a:pt x="65" y="146"/>
                      <a:pt x="71" y="141"/>
                      <a:pt x="69" y="128"/>
                    </a:cubicBezTo>
                    <a:cubicBezTo>
                      <a:pt x="67" y="116"/>
                      <a:pt x="68" y="80"/>
                      <a:pt x="68" y="80"/>
                    </a:cubicBezTo>
                    <a:cubicBezTo>
                      <a:pt x="68" y="80"/>
                      <a:pt x="74" y="116"/>
                      <a:pt x="74" y="118"/>
                    </a:cubicBezTo>
                    <a:cubicBezTo>
                      <a:pt x="74" y="121"/>
                      <a:pt x="86" y="123"/>
                      <a:pt x="85" y="107"/>
                    </a:cubicBezTo>
                    <a:cubicBezTo>
                      <a:pt x="83" y="90"/>
                      <a:pt x="88" y="71"/>
                      <a:pt x="89" y="55"/>
                    </a:cubicBezTo>
                    <a:cubicBezTo>
                      <a:pt x="89" y="39"/>
                      <a:pt x="86" y="15"/>
                      <a:pt x="79" y="8"/>
                    </a:cubicBezTo>
                    <a:cubicBezTo>
                      <a:pt x="53" y="2"/>
                      <a:pt x="47" y="0"/>
                      <a:pt x="47" y="0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0" name="Freeform 347"/>
              <p:cNvSpPr>
                <a:spLocks/>
              </p:cNvSpPr>
              <p:nvPr/>
            </p:nvSpPr>
            <p:spPr bwMode="auto">
              <a:xfrm>
                <a:off x="4227" y="1512"/>
                <a:ext cx="133" cy="123"/>
              </a:xfrm>
              <a:custGeom>
                <a:avLst/>
                <a:gdLst>
                  <a:gd name="T0" fmla="*/ 133 w 133"/>
                  <a:gd name="T1" fmla="*/ 26 h 122"/>
                  <a:gd name="T2" fmla="*/ 102 w 133"/>
                  <a:gd name="T3" fmla="*/ 90 h 122"/>
                  <a:gd name="T4" fmla="*/ 70 w 133"/>
                  <a:gd name="T5" fmla="*/ 108 h 122"/>
                  <a:gd name="T6" fmla="*/ 32 w 133"/>
                  <a:gd name="T7" fmla="*/ 118 h 122"/>
                  <a:gd name="T8" fmla="*/ 33 w 133"/>
                  <a:gd name="T9" fmla="*/ 116 h 122"/>
                  <a:gd name="T10" fmla="*/ 20 w 133"/>
                  <a:gd name="T11" fmla="*/ 117 h 122"/>
                  <a:gd name="T12" fmla="*/ 25 w 133"/>
                  <a:gd name="T13" fmla="*/ 107 h 122"/>
                  <a:gd name="T14" fmla="*/ 10 w 133"/>
                  <a:gd name="T15" fmla="*/ 107 h 122"/>
                  <a:gd name="T16" fmla="*/ 18 w 133"/>
                  <a:gd name="T17" fmla="*/ 92 h 122"/>
                  <a:gd name="T18" fmla="*/ 3 w 133"/>
                  <a:gd name="T19" fmla="*/ 91 h 122"/>
                  <a:gd name="T20" fmla="*/ 13 w 133"/>
                  <a:gd name="T21" fmla="*/ 76 h 122"/>
                  <a:gd name="T22" fmla="*/ 54 w 133"/>
                  <a:gd name="T23" fmla="*/ 51 h 122"/>
                  <a:gd name="T24" fmla="*/ 18 w 133"/>
                  <a:gd name="T25" fmla="*/ 66 h 122"/>
                  <a:gd name="T26" fmla="*/ 23 w 133"/>
                  <a:gd name="T27" fmla="*/ 51 h 122"/>
                  <a:gd name="T28" fmla="*/ 64 w 133"/>
                  <a:gd name="T29" fmla="*/ 20 h 122"/>
                  <a:gd name="T30" fmla="*/ 109 w 133"/>
                  <a:gd name="T31" fmla="*/ 3 h 122"/>
                  <a:gd name="T32" fmla="*/ 133 w 133"/>
                  <a:gd name="T33" fmla="*/ 2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3" h="122">
                    <a:moveTo>
                      <a:pt x="133" y="26"/>
                    </a:moveTo>
                    <a:cubicBezTo>
                      <a:pt x="133" y="26"/>
                      <a:pt x="112" y="72"/>
                      <a:pt x="102" y="90"/>
                    </a:cubicBezTo>
                    <a:cubicBezTo>
                      <a:pt x="92" y="107"/>
                      <a:pt x="86" y="102"/>
                      <a:pt x="70" y="108"/>
                    </a:cubicBezTo>
                    <a:cubicBezTo>
                      <a:pt x="53" y="114"/>
                      <a:pt x="39" y="122"/>
                      <a:pt x="32" y="118"/>
                    </a:cubicBezTo>
                    <a:cubicBezTo>
                      <a:pt x="33" y="116"/>
                      <a:pt x="33" y="116"/>
                      <a:pt x="33" y="116"/>
                    </a:cubicBezTo>
                    <a:cubicBezTo>
                      <a:pt x="33" y="116"/>
                      <a:pt x="25" y="120"/>
                      <a:pt x="20" y="117"/>
                    </a:cubicBezTo>
                    <a:cubicBezTo>
                      <a:pt x="15" y="113"/>
                      <a:pt x="22" y="109"/>
                      <a:pt x="25" y="107"/>
                    </a:cubicBezTo>
                    <a:cubicBezTo>
                      <a:pt x="17" y="112"/>
                      <a:pt x="12" y="111"/>
                      <a:pt x="10" y="107"/>
                    </a:cubicBezTo>
                    <a:cubicBezTo>
                      <a:pt x="7" y="103"/>
                      <a:pt x="12" y="97"/>
                      <a:pt x="18" y="92"/>
                    </a:cubicBezTo>
                    <a:cubicBezTo>
                      <a:pt x="11" y="97"/>
                      <a:pt x="5" y="94"/>
                      <a:pt x="3" y="91"/>
                    </a:cubicBezTo>
                    <a:cubicBezTo>
                      <a:pt x="0" y="88"/>
                      <a:pt x="1" y="81"/>
                      <a:pt x="13" y="76"/>
                    </a:cubicBezTo>
                    <a:cubicBezTo>
                      <a:pt x="25" y="71"/>
                      <a:pt x="54" y="51"/>
                      <a:pt x="54" y="51"/>
                    </a:cubicBezTo>
                    <a:cubicBezTo>
                      <a:pt x="54" y="51"/>
                      <a:pt x="21" y="65"/>
                      <a:pt x="18" y="66"/>
                    </a:cubicBezTo>
                    <a:cubicBezTo>
                      <a:pt x="16" y="67"/>
                      <a:pt x="8" y="58"/>
                      <a:pt x="23" y="51"/>
                    </a:cubicBezTo>
                    <a:cubicBezTo>
                      <a:pt x="38" y="43"/>
                      <a:pt x="51" y="29"/>
                      <a:pt x="64" y="20"/>
                    </a:cubicBezTo>
                    <a:cubicBezTo>
                      <a:pt x="78" y="11"/>
                      <a:pt x="99" y="0"/>
                      <a:pt x="109" y="3"/>
                    </a:cubicBezTo>
                    <a:cubicBezTo>
                      <a:pt x="128" y="21"/>
                      <a:pt x="133" y="26"/>
                      <a:pt x="133" y="26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1" name="Freeform 348"/>
              <p:cNvSpPr>
                <a:spLocks/>
              </p:cNvSpPr>
              <p:nvPr/>
            </p:nvSpPr>
            <p:spPr bwMode="auto">
              <a:xfrm>
                <a:off x="4153" y="1112"/>
                <a:ext cx="240" cy="192"/>
              </a:xfrm>
              <a:custGeom>
                <a:avLst/>
                <a:gdLst>
                  <a:gd name="T0" fmla="*/ 1 w 238"/>
                  <a:gd name="T1" fmla="*/ 105 h 191"/>
                  <a:gd name="T2" fmla="*/ 23 w 238"/>
                  <a:gd name="T3" fmla="*/ 136 h 191"/>
                  <a:gd name="T4" fmla="*/ 152 w 238"/>
                  <a:gd name="T5" fmla="*/ 186 h 191"/>
                  <a:gd name="T6" fmla="*/ 187 w 238"/>
                  <a:gd name="T7" fmla="*/ 175 h 191"/>
                  <a:gd name="T8" fmla="*/ 231 w 238"/>
                  <a:gd name="T9" fmla="*/ 110 h 191"/>
                  <a:gd name="T10" fmla="*/ 223 w 238"/>
                  <a:gd name="T11" fmla="*/ 79 h 191"/>
                  <a:gd name="T12" fmla="*/ 158 w 238"/>
                  <a:gd name="T13" fmla="*/ 40 h 191"/>
                  <a:gd name="T14" fmla="*/ 114 w 238"/>
                  <a:gd name="T15" fmla="*/ 23 h 191"/>
                  <a:gd name="T16" fmla="*/ 27 w 238"/>
                  <a:gd name="T17" fmla="*/ 3 h 191"/>
                  <a:gd name="T18" fmla="*/ 3 w 238"/>
                  <a:gd name="T19" fmla="*/ 21 h 191"/>
                  <a:gd name="T20" fmla="*/ 1 w 238"/>
                  <a:gd name="T21" fmla="*/ 10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191">
                    <a:moveTo>
                      <a:pt x="1" y="105"/>
                    </a:moveTo>
                    <a:cubicBezTo>
                      <a:pt x="0" y="117"/>
                      <a:pt x="10" y="132"/>
                      <a:pt x="23" y="136"/>
                    </a:cubicBezTo>
                    <a:cubicBezTo>
                      <a:pt x="152" y="186"/>
                      <a:pt x="152" y="186"/>
                      <a:pt x="152" y="186"/>
                    </a:cubicBezTo>
                    <a:cubicBezTo>
                      <a:pt x="164" y="191"/>
                      <a:pt x="180" y="186"/>
                      <a:pt x="187" y="175"/>
                    </a:cubicBezTo>
                    <a:cubicBezTo>
                      <a:pt x="231" y="110"/>
                      <a:pt x="231" y="110"/>
                      <a:pt x="231" y="110"/>
                    </a:cubicBezTo>
                    <a:cubicBezTo>
                      <a:pt x="238" y="99"/>
                      <a:pt x="235" y="85"/>
                      <a:pt x="223" y="79"/>
                    </a:cubicBezTo>
                    <a:cubicBezTo>
                      <a:pt x="158" y="40"/>
                      <a:pt x="158" y="40"/>
                      <a:pt x="158" y="40"/>
                    </a:cubicBezTo>
                    <a:cubicBezTo>
                      <a:pt x="147" y="34"/>
                      <a:pt x="127" y="26"/>
                      <a:pt x="114" y="2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14" y="0"/>
                      <a:pt x="3" y="8"/>
                      <a:pt x="3" y="21"/>
                    </a:cubicBezTo>
                    <a:lnTo>
                      <a:pt x="1" y="105"/>
                    </a:lnTo>
                    <a:close/>
                  </a:path>
                </a:pathLst>
              </a:custGeom>
              <a:solidFill>
                <a:srgbClr val="60AA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2" name="Freeform 349"/>
              <p:cNvSpPr>
                <a:spLocks/>
              </p:cNvSpPr>
              <p:nvPr/>
            </p:nvSpPr>
            <p:spPr bwMode="auto">
              <a:xfrm>
                <a:off x="4185" y="1028"/>
                <a:ext cx="241" cy="256"/>
              </a:xfrm>
              <a:custGeom>
                <a:avLst/>
                <a:gdLst>
                  <a:gd name="T0" fmla="*/ 22 w 240"/>
                  <a:gd name="T1" fmla="*/ 89 h 254"/>
                  <a:gd name="T2" fmla="*/ 79 w 240"/>
                  <a:gd name="T3" fmla="*/ 233 h 254"/>
                  <a:gd name="T4" fmla="*/ 218 w 240"/>
                  <a:gd name="T5" fmla="*/ 164 h 254"/>
                  <a:gd name="T6" fmla="*/ 161 w 240"/>
                  <a:gd name="T7" fmla="*/ 21 h 254"/>
                  <a:gd name="T8" fmla="*/ 22 w 240"/>
                  <a:gd name="T9" fmla="*/ 89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54">
                    <a:moveTo>
                      <a:pt x="22" y="89"/>
                    </a:moveTo>
                    <a:cubicBezTo>
                      <a:pt x="0" y="148"/>
                      <a:pt x="25" y="212"/>
                      <a:pt x="79" y="233"/>
                    </a:cubicBezTo>
                    <a:cubicBezTo>
                      <a:pt x="133" y="254"/>
                      <a:pt x="195" y="223"/>
                      <a:pt x="218" y="164"/>
                    </a:cubicBezTo>
                    <a:cubicBezTo>
                      <a:pt x="240" y="106"/>
                      <a:pt x="215" y="41"/>
                      <a:pt x="161" y="21"/>
                    </a:cubicBezTo>
                    <a:cubicBezTo>
                      <a:pt x="107" y="0"/>
                      <a:pt x="45" y="31"/>
                      <a:pt x="22" y="89"/>
                    </a:cubicBezTo>
                    <a:close/>
                  </a:path>
                </a:pathLst>
              </a:custGeom>
              <a:solidFill>
                <a:srgbClr val="4A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3" name="Freeform 350"/>
              <p:cNvSpPr>
                <a:spLocks/>
              </p:cNvSpPr>
              <p:nvPr/>
            </p:nvSpPr>
            <p:spPr bwMode="auto">
              <a:xfrm>
                <a:off x="4225" y="1046"/>
                <a:ext cx="201" cy="238"/>
              </a:xfrm>
              <a:custGeom>
                <a:avLst/>
                <a:gdLst>
                  <a:gd name="T0" fmla="*/ 131 w 200"/>
                  <a:gd name="T1" fmla="*/ 116 h 236"/>
                  <a:gd name="T2" fmla="*/ 0 w 200"/>
                  <a:gd name="T3" fmla="*/ 188 h 236"/>
                  <a:gd name="T4" fmla="*/ 39 w 200"/>
                  <a:gd name="T5" fmla="*/ 215 h 236"/>
                  <a:gd name="T6" fmla="*/ 178 w 200"/>
                  <a:gd name="T7" fmla="*/ 146 h 236"/>
                  <a:gd name="T8" fmla="*/ 121 w 200"/>
                  <a:gd name="T9" fmla="*/ 3 h 236"/>
                  <a:gd name="T10" fmla="*/ 113 w 200"/>
                  <a:gd name="T11" fmla="*/ 0 h 236"/>
                  <a:gd name="T12" fmla="*/ 131 w 200"/>
                  <a:gd name="T13" fmla="*/ 11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236">
                    <a:moveTo>
                      <a:pt x="131" y="116"/>
                    </a:moveTo>
                    <a:cubicBezTo>
                      <a:pt x="110" y="172"/>
                      <a:pt x="52" y="203"/>
                      <a:pt x="0" y="188"/>
                    </a:cubicBezTo>
                    <a:cubicBezTo>
                      <a:pt x="11" y="199"/>
                      <a:pt x="24" y="209"/>
                      <a:pt x="39" y="215"/>
                    </a:cubicBezTo>
                    <a:cubicBezTo>
                      <a:pt x="93" y="236"/>
                      <a:pt x="155" y="205"/>
                      <a:pt x="178" y="146"/>
                    </a:cubicBezTo>
                    <a:cubicBezTo>
                      <a:pt x="200" y="88"/>
                      <a:pt x="175" y="23"/>
                      <a:pt x="121" y="3"/>
                    </a:cubicBezTo>
                    <a:cubicBezTo>
                      <a:pt x="118" y="2"/>
                      <a:pt x="116" y="1"/>
                      <a:pt x="113" y="0"/>
                    </a:cubicBezTo>
                    <a:cubicBezTo>
                      <a:pt x="139" y="30"/>
                      <a:pt x="147" y="74"/>
                      <a:pt x="131" y="116"/>
                    </a:cubicBezTo>
                    <a:close/>
                  </a:path>
                </a:pathLst>
              </a:custGeom>
              <a:solidFill>
                <a:srgbClr val="333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4" name="Freeform 351"/>
              <p:cNvSpPr>
                <a:spLocks/>
              </p:cNvSpPr>
              <p:nvPr/>
            </p:nvSpPr>
            <p:spPr bwMode="auto">
              <a:xfrm>
                <a:off x="2504" y="2984"/>
                <a:ext cx="320" cy="376"/>
              </a:xfrm>
              <a:custGeom>
                <a:avLst/>
                <a:gdLst>
                  <a:gd name="T0" fmla="*/ 304 w 318"/>
                  <a:gd name="T1" fmla="*/ 256 h 374"/>
                  <a:gd name="T2" fmla="*/ 307 w 318"/>
                  <a:gd name="T3" fmla="*/ 197 h 374"/>
                  <a:gd name="T4" fmla="*/ 195 w 318"/>
                  <a:gd name="T5" fmla="*/ 24 h 374"/>
                  <a:gd name="T6" fmla="*/ 142 w 318"/>
                  <a:gd name="T7" fmla="*/ 7 h 374"/>
                  <a:gd name="T8" fmla="*/ 27 w 318"/>
                  <a:gd name="T9" fmla="*/ 50 h 374"/>
                  <a:gd name="T10" fmla="*/ 8 w 318"/>
                  <a:gd name="T11" fmla="*/ 96 h 374"/>
                  <a:gd name="T12" fmla="*/ 52 w 318"/>
                  <a:gd name="T13" fmla="*/ 199 h 374"/>
                  <a:gd name="T14" fmla="*/ 90 w 318"/>
                  <a:gd name="T15" fmla="*/ 259 h 374"/>
                  <a:gd name="T16" fmla="*/ 178 w 318"/>
                  <a:gd name="T17" fmla="*/ 359 h 374"/>
                  <a:gd name="T18" fmla="*/ 224 w 318"/>
                  <a:gd name="T19" fmla="*/ 357 h 374"/>
                  <a:gd name="T20" fmla="*/ 304 w 318"/>
                  <a:gd name="T21" fmla="*/ 256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8" h="374">
                    <a:moveTo>
                      <a:pt x="304" y="256"/>
                    </a:moveTo>
                    <a:cubicBezTo>
                      <a:pt x="317" y="240"/>
                      <a:pt x="318" y="214"/>
                      <a:pt x="307" y="197"/>
                    </a:cubicBezTo>
                    <a:cubicBezTo>
                      <a:pt x="195" y="24"/>
                      <a:pt x="195" y="24"/>
                      <a:pt x="195" y="24"/>
                    </a:cubicBezTo>
                    <a:cubicBezTo>
                      <a:pt x="184" y="8"/>
                      <a:pt x="160" y="0"/>
                      <a:pt x="142" y="7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9" y="57"/>
                      <a:pt x="0" y="78"/>
                      <a:pt x="8" y="96"/>
                    </a:cubicBezTo>
                    <a:cubicBezTo>
                      <a:pt x="52" y="199"/>
                      <a:pt x="52" y="199"/>
                      <a:pt x="52" y="199"/>
                    </a:cubicBezTo>
                    <a:cubicBezTo>
                      <a:pt x="60" y="217"/>
                      <a:pt x="77" y="244"/>
                      <a:pt x="90" y="259"/>
                    </a:cubicBezTo>
                    <a:cubicBezTo>
                      <a:pt x="178" y="359"/>
                      <a:pt x="178" y="359"/>
                      <a:pt x="178" y="359"/>
                    </a:cubicBezTo>
                    <a:cubicBezTo>
                      <a:pt x="192" y="374"/>
                      <a:pt x="212" y="373"/>
                      <a:pt x="224" y="357"/>
                    </a:cubicBezTo>
                    <a:lnTo>
                      <a:pt x="304" y="256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5" name="Freeform 352"/>
              <p:cNvSpPr>
                <a:spLocks/>
              </p:cNvSpPr>
              <p:nvPr/>
            </p:nvSpPr>
            <p:spPr bwMode="auto">
              <a:xfrm>
                <a:off x="2504" y="3025"/>
                <a:ext cx="240" cy="335"/>
              </a:xfrm>
              <a:custGeom>
                <a:avLst/>
                <a:gdLst>
                  <a:gd name="T0" fmla="*/ 239 w 239"/>
                  <a:gd name="T1" fmla="*/ 298 h 333"/>
                  <a:gd name="T2" fmla="*/ 224 w 239"/>
                  <a:gd name="T3" fmla="*/ 288 h 333"/>
                  <a:gd name="T4" fmla="*/ 135 w 239"/>
                  <a:gd name="T5" fmla="*/ 189 h 333"/>
                  <a:gd name="T6" fmla="*/ 97 w 239"/>
                  <a:gd name="T7" fmla="*/ 129 h 333"/>
                  <a:gd name="T8" fmla="*/ 53 w 239"/>
                  <a:gd name="T9" fmla="*/ 25 h 333"/>
                  <a:gd name="T10" fmla="*/ 52 w 239"/>
                  <a:gd name="T11" fmla="*/ 0 h 333"/>
                  <a:gd name="T12" fmla="*/ 27 w 239"/>
                  <a:gd name="T13" fmla="*/ 9 h 333"/>
                  <a:gd name="T14" fmla="*/ 8 w 239"/>
                  <a:gd name="T15" fmla="*/ 55 h 333"/>
                  <a:gd name="T16" fmla="*/ 52 w 239"/>
                  <a:gd name="T17" fmla="*/ 158 h 333"/>
                  <a:gd name="T18" fmla="*/ 90 w 239"/>
                  <a:gd name="T19" fmla="*/ 218 h 333"/>
                  <a:gd name="T20" fmla="*/ 178 w 239"/>
                  <a:gd name="T21" fmla="*/ 318 h 333"/>
                  <a:gd name="T22" fmla="*/ 224 w 239"/>
                  <a:gd name="T23" fmla="*/ 316 h 333"/>
                  <a:gd name="T24" fmla="*/ 239 w 239"/>
                  <a:gd name="T25" fmla="*/ 29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9" h="333">
                    <a:moveTo>
                      <a:pt x="239" y="298"/>
                    </a:moveTo>
                    <a:cubicBezTo>
                      <a:pt x="233" y="297"/>
                      <a:pt x="228" y="293"/>
                      <a:pt x="224" y="288"/>
                    </a:cubicBezTo>
                    <a:cubicBezTo>
                      <a:pt x="135" y="189"/>
                      <a:pt x="135" y="189"/>
                      <a:pt x="135" y="189"/>
                    </a:cubicBezTo>
                    <a:cubicBezTo>
                      <a:pt x="122" y="174"/>
                      <a:pt x="105" y="147"/>
                      <a:pt x="97" y="129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49" y="17"/>
                      <a:pt x="49" y="8"/>
                      <a:pt x="52" y="0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9" y="16"/>
                      <a:pt x="0" y="37"/>
                      <a:pt x="8" y="55"/>
                    </a:cubicBezTo>
                    <a:cubicBezTo>
                      <a:pt x="52" y="158"/>
                      <a:pt x="52" y="158"/>
                      <a:pt x="52" y="158"/>
                    </a:cubicBezTo>
                    <a:cubicBezTo>
                      <a:pt x="60" y="176"/>
                      <a:pt x="77" y="203"/>
                      <a:pt x="90" y="218"/>
                    </a:cubicBezTo>
                    <a:cubicBezTo>
                      <a:pt x="178" y="318"/>
                      <a:pt x="178" y="318"/>
                      <a:pt x="178" y="318"/>
                    </a:cubicBezTo>
                    <a:cubicBezTo>
                      <a:pt x="192" y="333"/>
                      <a:pt x="212" y="332"/>
                      <a:pt x="224" y="316"/>
                    </a:cubicBezTo>
                    <a:lnTo>
                      <a:pt x="239" y="298"/>
                    </a:lnTo>
                    <a:close/>
                  </a:path>
                </a:pathLst>
              </a:custGeom>
              <a:solidFill>
                <a:srgbClr val="774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6" name="Freeform 353"/>
              <p:cNvSpPr>
                <a:spLocks/>
              </p:cNvSpPr>
              <p:nvPr/>
            </p:nvSpPr>
            <p:spPr bwMode="auto">
              <a:xfrm>
                <a:off x="2861" y="2769"/>
                <a:ext cx="29" cy="55"/>
              </a:xfrm>
              <a:custGeom>
                <a:avLst/>
                <a:gdLst>
                  <a:gd name="T0" fmla="*/ 10 w 29"/>
                  <a:gd name="T1" fmla="*/ 55 h 55"/>
                  <a:gd name="T2" fmla="*/ 0 w 29"/>
                  <a:gd name="T3" fmla="*/ 4 h 55"/>
                  <a:gd name="T4" fmla="*/ 20 w 29"/>
                  <a:gd name="T5" fmla="*/ 0 h 55"/>
                  <a:gd name="T6" fmla="*/ 29 w 29"/>
                  <a:gd name="T7" fmla="*/ 51 h 55"/>
                  <a:gd name="T8" fmla="*/ 10 w 29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55">
                    <a:moveTo>
                      <a:pt x="10" y="55"/>
                    </a:moveTo>
                    <a:lnTo>
                      <a:pt x="0" y="4"/>
                    </a:lnTo>
                    <a:lnTo>
                      <a:pt x="20" y="0"/>
                    </a:lnTo>
                    <a:lnTo>
                      <a:pt x="29" y="51"/>
                    </a:lnTo>
                    <a:lnTo>
                      <a:pt x="10" y="55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7" name="Freeform 354"/>
              <p:cNvSpPr>
                <a:spLocks/>
              </p:cNvSpPr>
              <p:nvPr/>
            </p:nvSpPr>
            <p:spPr bwMode="auto">
              <a:xfrm>
                <a:off x="2571" y="2770"/>
                <a:ext cx="302" cy="390"/>
              </a:xfrm>
              <a:custGeom>
                <a:avLst/>
                <a:gdLst>
                  <a:gd name="T0" fmla="*/ 188 w 300"/>
                  <a:gd name="T1" fmla="*/ 279 h 388"/>
                  <a:gd name="T2" fmla="*/ 114 w 300"/>
                  <a:gd name="T3" fmla="*/ 191 h 388"/>
                  <a:gd name="T4" fmla="*/ 300 w 300"/>
                  <a:gd name="T5" fmla="*/ 57 h 388"/>
                  <a:gd name="T6" fmla="*/ 288 w 300"/>
                  <a:gd name="T7" fmla="*/ 0 h 388"/>
                  <a:gd name="T8" fmla="*/ 87 w 300"/>
                  <a:gd name="T9" fmla="*/ 74 h 388"/>
                  <a:gd name="T10" fmla="*/ 0 w 300"/>
                  <a:gd name="T11" fmla="*/ 204 h 388"/>
                  <a:gd name="T12" fmla="*/ 47 w 300"/>
                  <a:gd name="T13" fmla="*/ 350 h 388"/>
                  <a:gd name="T14" fmla="*/ 188 w 300"/>
                  <a:gd name="T15" fmla="*/ 279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0" h="388">
                    <a:moveTo>
                      <a:pt x="188" y="279"/>
                    </a:moveTo>
                    <a:cubicBezTo>
                      <a:pt x="188" y="279"/>
                      <a:pt x="128" y="235"/>
                      <a:pt x="114" y="191"/>
                    </a:cubicBezTo>
                    <a:cubicBezTo>
                      <a:pt x="100" y="147"/>
                      <a:pt x="204" y="72"/>
                      <a:pt x="300" y="57"/>
                    </a:cubicBezTo>
                    <a:cubicBezTo>
                      <a:pt x="294" y="23"/>
                      <a:pt x="288" y="0"/>
                      <a:pt x="288" y="0"/>
                    </a:cubicBezTo>
                    <a:cubicBezTo>
                      <a:pt x="288" y="0"/>
                      <a:pt x="133" y="26"/>
                      <a:pt x="87" y="74"/>
                    </a:cubicBezTo>
                    <a:cubicBezTo>
                      <a:pt x="40" y="122"/>
                      <a:pt x="0" y="204"/>
                      <a:pt x="0" y="204"/>
                    </a:cubicBezTo>
                    <a:cubicBezTo>
                      <a:pt x="0" y="204"/>
                      <a:pt x="27" y="311"/>
                      <a:pt x="47" y="350"/>
                    </a:cubicBezTo>
                    <a:cubicBezTo>
                      <a:pt x="67" y="388"/>
                      <a:pt x="188" y="279"/>
                      <a:pt x="188" y="279"/>
                    </a:cubicBezTo>
                    <a:close/>
                  </a:path>
                </a:pathLst>
              </a:custGeom>
              <a:solidFill>
                <a:srgbClr val="CFC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8" name="Freeform 355"/>
              <p:cNvSpPr>
                <a:spLocks/>
              </p:cNvSpPr>
              <p:nvPr/>
            </p:nvSpPr>
            <p:spPr bwMode="auto">
              <a:xfrm>
                <a:off x="2571" y="2770"/>
                <a:ext cx="294" cy="363"/>
              </a:xfrm>
              <a:custGeom>
                <a:avLst/>
                <a:gdLst>
                  <a:gd name="T0" fmla="*/ 39 w 292"/>
                  <a:gd name="T1" fmla="*/ 212 h 361"/>
                  <a:gd name="T2" fmla="*/ 125 w 292"/>
                  <a:gd name="T3" fmla="*/ 82 h 361"/>
                  <a:gd name="T4" fmla="*/ 292 w 292"/>
                  <a:gd name="T5" fmla="*/ 15 h 361"/>
                  <a:gd name="T6" fmla="*/ 288 w 292"/>
                  <a:gd name="T7" fmla="*/ 0 h 361"/>
                  <a:gd name="T8" fmla="*/ 87 w 292"/>
                  <a:gd name="T9" fmla="*/ 74 h 361"/>
                  <a:gd name="T10" fmla="*/ 0 w 292"/>
                  <a:gd name="T11" fmla="*/ 204 h 361"/>
                  <a:gd name="T12" fmla="*/ 47 w 292"/>
                  <a:gd name="T13" fmla="*/ 350 h 361"/>
                  <a:gd name="T14" fmla="*/ 83 w 292"/>
                  <a:gd name="T15" fmla="*/ 353 h 361"/>
                  <a:gd name="T16" fmla="*/ 39 w 292"/>
                  <a:gd name="T17" fmla="*/ 212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2" h="361">
                    <a:moveTo>
                      <a:pt x="39" y="212"/>
                    </a:moveTo>
                    <a:cubicBezTo>
                      <a:pt x="39" y="212"/>
                      <a:pt x="79" y="131"/>
                      <a:pt x="125" y="82"/>
                    </a:cubicBezTo>
                    <a:cubicBezTo>
                      <a:pt x="158" y="48"/>
                      <a:pt x="243" y="26"/>
                      <a:pt x="292" y="15"/>
                    </a:cubicBezTo>
                    <a:cubicBezTo>
                      <a:pt x="289" y="5"/>
                      <a:pt x="288" y="0"/>
                      <a:pt x="288" y="0"/>
                    </a:cubicBezTo>
                    <a:cubicBezTo>
                      <a:pt x="288" y="0"/>
                      <a:pt x="133" y="26"/>
                      <a:pt x="87" y="74"/>
                    </a:cubicBezTo>
                    <a:cubicBezTo>
                      <a:pt x="40" y="122"/>
                      <a:pt x="0" y="204"/>
                      <a:pt x="0" y="204"/>
                    </a:cubicBezTo>
                    <a:cubicBezTo>
                      <a:pt x="0" y="204"/>
                      <a:pt x="27" y="311"/>
                      <a:pt x="47" y="350"/>
                    </a:cubicBezTo>
                    <a:cubicBezTo>
                      <a:pt x="53" y="361"/>
                      <a:pt x="67" y="360"/>
                      <a:pt x="83" y="353"/>
                    </a:cubicBezTo>
                    <a:cubicBezTo>
                      <a:pt x="64" y="310"/>
                      <a:pt x="39" y="212"/>
                      <a:pt x="39" y="212"/>
                    </a:cubicBezTo>
                    <a:close/>
                  </a:path>
                </a:pathLst>
              </a:custGeom>
              <a:solidFill>
                <a:srgbClr val="AEA9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49" name="Freeform 356"/>
              <p:cNvSpPr>
                <a:spLocks/>
              </p:cNvSpPr>
              <p:nvPr/>
            </p:nvSpPr>
            <p:spPr bwMode="auto">
              <a:xfrm>
                <a:off x="3041" y="3191"/>
                <a:ext cx="49" cy="53"/>
              </a:xfrm>
              <a:custGeom>
                <a:avLst/>
                <a:gdLst>
                  <a:gd name="T0" fmla="*/ 0 w 49"/>
                  <a:gd name="T1" fmla="*/ 13 h 53"/>
                  <a:gd name="T2" fmla="*/ 33 w 49"/>
                  <a:gd name="T3" fmla="*/ 53 h 53"/>
                  <a:gd name="T4" fmla="*/ 49 w 49"/>
                  <a:gd name="T5" fmla="*/ 40 h 53"/>
                  <a:gd name="T6" fmla="*/ 15 w 49"/>
                  <a:gd name="T7" fmla="*/ 0 h 53"/>
                  <a:gd name="T8" fmla="*/ 0 w 49"/>
                  <a:gd name="T9" fmla="*/ 1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53">
                    <a:moveTo>
                      <a:pt x="0" y="13"/>
                    </a:moveTo>
                    <a:lnTo>
                      <a:pt x="33" y="53"/>
                    </a:lnTo>
                    <a:lnTo>
                      <a:pt x="49" y="40"/>
                    </a:lnTo>
                    <a:lnTo>
                      <a:pt x="15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0" name="Freeform 357"/>
              <p:cNvSpPr>
                <a:spLocks/>
              </p:cNvSpPr>
              <p:nvPr/>
            </p:nvSpPr>
            <p:spPr bwMode="auto">
              <a:xfrm>
                <a:off x="2637" y="3124"/>
                <a:ext cx="442" cy="214"/>
              </a:xfrm>
              <a:custGeom>
                <a:avLst/>
                <a:gdLst>
                  <a:gd name="T0" fmla="*/ 161 w 440"/>
                  <a:gd name="T1" fmla="*/ 0 h 213"/>
                  <a:gd name="T2" fmla="*/ 182 w 440"/>
                  <a:gd name="T3" fmla="*/ 113 h 213"/>
                  <a:gd name="T4" fmla="*/ 403 w 440"/>
                  <a:gd name="T5" fmla="*/ 76 h 213"/>
                  <a:gd name="T6" fmla="*/ 440 w 440"/>
                  <a:gd name="T7" fmla="*/ 122 h 213"/>
                  <a:gd name="T8" fmla="*/ 254 w 440"/>
                  <a:gd name="T9" fmla="*/ 209 h 213"/>
                  <a:gd name="T10" fmla="*/ 99 w 440"/>
                  <a:gd name="T11" fmla="*/ 192 h 213"/>
                  <a:gd name="T12" fmla="*/ 17 w 440"/>
                  <a:gd name="T13" fmla="*/ 63 h 213"/>
                  <a:gd name="T14" fmla="*/ 161 w 440"/>
                  <a:gd name="T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0" h="213">
                    <a:moveTo>
                      <a:pt x="161" y="0"/>
                    </a:moveTo>
                    <a:cubicBezTo>
                      <a:pt x="161" y="0"/>
                      <a:pt x="157" y="74"/>
                      <a:pt x="182" y="113"/>
                    </a:cubicBezTo>
                    <a:cubicBezTo>
                      <a:pt x="207" y="152"/>
                      <a:pt x="330" y="141"/>
                      <a:pt x="403" y="76"/>
                    </a:cubicBezTo>
                    <a:cubicBezTo>
                      <a:pt x="426" y="102"/>
                      <a:pt x="440" y="122"/>
                      <a:pt x="440" y="122"/>
                    </a:cubicBezTo>
                    <a:cubicBezTo>
                      <a:pt x="440" y="122"/>
                      <a:pt x="321" y="204"/>
                      <a:pt x="254" y="209"/>
                    </a:cubicBezTo>
                    <a:cubicBezTo>
                      <a:pt x="188" y="213"/>
                      <a:pt x="99" y="192"/>
                      <a:pt x="99" y="192"/>
                    </a:cubicBezTo>
                    <a:cubicBezTo>
                      <a:pt x="99" y="192"/>
                      <a:pt x="34" y="103"/>
                      <a:pt x="17" y="63"/>
                    </a:cubicBezTo>
                    <a:cubicBezTo>
                      <a:pt x="0" y="24"/>
                      <a:pt x="161" y="0"/>
                      <a:pt x="161" y="0"/>
                    </a:cubicBezTo>
                    <a:close/>
                  </a:path>
                </a:pathLst>
              </a:custGeom>
              <a:solidFill>
                <a:srgbClr val="CFC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1" name="Freeform 358"/>
              <p:cNvSpPr>
                <a:spLocks/>
              </p:cNvSpPr>
              <p:nvPr/>
            </p:nvSpPr>
            <p:spPr bwMode="auto">
              <a:xfrm>
                <a:off x="2649" y="3157"/>
                <a:ext cx="430" cy="181"/>
              </a:xfrm>
              <a:custGeom>
                <a:avLst/>
                <a:gdLst>
                  <a:gd name="T0" fmla="*/ 106 w 428"/>
                  <a:gd name="T1" fmla="*/ 124 h 180"/>
                  <a:gd name="T2" fmla="*/ 261 w 428"/>
                  <a:gd name="T3" fmla="*/ 140 h 180"/>
                  <a:gd name="T4" fmla="*/ 418 w 428"/>
                  <a:gd name="T5" fmla="*/ 76 h 180"/>
                  <a:gd name="T6" fmla="*/ 428 w 428"/>
                  <a:gd name="T7" fmla="*/ 89 h 180"/>
                  <a:gd name="T8" fmla="*/ 242 w 428"/>
                  <a:gd name="T9" fmla="*/ 176 h 180"/>
                  <a:gd name="T10" fmla="*/ 87 w 428"/>
                  <a:gd name="T11" fmla="*/ 159 h 180"/>
                  <a:gd name="T12" fmla="*/ 5 w 428"/>
                  <a:gd name="T13" fmla="*/ 30 h 180"/>
                  <a:gd name="T14" fmla="*/ 26 w 428"/>
                  <a:gd name="T15" fmla="*/ 0 h 180"/>
                  <a:gd name="T16" fmla="*/ 106 w 428"/>
                  <a:gd name="T17" fmla="*/ 12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8" h="180">
                    <a:moveTo>
                      <a:pt x="106" y="124"/>
                    </a:moveTo>
                    <a:cubicBezTo>
                      <a:pt x="106" y="124"/>
                      <a:pt x="194" y="145"/>
                      <a:pt x="261" y="140"/>
                    </a:cubicBezTo>
                    <a:cubicBezTo>
                      <a:pt x="308" y="137"/>
                      <a:pt x="379" y="107"/>
                      <a:pt x="418" y="76"/>
                    </a:cubicBezTo>
                    <a:cubicBezTo>
                      <a:pt x="424" y="84"/>
                      <a:pt x="428" y="89"/>
                      <a:pt x="428" y="89"/>
                    </a:cubicBezTo>
                    <a:cubicBezTo>
                      <a:pt x="428" y="89"/>
                      <a:pt x="309" y="171"/>
                      <a:pt x="242" y="176"/>
                    </a:cubicBezTo>
                    <a:cubicBezTo>
                      <a:pt x="176" y="180"/>
                      <a:pt x="87" y="159"/>
                      <a:pt x="87" y="159"/>
                    </a:cubicBezTo>
                    <a:cubicBezTo>
                      <a:pt x="87" y="159"/>
                      <a:pt x="22" y="70"/>
                      <a:pt x="5" y="30"/>
                    </a:cubicBezTo>
                    <a:cubicBezTo>
                      <a:pt x="0" y="19"/>
                      <a:pt x="10" y="9"/>
                      <a:pt x="26" y="0"/>
                    </a:cubicBezTo>
                    <a:cubicBezTo>
                      <a:pt x="46" y="42"/>
                      <a:pt x="106" y="124"/>
                      <a:pt x="106" y="124"/>
                    </a:cubicBezTo>
                    <a:close/>
                  </a:path>
                </a:pathLst>
              </a:custGeom>
              <a:solidFill>
                <a:srgbClr val="AEA9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2" name="Freeform 359"/>
              <p:cNvSpPr>
                <a:spLocks/>
              </p:cNvSpPr>
              <p:nvPr/>
            </p:nvSpPr>
            <p:spPr bwMode="auto">
              <a:xfrm>
                <a:off x="3057" y="3091"/>
                <a:ext cx="126" cy="129"/>
              </a:xfrm>
              <a:custGeom>
                <a:avLst/>
                <a:gdLst>
                  <a:gd name="T0" fmla="*/ 24 w 126"/>
                  <a:gd name="T1" fmla="*/ 128 h 128"/>
                  <a:gd name="T2" fmla="*/ 89 w 126"/>
                  <a:gd name="T3" fmla="*/ 101 h 128"/>
                  <a:gd name="T4" fmla="*/ 109 w 126"/>
                  <a:gd name="T5" fmla="*/ 70 h 128"/>
                  <a:gd name="T6" fmla="*/ 122 w 126"/>
                  <a:gd name="T7" fmla="*/ 33 h 128"/>
                  <a:gd name="T8" fmla="*/ 120 w 126"/>
                  <a:gd name="T9" fmla="*/ 34 h 128"/>
                  <a:gd name="T10" fmla="*/ 122 w 126"/>
                  <a:gd name="T11" fmla="*/ 22 h 128"/>
                  <a:gd name="T12" fmla="*/ 111 w 126"/>
                  <a:gd name="T13" fmla="*/ 26 h 128"/>
                  <a:gd name="T14" fmla="*/ 112 w 126"/>
                  <a:gd name="T15" fmla="*/ 10 h 128"/>
                  <a:gd name="T16" fmla="*/ 97 w 126"/>
                  <a:gd name="T17" fmla="*/ 18 h 128"/>
                  <a:gd name="T18" fmla="*/ 97 w 126"/>
                  <a:gd name="T19" fmla="*/ 2 h 128"/>
                  <a:gd name="T20" fmla="*/ 81 w 126"/>
                  <a:gd name="T21" fmla="*/ 12 h 128"/>
                  <a:gd name="T22" fmla="*/ 54 w 126"/>
                  <a:gd name="T23" fmla="*/ 51 h 128"/>
                  <a:gd name="T24" fmla="*/ 71 w 126"/>
                  <a:gd name="T25" fmla="*/ 16 h 128"/>
                  <a:gd name="T26" fmla="*/ 55 w 126"/>
                  <a:gd name="T27" fmla="*/ 20 h 128"/>
                  <a:gd name="T28" fmla="*/ 22 w 126"/>
                  <a:gd name="T29" fmla="*/ 60 h 128"/>
                  <a:gd name="T30" fmla="*/ 2 w 126"/>
                  <a:gd name="T31" fmla="*/ 103 h 128"/>
                  <a:gd name="T32" fmla="*/ 24 w 126"/>
                  <a:gd name="T3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6" h="128">
                    <a:moveTo>
                      <a:pt x="24" y="128"/>
                    </a:moveTo>
                    <a:cubicBezTo>
                      <a:pt x="24" y="128"/>
                      <a:pt x="71" y="110"/>
                      <a:pt x="89" y="101"/>
                    </a:cubicBezTo>
                    <a:cubicBezTo>
                      <a:pt x="107" y="92"/>
                      <a:pt x="102" y="86"/>
                      <a:pt x="109" y="70"/>
                    </a:cubicBezTo>
                    <a:cubicBezTo>
                      <a:pt x="117" y="54"/>
                      <a:pt x="126" y="40"/>
                      <a:pt x="122" y="33"/>
                    </a:cubicBezTo>
                    <a:cubicBezTo>
                      <a:pt x="120" y="34"/>
                      <a:pt x="120" y="34"/>
                      <a:pt x="120" y="34"/>
                    </a:cubicBezTo>
                    <a:cubicBezTo>
                      <a:pt x="120" y="34"/>
                      <a:pt x="125" y="27"/>
                      <a:pt x="122" y="22"/>
                    </a:cubicBezTo>
                    <a:cubicBezTo>
                      <a:pt x="118" y="16"/>
                      <a:pt x="114" y="23"/>
                      <a:pt x="111" y="26"/>
                    </a:cubicBezTo>
                    <a:cubicBezTo>
                      <a:pt x="117" y="18"/>
                      <a:pt x="116" y="13"/>
                      <a:pt x="112" y="10"/>
                    </a:cubicBezTo>
                    <a:cubicBezTo>
                      <a:pt x="108" y="7"/>
                      <a:pt x="102" y="12"/>
                      <a:pt x="97" y="18"/>
                    </a:cubicBezTo>
                    <a:cubicBezTo>
                      <a:pt x="102" y="11"/>
                      <a:pt x="100" y="5"/>
                      <a:pt x="97" y="2"/>
                    </a:cubicBezTo>
                    <a:cubicBezTo>
                      <a:pt x="94" y="0"/>
                      <a:pt x="87" y="0"/>
                      <a:pt x="81" y="12"/>
                    </a:cubicBezTo>
                    <a:cubicBezTo>
                      <a:pt x="75" y="23"/>
                      <a:pt x="54" y="51"/>
                      <a:pt x="54" y="51"/>
                    </a:cubicBezTo>
                    <a:cubicBezTo>
                      <a:pt x="54" y="51"/>
                      <a:pt x="69" y="19"/>
                      <a:pt x="71" y="16"/>
                    </a:cubicBezTo>
                    <a:cubicBezTo>
                      <a:pt x="72" y="14"/>
                      <a:pt x="64" y="6"/>
                      <a:pt x="55" y="20"/>
                    </a:cubicBezTo>
                    <a:cubicBezTo>
                      <a:pt x="47" y="34"/>
                      <a:pt x="32" y="47"/>
                      <a:pt x="22" y="60"/>
                    </a:cubicBezTo>
                    <a:cubicBezTo>
                      <a:pt x="12" y="72"/>
                      <a:pt x="0" y="93"/>
                      <a:pt x="2" y="103"/>
                    </a:cubicBezTo>
                    <a:cubicBezTo>
                      <a:pt x="20" y="123"/>
                      <a:pt x="24" y="128"/>
                      <a:pt x="24" y="128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3" name="Freeform 360"/>
              <p:cNvSpPr>
                <a:spLocks/>
              </p:cNvSpPr>
              <p:nvPr/>
            </p:nvSpPr>
            <p:spPr bwMode="auto">
              <a:xfrm>
                <a:off x="2881" y="2736"/>
                <a:ext cx="149" cy="89"/>
              </a:xfrm>
              <a:custGeom>
                <a:avLst/>
                <a:gdLst>
                  <a:gd name="T0" fmla="*/ 0 w 148"/>
                  <a:gd name="T1" fmla="*/ 41 h 88"/>
                  <a:gd name="T2" fmla="*/ 63 w 148"/>
                  <a:gd name="T3" fmla="*/ 8 h 88"/>
                  <a:gd name="T4" fmla="*/ 100 w 148"/>
                  <a:gd name="T5" fmla="*/ 12 h 88"/>
                  <a:gd name="T6" fmla="*/ 137 w 148"/>
                  <a:gd name="T7" fmla="*/ 26 h 88"/>
                  <a:gd name="T8" fmla="*/ 134 w 148"/>
                  <a:gd name="T9" fmla="*/ 27 h 88"/>
                  <a:gd name="T10" fmla="*/ 145 w 148"/>
                  <a:gd name="T11" fmla="*/ 34 h 88"/>
                  <a:gd name="T12" fmla="*/ 135 w 148"/>
                  <a:gd name="T13" fmla="*/ 39 h 88"/>
                  <a:gd name="T14" fmla="*/ 148 w 148"/>
                  <a:gd name="T15" fmla="*/ 48 h 88"/>
                  <a:gd name="T16" fmla="*/ 132 w 148"/>
                  <a:gd name="T17" fmla="*/ 55 h 88"/>
                  <a:gd name="T18" fmla="*/ 144 w 148"/>
                  <a:gd name="T19" fmla="*/ 65 h 88"/>
                  <a:gd name="T20" fmla="*/ 127 w 148"/>
                  <a:gd name="T21" fmla="*/ 71 h 88"/>
                  <a:gd name="T22" fmla="*/ 79 w 148"/>
                  <a:gd name="T23" fmla="*/ 67 h 88"/>
                  <a:gd name="T24" fmla="*/ 117 w 148"/>
                  <a:gd name="T25" fmla="*/ 76 h 88"/>
                  <a:gd name="T26" fmla="*/ 104 w 148"/>
                  <a:gd name="T27" fmla="*/ 85 h 88"/>
                  <a:gd name="T28" fmla="*/ 52 w 148"/>
                  <a:gd name="T29" fmla="*/ 86 h 88"/>
                  <a:gd name="T30" fmla="*/ 7 w 148"/>
                  <a:gd name="T31" fmla="*/ 74 h 88"/>
                  <a:gd name="T32" fmla="*/ 0 w 148"/>
                  <a:gd name="T33" fmla="*/ 4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8" h="88">
                    <a:moveTo>
                      <a:pt x="0" y="41"/>
                    </a:moveTo>
                    <a:cubicBezTo>
                      <a:pt x="0" y="41"/>
                      <a:pt x="45" y="16"/>
                      <a:pt x="63" y="8"/>
                    </a:cubicBezTo>
                    <a:cubicBezTo>
                      <a:pt x="81" y="0"/>
                      <a:pt x="83" y="7"/>
                      <a:pt x="100" y="12"/>
                    </a:cubicBezTo>
                    <a:cubicBezTo>
                      <a:pt x="117" y="17"/>
                      <a:pt x="133" y="19"/>
                      <a:pt x="137" y="26"/>
                    </a:cubicBezTo>
                    <a:cubicBezTo>
                      <a:pt x="134" y="27"/>
                      <a:pt x="134" y="27"/>
                      <a:pt x="134" y="27"/>
                    </a:cubicBezTo>
                    <a:cubicBezTo>
                      <a:pt x="134" y="27"/>
                      <a:pt x="143" y="28"/>
                      <a:pt x="145" y="34"/>
                    </a:cubicBezTo>
                    <a:cubicBezTo>
                      <a:pt x="147" y="39"/>
                      <a:pt x="139" y="39"/>
                      <a:pt x="135" y="39"/>
                    </a:cubicBezTo>
                    <a:cubicBezTo>
                      <a:pt x="145" y="40"/>
                      <a:pt x="148" y="43"/>
                      <a:pt x="148" y="48"/>
                    </a:cubicBezTo>
                    <a:cubicBezTo>
                      <a:pt x="147" y="53"/>
                      <a:pt x="140" y="55"/>
                      <a:pt x="132" y="55"/>
                    </a:cubicBezTo>
                    <a:cubicBezTo>
                      <a:pt x="141" y="55"/>
                      <a:pt x="144" y="61"/>
                      <a:pt x="144" y="65"/>
                    </a:cubicBezTo>
                    <a:cubicBezTo>
                      <a:pt x="144" y="69"/>
                      <a:pt x="140" y="74"/>
                      <a:pt x="127" y="71"/>
                    </a:cubicBezTo>
                    <a:cubicBezTo>
                      <a:pt x="114" y="68"/>
                      <a:pt x="79" y="67"/>
                      <a:pt x="79" y="67"/>
                    </a:cubicBezTo>
                    <a:cubicBezTo>
                      <a:pt x="79" y="67"/>
                      <a:pt x="114" y="76"/>
                      <a:pt x="117" y="76"/>
                    </a:cubicBezTo>
                    <a:cubicBezTo>
                      <a:pt x="119" y="76"/>
                      <a:pt x="121" y="88"/>
                      <a:pt x="104" y="85"/>
                    </a:cubicBezTo>
                    <a:cubicBezTo>
                      <a:pt x="88" y="83"/>
                      <a:pt x="68" y="87"/>
                      <a:pt x="52" y="86"/>
                    </a:cubicBezTo>
                    <a:cubicBezTo>
                      <a:pt x="36" y="86"/>
                      <a:pt x="13" y="81"/>
                      <a:pt x="7" y="74"/>
                    </a:cubicBezTo>
                    <a:cubicBezTo>
                      <a:pt x="2" y="47"/>
                      <a:pt x="0" y="41"/>
                      <a:pt x="0" y="41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4" name="Freeform 361"/>
              <p:cNvSpPr>
                <a:spLocks/>
              </p:cNvSpPr>
              <p:nvPr/>
            </p:nvSpPr>
            <p:spPr bwMode="auto">
              <a:xfrm>
                <a:off x="2678" y="2954"/>
                <a:ext cx="210" cy="249"/>
              </a:xfrm>
              <a:custGeom>
                <a:avLst/>
                <a:gdLst>
                  <a:gd name="T0" fmla="*/ 200 w 209"/>
                  <a:gd name="T1" fmla="*/ 171 h 248"/>
                  <a:gd name="T2" fmla="*/ 201 w 209"/>
                  <a:gd name="T3" fmla="*/ 133 h 248"/>
                  <a:gd name="T4" fmla="*/ 126 w 209"/>
                  <a:gd name="T5" fmla="*/ 17 h 248"/>
                  <a:gd name="T6" fmla="*/ 91 w 209"/>
                  <a:gd name="T7" fmla="*/ 5 h 248"/>
                  <a:gd name="T8" fmla="*/ 17 w 209"/>
                  <a:gd name="T9" fmla="*/ 32 h 248"/>
                  <a:gd name="T10" fmla="*/ 5 w 209"/>
                  <a:gd name="T11" fmla="*/ 62 h 248"/>
                  <a:gd name="T12" fmla="*/ 35 w 209"/>
                  <a:gd name="T13" fmla="*/ 131 h 248"/>
                  <a:gd name="T14" fmla="*/ 61 w 209"/>
                  <a:gd name="T15" fmla="*/ 171 h 248"/>
                  <a:gd name="T16" fmla="*/ 120 w 209"/>
                  <a:gd name="T17" fmla="*/ 238 h 248"/>
                  <a:gd name="T18" fmla="*/ 149 w 209"/>
                  <a:gd name="T19" fmla="*/ 238 h 248"/>
                  <a:gd name="T20" fmla="*/ 200 w 209"/>
                  <a:gd name="T21" fmla="*/ 17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9" h="248">
                    <a:moveTo>
                      <a:pt x="200" y="171"/>
                    </a:moveTo>
                    <a:cubicBezTo>
                      <a:pt x="208" y="161"/>
                      <a:pt x="209" y="144"/>
                      <a:pt x="201" y="133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19" y="6"/>
                      <a:pt x="103" y="0"/>
                      <a:pt x="91" y="5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5" y="36"/>
                      <a:pt x="0" y="50"/>
                      <a:pt x="5" y="62"/>
                    </a:cubicBezTo>
                    <a:cubicBezTo>
                      <a:pt x="35" y="131"/>
                      <a:pt x="35" y="131"/>
                      <a:pt x="35" y="131"/>
                    </a:cubicBezTo>
                    <a:cubicBezTo>
                      <a:pt x="41" y="143"/>
                      <a:pt x="52" y="161"/>
                      <a:pt x="61" y="171"/>
                    </a:cubicBezTo>
                    <a:cubicBezTo>
                      <a:pt x="120" y="238"/>
                      <a:pt x="120" y="238"/>
                      <a:pt x="120" y="238"/>
                    </a:cubicBezTo>
                    <a:cubicBezTo>
                      <a:pt x="128" y="248"/>
                      <a:pt x="142" y="248"/>
                      <a:pt x="149" y="238"/>
                    </a:cubicBezTo>
                    <a:lnTo>
                      <a:pt x="200" y="171"/>
                    </a:lnTo>
                    <a:close/>
                  </a:path>
                </a:pathLst>
              </a:custGeom>
              <a:solidFill>
                <a:srgbClr val="CFC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5" name="Freeform 362"/>
              <p:cNvSpPr>
                <a:spLocks/>
              </p:cNvSpPr>
              <p:nvPr/>
            </p:nvSpPr>
            <p:spPr bwMode="auto">
              <a:xfrm>
                <a:off x="2574" y="2997"/>
                <a:ext cx="255" cy="245"/>
              </a:xfrm>
              <a:custGeom>
                <a:avLst/>
                <a:gdLst>
                  <a:gd name="T0" fmla="*/ 183 w 253"/>
                  <a:gd name="T1" fmla="*/ 210 h 244"/>
                  <a:gd name="T2" fmla="*/ 222 w 253"/>
                  <a:gd name="T3" fmla="*/ 60 h 244"/>
                  <a:gd name="T4" fmla="*/ 70 w 253"/>
                  <a:gd name="T5" fmla="*/ 34 h 244"/>
                  <a:gd name="T6" fmla="*/ 31 w 253"/>
                  <a:gd name="T7" fmla="*/ 184 h 244"/>
                  <a:gd name="T8" fmla="*/ 183 w 253"/>
                  <a:gd name="T9" fmla="*/ 21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244">
                    <a:moveTo>
                      <a:pt x="183" y="210"/>
                    </a:moveTo>
                    <a:cubicBezTo>
                      <a:pt x="236" y="175"/>
                      <a:pt x="253" y="108"/>
                      <a:pt x="222" y="60"/>
                    </a:cubicBezTo>
                    <a:cubicBezTo>
                      <a:pt x="190" y="11"/>
                      <a:pt x="122" y="0"/>
                      <a:pt x="70" y="34"/>
                    </a:cubicBezTo>
                    <a:cubicBezTo>
                      <a:pt x="17" y="68"/>
                      <a:pt x="0" y="135"/>
                      <a:pt x="31" y="184"/>
                    </a:cubicBezTo>
                    <a:cubicBezTo>
                      <a:pt x="63" y="232"/>
                      <a:pt x="131" y="244"/>
                      <a:pt x="183" y="210"/>
                    </a:cubicBezTo>
                    <a:close/>
                  </a:path>
                </a:pathLst>
              </a:custGeom>
              <a:solidFill>
                <a:srgbClr val="4A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6" name="Freeform 363"/>
              <p:cNvSpPr>
                <a:spLocks/>
              </p:cNvSpPr>
              <p:nvPr/>
            </p:nvSpPr>
            <p:spPr bwMode="auto">
              <a:xfrm>
                <a:off x="2574" y="2997"/>
                <a:ext cx="239" cy="191"/>
              </a:xfrm>
              <a:custGeom>
                <a:avLst/>
                <a:gdLst>
                  <a:gd name="T0" fmla="*/ 90 w 237"/>
                  <a:gd name="T1" fmla="*/ 86 h 190"/>
                  <a:gd name="T2" fmla="*/ 237 w 237"/>
                  <a:gd name="T3" fmla="*/ 105 h 190"/>
                  <a:gd name="T4" fmla="*/ 222 w 237"/>
                  <a:gd name="T5" fmla="*/ 60 h 190"/>
                  <a:gd name="T6" fmla="*/ 70 w 237"/>
                  <a:gd name="T7" fmla="*/ 34 h 190"/>
                  <a:gd name="T8" fmla="*/ 31 w 237"/>
                  <a:gd name="T9" fmla="*/ 184 h 190"/>
                  <a:gd name="T10" fmla="*/ 36 w 237"/>
                  <a:gd name="T11" fmla="*/ 190 h 190"/>
                  <a:gd name="T12" fmla="*/ 90 w 237"/>
                  <a:gd name="T13" fmla="*/ 8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" h="190">
                    <a:moveTo>
                      <a:pt x="90" y="86"/>
                    </a:moveTo>
                    <a:cubicBezTo>
                      <a:pt x="140" y="53"/>
                      <a:pt x="204" y="62"/>
                      <a:pt x="237" y="105"/>
                    </a:cubicBezTo>
                    <a:cubicBezTo>
                      <a:pt x="236" y="89"/>
                      <a:pt x="231" y="74"/>
                      <a:pt x="222" y="60"/>
                    </a:cubicBezTo>
                    <a:cubicBezTo>
                      <a:pt x="190" y="11"/>
                      <a:pt x="122" y="0"/>
                      <a:pt x="70" y="34"/>
                    </a:cubicBezTo>
                    <a:cubicBezTo>
                      <a:pt x="17" y="68"/>
                      <a:pt x="0" y="135"/>
                      <a:pt x="31" y="184"/>
                    </a:cubicBezTo>
                    <a:cubicBezTo>
                      <a:pt x="33" y="186"/>
                      <a:pt x="34" y="188"/>
                      <a:pt x="36" y="190"/>
                    </a:cubicBezTo>
                    <a:cubicBezTo>
                      <a:pt x="33" y="151"/>
                      <a:pt x="52" y="110"/>
                      <a:pt x="90" y="86"/>
                    </a:cubicBezTo>
                    <a:close/>
                  </a:path>
                </a:pathLst>
              </a:custGeom>
              <a:solidFill>
                <a:srgbClr val="333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7" name="Freeform 364"/>
              <p:cNvSpPr>
                <a:spLocks/>
              </p:cNvSpPr>
              <p:nvPr/>
            </p:nvSpPr>
            <p:spPr bwMode="auto">
              <a:xfrm>
                <a:off x="4115" y="3481"/>
                <a:ext cx="378" cy="287"/>
              </a:xfrm>
              <a:custGeom>
                <a:avLst/>
                <a:gdLst>
                  <a:gd name="T0" fmla="*/ 279 w 376"/>
                  <a:gd name="T1" fmla="*/ 22 h 285"/>
                  <a:gd name="T2" fmla="*/ 223 w 376"/>
                  <a:gd name="T3" fmla="*/ 8 h 285"/>
                  <a:gd name="T4" fmla="*/ 31 w 376"/>
                  <a:gd name="T5" fmla="*/ 83 h 285"/>
                  <a:gd name="T6" fmla="*/ 3 w 376"/>
                  <a:gd name="T7" fmla="*/ 132 h 285"/>
                  <a:gd name="T8" fmla="*/ 23 w 376"/>
                  <a:gd name="T9" fmla="*/ 252 h 285"/>
                  <a:gd name="T10" fmla="*/ 64 w 376"/>
                  <a:gd name="T11" fmla="*/ 281 h 285"/>
                  <a:gd name="T12" fmla="*/ 174 w 376"/>
                  <a:gd name="T13" fmla="*/ 258 h 285"/>
                  <a:gd name="T14" fmla="*/ 240 w 376"/>
                  <a:gd name="T15" fmla="*/ 232 h 285"/>
                  <a:gd name="T16" fmla="*/ 355 w 376"/>
                  <a:gd name="T17" fmla="*/ 166 h 285"/>
                  <a:gd name="T18" fmla="*/ 363 w 376"/>
                  <a:gd name="T19" fmla="*/ 121 h 285"/>
                  <a:gd name="T20" fmla="*/ 279 w 376"/>
                  <a:gd name="T21" fmla="*/ 2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6" h="285">
                    <a:moveTo>
                      <a:pt x="279" y="22"/>
                    </a:moveTo>
                    <a:cubicBezTo>
                      <a:pt x="267" y="7"/>
                      <a:pt x="241" y="0"/>
                      <a:pt x="223" y="8"/>
                    </a:cubicBezTo>
                    <a:cubicBezTo>
                      <a:pt x="31" y="83"/>
                      <a:pt x="31" y="83"/>
                      <a:pt x="31" y="83"/>
                    </a:cubicBezTo>
                    <a:cubicBezTo>
                      <a:pt x="13" y="91"/>
                      <a:pt x="0" y="112"/>
                      <a:pt x="3" y="132"/>
                    </a:cubicBezTo>
                    <a:cubicBezTo>
                      <a:pt x="23" y="252"/>
                      <a:pt x="23" y="252"/>
                      <a:pt x="23" y="252"/>
                    </a:cubicBezTo>
                    <a:cubicBezTo>
                      <a:pt x="26" y="272"/>
                      <a:pt x="44" y="285"/>
                      <a:pt x="64" y="281"/>
                    </a:cubicBezTo>
                    <a:cubicBezTo>
                      <a:pt x="174" y="258"/>
                      <a:pt x="174" y="258"/>
                      <a:pt x="174" y="258"/>
                    </a:cubicBezTo>
                    <a:cubicBezTo>
                      <a:pt x="193" y="254"/>
                      <a:pt x="223" y="242"/>
                      <a:pt x="240" y="232"/>
                    </a:cubicBezTo>
                    <a:cubicBezTo>
                      <a:pt x="355" y="166"/>
                      <a:pt x="355" y="166"/>
                      <a:pt x="355" y="166"/>
                    </a:cubicBezTo>
                    <a:cubicBezTo>
                      <a:pt x="372" y="156"/>
                      <a:pt x="376" y="136"/>
                      <a:pt x="363" y="121"/>
                    </a:cubicBezTo>
                    <a:lnTo>
                      <a:pt x="279" y="22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8" name="Freeform 365"/>
              <p:cNvSpPr>
                <a:spLocks/>
              </p:cNvSpPr>
              <p:nvPr/>
            </p:nvSpPr>
            <p:spPr bwMode="auto">
              <a:xfrm>
                <a:off x="4133" y="3585"/>
                <a:ext cx="360" cy="183"/>
              </a:xfrm>
              <a:custGeom>
                <a:avLst/>
                <a:gdLst>
                  <a:gd name="T0" fmla="*/ 330 w 358"/>
                  <a:gd name="T1" fmla="*/ 0 h 182"/>
                  <a:gd name="T2" fmla="*/ 318 w 358"/>
                  <a:gd name="T3" fmla="*/ 13 h 182"/>
                  <a:gd name="T4" fmla="*/ 202 w 358"/>
                  <a:gd name="T5" fmla="*/ 79 h 182"/>
                  <a:gd name="T6" fmla="*/ 136 w 358"/>
                  <a:gd name="T7" fmla="*/ 105 h 182"/>
                  <a:gd name="T8" fmla="*/ 26 w 358"/>
                  <a:gd name="T9" fmla="*/ 127 h 182"/>
                  <a:gd name="T10" fmla="*/ 0 w 358"/>
                  <a:gd name="T11" fmla="*/ 123 h 182"/>
                  <a:gd name="T12" fmla="*/ 5 w 358"/>
                  <a:gd name="T13" fmla="*/ 149 h 182"/>
                  <a:gd name="T14" fmla="*/ 46 w 358"/>
                  <a:gd name="T15" fmla="*/ 178 h 182"/>
                  <a:gd name="T16" fmla="*/ 156 w 358"/>
                  <a:gd name="T17" fmla="*/ 155 h 182"/>
                  <a:gd name="T18" fmla="*/ 222 w 358"/>
                  <a:gd name="T19" fmla="*/ 129 h 182"/>
                  <a:gd name="T20" fmla="*/ 337 w 358"/>
                  <a:gd name="T21" fmla="*/ 63 h 182"/>
                  <a:gd name="T22" fmla="*/ 345 w 358"/>
                  <a:gd name="T23" fmla="*/ 18 h 182"/>
                  <a:gd name="T24" fmla="*/ 330 w 358"/>
                  <a:gd name="T2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8" h="182">
                    <a:moveTo>
                      <a:pt x="330" y="0"/>
                    </a:moveTo>
                    <a:cubicBezTo>
                      <a:pt x="328" y="5"/>
                      <a:pt x="323" y="9"/>
                      <a:pt x="318" y="13"/>
                    </a:cubicBezTo>
                    <a:cubicBezTo>
                      <a:pt x="202" y="79"/>
                      <a:pt x="202" y="79"/>
                      <a:pt x="202" y="79"/>
                    </a:cubicBezTo>
                    <a:cubicBezTo>
                      <a:pt x="185" y="89"/>
                      <a:pt x="155" y="101"/>
                      <a:pt x="136" y="105"/>
                    </a:cubicBezTo>
                    <a:cubicBezTo>
                      <a:pt x="26" y="127"/>
                      <a:pt x="26" y="127"/>
                      <a:pt x="26" y="127"/>
                    </a:cubicBezTo>
                    <a:cubicBezTo>
                      <a:pt x="17" y="129"/>
                      <a:pt x="8" y="127"/>
                      <a:pt x="0" y="123"/>
                    </a:cubicBezTo>
                    <a:cubicBezTo>
                      <a:pt x="5" y="149"/>
                      <a:pt x="5" y="149"/>
                      <a:pt x="5" y="149"/>
                    </a:cubicBezTo>
                    <a:cubicBezTo>
                      <a:pt x="8" y="169"/>
                      <a:pt x="26" y="182"/>
                      <a:pt x="46" y="178"/>
                    </a:cubicBezTo>
                    <a:cubicBezTo>
                      <a:pt x="156" y="155"/>
                      <a:pt x="156" y="155"/>
                      <a:pt x="156" y="155"/>
                    </a:cubicBezTo>
                    <a:cubicBezTo>
                      <a:pt x="175" y="151"/>
                      <a:pt x="205" y="139"/>
                      <a:pt x="222" y="129"/>
                    </a:cubicBezTo>
                    <a:cubicBezTo>
                      <a:pt x="337" y="63"/>
                      <a:pt x="337" y="63"/>
                      <a:pt x="337" y="63"/>
                    </a:cubicBezTo>
                    <a:cubicBezTo>
                      <a:pt x="354" y="53"/>
                      <a:pt x="358" y="33"/>
                      <a:pt x="345" y="18"/>
                    </a:cubicBezTo>
                    <a:lnTo>
                      <a:pt x="330" y="0"/>
                    </a:lnTo>
                    <a:close/>
                  </a:path>
                </a:pathLst>
              </a:custGeom>
              <a:solidFill>
                <a:srgbClr val="774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59" name="Freeform 366"/>
              <p:cNvSpPr>
                <a:spLocks/>
              </p:cNvSpPr>
              <p:nvPr/>
            </p:nvSpPr>
            <p:spPr bwMode="auto">
              <a:xfrm>
                <a:off x="3947" y="3340"/>
                <a:ext cx="53" cy="21"/>
              </a:xfrm>
              <a:custGeom>
                <a:avLst/>
                <a:gdLst>
                  <a:gd name="T0" fmla="*/ 53 w 53"/>
                  <a:gd name="T1" fmla="*/ 21 h 21"/>
                  <a:gd name="T2" fmla="*/ 0 w 53"/>
                  <a:gd name="T3" fmla="*/ 20 h 21"/>
                  <a:gd name="T4" fmla="*/ 0 w 53"/>
                  <a:gd name="T5" fmla="*/ 0 h 21"/>
                  <a:gd name="T6" fmla="*/ 53 w 53"/>
                  <a:gd name="T7" fmla="*/ 1 h 21"/>
                  <a:gd name="T8" fmla="*/ 53 w 53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1">
                    <a:moveTo>
                      <a:pt x="53" y="21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53" y="1"/>
                    </a:lnTo>
                    <a:lnTo>
                      <a:pt x="53" y="21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0" name="Freeform 367"/>
              <p:cNvSpPr>
                <a:spLocks/>
              </p:cNvSpPr>
              <p:nvPr/>
            </p:nvSpPr>
            <p:spPr bwMode="auto">
              <a:xfrm>
                <a:off x="3938" y="3358"/>
                <a:ext cx="345" cy="327"/>
              </a:xfrm>
              <a:custGeom>
                <a:avLst/>
                <a:gdLst>
                  <a:gd name="T0" fmla="*/ 259 w 343"/>
                  <a:gd name="T1" fmla="*/ 156 h 325"/>
                  <a:gd name="T2" fmla="*/ 159 w 343"/>
                  <a:gd name="T3" fmla="*/ 210 h 325"/>
                  <a:gd name="T4" fmla="*/ 64 w 343"/>
                  <a:gd name="T5" fmla="*/ 1 h 325"/>
                  <a:gd name="T6" fmla="*/ 6 w 343"/>
                  <a:gd name="T7" fmla="*/ 2 h 325"/>
                  <a:gd name="T8" fmla="*/ 39 w 343"/>
                  <a:gd name="T9" fmla="*/ 214 h 325"/>
                  <a:gd name="T10" fmla="*/ 149 w 343"/>
                  <a:gd name="T11" fmla="*/ 325 h 325"/>
                  <a:gd name="T12" fmla="*/ 301 w 343"/>
                  <a:gd name="T13" fmla="*/ 308 h 325"/>
                  <a:gd name="T14" fmla="*/ 259 w 343"/>
                  <a:gd name="T15" fmla="*/ 156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3" h="325">
                    <a:moveTo>
                      <a:pt x="259" y="156"/>
                    </a:moveTo>
                    <a:cubicBezTo>
                      <a:pt x="259" y="156"/>
                      <a:pt x="205" y="205"/>
                      <a:pt x="159" y="210"/>
                    </a:cubicBezTo>
                    <a:cubicBezTo>
                      <a:pt x="113" y="215"/>
                      <a:pt x="60" y="99"/>
                      <a:pt x="64" y="1"/>
                    </a:cubicBezTo>
                    <a:cubicBezTo>
                      <a:pt x="30" y="0"/>
                      <a:pt x="6" y="2"/>
                      <a:pt x="6" y="2"/>
                    </a:cubicBezTo>
                    <a:cubicBezTo>
                      <a:pt x="6" y="2"/>
                      <a:pt x="0" y="159"/>
                      <a:pt x="39" y="214"/>
                    </a:cubicBezTo>
                    <a:cubicBezTo>
                      <a:pt x="77" y="269"/>
                      <a:pt x="149" y="325"/>
                      <a:pt x="149" y="325"/>
                    </a:cubicBezTo>
                    <a:cubicBezTo>
                      <a:pt x="149" y="325"/>
                      <a:pt x="259" y="319"/>
                      <a:pt x="301" y="308"/>
                    </a:cubicBezTo>
                    <a:cubicBezTo>
                      <a:pt x="343" y="296"/>
                      <a:pt x="259" y="156"/>
                      <a:pt x="259" y="156"/>
                    </a:cubicBezTo>
                    <a:close/>
                  </a:path>
                </a:pathLst>
              </a:custGeom>
              <a:solidFill>
                <a:srgbClr val="8EC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1" name="Freeform 368"/>
              <p:cNvSpPr>
                <a:spLocks/>
              </p:cNvSpPr>
              <p:nvPr/>
            </p:nvSpPr>
            <p:spPr bwMode="auto">
              <a:xfrm>
                <a:off x="3938" y="3359"/>
                <a:ext cx="316" cy="326"/>
              </a:xfrm>
              <a:custGeom>
                <a:avLst/>
                <a:gdLst>
                  <a:gd name="T0" fmla="*/ 165 w 314"/>
                  <a:gd name="T1" fmla="*/ 287 h 324"/>
                  <a:gd name="T2" fmla="*/ 54 w 314"/>
                  <a:gd name="T3" fmla="*/ 177 h 324"/>
                  <a:gd name="T4" fmla="*/ 21 w 314"/>
                  <a:gd name="T5" fmla="*/ 0 h 324"/>
                  <a:gd name="T6" fmla="*/ 6 w 314"/>
                  <a:gd name="T7" fmla="*/ 1 h 324"/>
                  <a:gd name="T8" fmla="*/ 39 w 314"/>
                  <a:gd name="T9" fmla="*/ 213 h 324"/>
                  <a:gd name="T10" fmla="*/ 149 w 314"/>
                  <a:gd name="T11" fmla="*/ 324 h 324"/>
                  <a:gd name="T12" fmla="*/ 301 w 314"/>
                  <a:gd name="T13" fmla="*/ 307 h 324"/>
                  <a:gd name="T14" fmla="*/ 311 w 314"/>
                  <a:gd name="T15" fmla="*/ 272 h 324"/>
                  <a:gd name="T16" fmla="*/ 165 w 314"/>
                  <a:gd name="T17" fmla="*/ 287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4" h="324">
                    <a:moveTo>
                      <a:pt x="165" y="287"/>
                    </a:moveTo>
                    <a:cubicBezTo>
                      <a:pt x="165" y="287"/>
                      <a:pt x="93" y="231"/>
                      <a:pt x="54" y="177"/>
                    </a:cubicBezTo>
                    <a:cubicBezTo>
                      <a:pt x="28" y="138"/>
                      <a:pt x="22" y="50"/>
                      <a:pt x="21" y="0"/>
                    </a:cubicBezTo>
                    <a:cubicBezTo>
                      <a:pt x="11" y="1"/>
                      <a:pt x="6" y="1"/>
                      <a:pt x="6" y="1"/>
                    </a:cubicBezTo>
                    <a:cubicBezTo>
                      <a:pt x="6" y="1"/>
                      <a:pt x="0" y="158"/>
                      <a:pt x="39" y="213"/>
                    </a:cubicBezTo>
                    <a:cubicBezTo>
                      <a:pt x="77" y="268"/>
                      <a:pt x="149" y="324"/>
                      <a:pt x="149" y="324"/>
                    </a:cubicBezTo>
                    <a:cubicBezTo>
                      <a:pt x="149" y="324"/>
                      <a:pt x="259" y="318"/>
                      <a:pt x="301" y="307"/>
                    </a:cubicBezTo>
                    <a:cubicBezTo>
                      <a:pt x="313" y="303"/>
                      <a:pt x="314" y="290"/>
                      <a:pt x="311" y="272"/>
                    </a:cubicBezTo>
                    <a:cubicBezTo>
                      <a:pt x="266" y="282"/>
                      <a:pt x="165" y="287"/>
                      <a:pt x="165" y="287"/>
                    </a:cubicBezTo>
                    <a:close/>
                  </a:path>
                </a:pathLst>
              </a:custGeom>
              <a:solidFill>
                <a:srgbClr val="78B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2" name="Freeform 369"/>
              <p:cNvSpPr>
                <a:spLocks/>
              </p:cNvSpPr>
              <p:nvPr/>
            </p:nvSpPr>
            <p:spPr bwMode="auto">
              <a:xfrm>
                <a:off x="4396" y="3227"/>
                <a:ext cx="56" cy="43"/>
              </a:xfrm>
              <a:custGeom>
                <a:avLst/>
                <a:gdLst>
                  <a:gd name="T0" fmla="*/ 10 w 56"/>
                  <a:gd name="T1" fmla="*/ 43 h 43"/>
                  <a:gd name="T2" fmla="*/ 56 w 56"/>
                  <a:gd name="T3" fmla="*/ 18 h 43"/>
                  <a:gd name="T4" fmla="*/ 46 w 56"/>
                  <a:gd name="T5" fmla="*/ 0 h 43"/>
                  <a:gd name="T6" fmla="*/ 0 w 56"/>
                  <a:gd name="T7" fmla="*/ 25 h 43"/>
                  <a:gd name="T8" fmla="*/ 10 w 56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43">
                    <a:moveTo>
                      <a:pt x="10" y="43"/>
                    </a:moveTo>
                    <a:lnTo>
                      <a:pt x="56" y="18"/>
                    </a:lnTo>
                    <a:lnTo>
                      <a:pt x="46" y="0"/>
                    </a:lnTo>
                    <a:lnTo>
                      <a:pt x="0" y="25"/>
                    </a:lnTo>
                    <a:lnTo>
                      <a:pt x="10" y="43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3" name="Freeform 370"/>
              <p:cNvSpPr>
                <a:spLocks/>
              </p:cNvSpPr>
              <p:nvPr/>
            </p:nvSpPr>
            <p:spPr bwMode="auto">
              <a:xfrm>
                <a:off x="4270" y="3241"/>
                <a:ext cx="242" cy="413"/>
              </a:xfrm>
              <a:custGeom>
                <a:avLst/>
                <a:gdLst>
                  <a:gd name="T0" fmla="*/ 9 w 241"/>
                  <a:gd name="T1" fmla="*/ 248 h 411"/>
                  <a:gd name="T2" fmla="*/ 123 w 241"/>
                  <a:gd name="T3" fmla="*/ 251 h 411"/>
                  <a:gd name="T4" fmla="*/ 131 w 241"/>
                  <a:gd name="T5" fmla="*/ 26 h 411"/>
                  <a:gd name="T6" fmla="*/ 184 w 241"/>
                  <a:gd name="T7" fmla="*/ 0 h 411"/>
                  <a:gd name="T8" fmla="*/ 232 w 241"/>
                  <a:gd name="T9" fmla="*/ 199 h 411"/>
                  <a:gd name="T10" fmla="*/ 185 w 241"/>
                  <a:gd name="T11" fmla="*/ 348 h 411"/>
                  <a:gd name="T12" fmla="*/ 42 w 241"/>
                  <a:gd name="T13" fmla="*/ 403 h 411"/>
                  <a:gd name="T14" fmla="*/ 9 w 241"/>
                  <a:gd name="T15" fmla="*/ 248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411">
                    <a:moveTo>
                      <a:pt x="9" y="248"/>
                    </a:moveTo>
                    <a:cubicBezTo>
                      <a:pt x="9" y="248"/>
                      <a:pt x="80" y="268"/>
                      <a:pt x="123" y="251"/>
                    </a:cubicBezTo>
                    <a:cubicBezTo>
                      <a:pt x="166" y="234"/>
                      <a:pt x="180" y="111"/>
                      <a:pt x="131" y="26"/>
                    </a:cubicBezTo>
                    <a:cubicBezTo>
                      <a:pt x="161" y="10"/>
                      <a:pt x="184" y="0"/>
                      <a:pt x="184" y="0"/>
                    </a:cubicBezTo>
                    <a:cubicBezTo>
                      <a:pt x="184" y="0"/>
                      <a:pt x="241" y="132"/>
                      <a:pt x="232" y="199"/>
                    </a:cubicBezTo>
                    <a:cubicBezTo>
                      <a:pt x="223" y="265"/>
                      <a:pt x="185" y="348"/>
                      <a:pt x="185" y="348"/>
                    </a:cubicBezTo>
                    <a:cubicBezTo>
                      <a:pt x="185" y="348"/>
                      <a:pt x="84" y="394"/>
                      <a:pt x="42" y="403"/>
                    </a:cubicBezTo>
                    <a:cubicBezTo>
                      <a:pt x="0" y="411"/>
                      <a:pt x="9" y="248"/>
                      <a:pt x="9" y="248"/>
                    </a:cubicBezTo>
                    <a:close/>
                  </a:path>
                </a:pathLst>
              </a:custGeom>
              <a:solidFill>
                <a:srgbClr val="8EC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4" name="Freeform 371"/>
              <p:cNvSpPr>
                <a:spLocks/>
              </p:cNvSpPr>
              <p:nvPr/>
            </p:nvSpPr>
            <p:spPr bwMode="auto">
              <a:xfrm>
                <a:off x="4287" y="3241"/>
                <a:ext cx="225" cy="407"/>
              </a:xfrm>
              <a:custGeom>
                <a:avLst/>
                <a:gdLst>
                  <a:gd name="T0" fmla="*/ 137 w 224"/>
                  <a:gd name="T1" fmla="*/ 322 h 405"/>
                  <a:gd name="T2" fmla="*/ 184 w 224"/>
                  <a:gd name="T3" fmla="*/ 174 h 405"/>
                  <a:gd name="T4" fmla="*/ 152 w 224"/>
                  <a:gd name="T5" fmla="*/ 7 h 405"/>
                  <a:gd name="T6" fmla="*/ 167 w 224"/>
                  <a:gd name="T7" fmla="*/ 0 h 405"/>
                  <a:gd name="T8" fmla="*/ 215 w 224"/>
                  <a:gd name="T9" fmla="*/ 199 h 405"/>
                  <a:gd name="T10" fmla="*/ 168 w 224"/>
                  <a:gd name="T11" fmla="*/ 348 h 405"/>
                  <a:gd name="T12" fmla="*/ 25 w 224"/>
                  <a:gd name="T13" fmla="*/ 403 h 405"/>
                  <a:gd name="T14" fmla="*/ 0 w 224"/>
                  <a:gd name="T15" fmla="*/ 376 h 405"/>
                  <a:gd name="T16" fmla="*/ 137 w 224"/>
                  <a:gd name="T17" fmla="*/ 322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" h="405">
                    <a:moveTo>
                      <a:pt x="137" y="322"/>
                    </a:moveTo>
                    <a:cubicBezTo>
                      <a:pt x="137" y="322"/>
                      <a:pt x="175" y="240"/>
                      <a:pt x="184" y="174"/>
                    </a:cubicBezTo>
                    <a:cubicBezTo>
                      <a:pt x="190" y="127"/>
                      <a:pt x="174" y="51"/>
                      <a:pt x="152" y="7"/>
                    </a:cubicBezTo>
                    <a:cubicBezTo>
                      <a:pt x="161" y="2"/>
                      <a:pt x="167" y="0"/>
                      <a:pt x="167" y="0"/>
                    </a:cubicBezTo>
                    <a:cubicBezTo>
                      <a:pt x="167" y="0"/>
                      <a:pt x="224" y="132"/>
                      <a:pt x="215" y="199"/>
                    </a:cubicBezTo>
                    <a:cubicBezTo>
                      <a:pt x="206" y="265"/>
                      <a:pt x="168" y="348"/>
                      <a:pt x="168" y="348"/>
                    </a:cubicBezTo>
                    <a:cubicBezTo>
                      <a:pt x="168" y="348"/>
                      <a:pt x="67" y="394"/>
                      <a:pt x="25" y="403"/>
                    </a:cubicBezTo>
                    <a:cubicBezTo>
                      <a:pt x="13" y="405"/>
                      <a:pt x="5" y="394"/>
                      <a:pt x="0" y="376"/>
                    </a:cubicBezTo>
                    <a:cubicBezTo>
                      <a:pt x="45" y="365"/>
                      <a:pt x="137" y="322"/>
                      <a:pt x="137" y="322"/>
                    </a:cubicBezTo>
                    <a:close/>
                  </a:path>
                </a:pathLst>
              </a:custGeom>
              <a:solidFill>
                <a:srgbClr val="78B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5" name="Freeform 372"/>
              <p:cNvSpPr>
                <a:spLocks/>
              </p:cNvSpPr>
              <p:nvPr/>
            </p:nvSpPr>
            <p:spPr bwMode="auto">
              <a:xfrm>
                <a:off x="4316" y="3114"/>
                <a:ext cx="114" cy="136"/>
              </a:xfrm>
              <a:custGeom>
                <a:avLst/>
                <a:gdLst>
                  <a:gd name="T0" fmla="*/ 113 w 113"/>
                  <a:gd name="T1" fmla="*/ 119 h 135"/>
                  <a:gd name="T2" fmla="*/ 99 w 113"/>
                  <a:gd name="T3" fmla="*/ 49 h 135"/>
                  <a:gd name="T4" fmla="*/ 73 w 113"/>
                  <a:gd name="T5" fmla="*/ 23 h 135"/>
                  <a:gd name="T6" fmla="*/ 39 w 113"/>
                  <a:gd name="T7" fmla="*/ 3 h 135"/>
                  <a:gd name="T8" fmla="*/ 40 w 113"/>
                  <a:gd name="T9" fmla="*/ 6 h 135"/>
                  <a:gd name="T10" fmla="*/ 28 w 113"/>
                  <a:gd name="T11" fmla="*/ 2 h 135"/>
                  <a:gd name="T12" fmla="*/ 30 w 113"/>
                  <a:gd name="T13" fmla="*/ 13 h 135"/>
                  <a:gd name="T14" fmla="*/ 15 w 113"/>
                  <a:gd name="T15" fmla="*/ 9 h 135"/>
                  <a:gd name="T16" fmla="*/ 20 w 113"/>
                  <a:gd name="T17" fmla="*/ 25 h 135"/>
                  <a:gd name="T18" fmla="*/ 4 w 113"/>
                  <a:gd name="T19" fmla="*/ 22 h 135"/>
                  <a:gd name="T20" fmla="*/ 10 w 113"/>
                  <a:gd name="T21" fmla="*/ 39 h 135"/>
                  <a:gd name="T22" fmla="*/ 43 w 113"/>
                  <a:gd name="T23" fmla="*/ 74 h 135"/>
                  <a:gd name="T24" fmla="*/ 13 w 113"/>
                  <a:gd name="T25" fmla="*/ 50 h 135"/>
                  <a:gd name="T26" fmla="*/ 13 w 113"/>
                  <a:gd name="T27" fmla="*/ 66 h 135"/>
                  <a:gd name="T28" fmla="*/ 45 w 113"/>
                  <a:gd name="T29" fmla="*/ 107 h 135"/>
                  <a:gd name="T30" fmla="*/ 84 w 113"/>
                  <a:gd name="T31" fmla="*/ 135 h 135"/>
                  <a:gd name="T32" fmla="*/ 113 w 113"/>
                  <a:gd name="T33" fmla="*/ 119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3" h="135">
                    <a:moveTo>
                      <a:pt x="113" y="119"/>
                    </a:moveTo>
                    <a:cubicBezTo>
                      <a:pt x="113" y="119"/>
                      <a:pt x="105" y="69"/>
                      <a:pt x="99" y="49"/>
                    </a:cubicBezTo>
                    <a:cubicBezTo>
                      <a:pt x="94" y="30"/>
                      <a:pt x="88" y="34"/>
                      <a:pt x="73" y="23"/>
                    </a:cubicBezTo>
                    <a:cubicBezTo>
                      <a:pt x="59" y="13"/>
                      <a:pt x="47" y="1"/>
                      <a:pt x="39" y="3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6"/>
                      <a:pt x="34" y="0"/>
                      <a:pt x="28" y="2"/>
                    </a:cubicBezTo>
                    <a:cubicBezTo>
                      <a:pt x="22" y="4"/>
                      <a:pt x="27" y="9"/>
                      <a:pt x="30" y="13"/>
                    </a:cubicBezTo>
                    <a:cubicBezTo>
                      <a:pt x="23" y="6"/>
                      <a:pt x="19" y="5"/>
                      <a:pt x="15" y="9"/>
                    </a:cubicBezTo>
                    <a:cubicBezTo>
                      <a:pt x="11" y="12"/>
                      <a:pt x="15" y="19"/>
                      <a:pt x="20" y="25"/>
                    </a:cubicBezTo>
                    <a:cubicBezTo>
                      <a:pt x="14" y="19"/>
                      <a:pt x="8" y="20"/>
                      <a:pt x="4" y="22"/>
                    </a:cubicBezTo>
                    <a:cubicBezTo>
                      <a:pt x="1" y="24"/>
                      <a:pt x="0" y="32"/>
                      <a:pt x="10" y="39"/>
                    </a:cubicBezTo>
                    <a:cubicBezTo>
                      <a:pt x="20" y="47"/>
                      <a:pt x="43" y="74"/>
                      <a:pt x="43" y="74"/>
                    </a:cubicBezTo>
                    <a:cubicBezTo>
                      <a:pt x="43" y="74"/>
                      <a:pt x="15" y="52"/>
                      <a:pt x="13" y="50"/>
                    </a:cubicBezTo>
                    <a:cubicBezTo>
                      <a:pt x="11" y="48"/>
                      <a:pt x="1" y="55"/>
                      <a:pt x="13" y="66"/>
                    </a:cubicBezTo>
                    <a:cubicBezTo>
                      <a:pt x="26" y="77"/>
                      <a:pt x="35" y="95"/>
                      <a:pt x="45" y="107"/>
                    </a:cubicBezTo>
                    <a:cubicBezTo>
                      <a:pt x="56" y="119"/>
                      <a:pt x="74" y="135"/>
                      <a:pt x="84" y="135"/>
                    </a:cubicBezTo>
                    <a:cubicBezTo>
                      <a:pt x="107" y="122"/>
                      <a:pt x="113" y="119"/>
                      <a:pt x="113" y="119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6" name="Freeform 373"/>
              <p:cNvSpPr>
                <a:spLocks/>
              </p:cNvSpPr>
              <p:nvPr/>
            </p:nvSpPr>
            <p:spPr bwMode="auto">
              <a:xfrm>
                <a:off x="3932" y="3196"/>
                <a:ext cx="95" cy="146"/>
              </a:xfrm>
              <a:custGeom>
                <a:avLst/>
                <a:gdLst>
                  <a:gd name="T0" fmla="*/ 24 w 94"/>
                  <a:gd name="T1" fmla="*/ 144 h 145"/>
                  <a:gd name="T2" fmla="*/ 4 w 94"/>
                  <a:gd name="T3" fmla="*/ 76 h 145"/>
                  <a:gd name="T4" fmla="*/ 15 w 94"/>
                  <a:gd name="T5" fmla="*/ 41 h 145"/>
                  <a:gd name="T6" fmla="*/ 36 w 94"/>
                  <a:gd name="T7" fmla="*/ 8 h 145"/>
                  <a:gd name="T8" fmla="*/ 37 w 94"/>
                  <a:gd name="T9" fmla="*/ 11 h 145"/>
                  <a:gd name="T10" fmla="*/ 46 w 94"/>
                  <a:gd name="T11" fmla="*/ 1 h 145"/>
                  <a:gd name="T12" fmla="*/ 49 w 94"/>
                  <a:gd name="T13" fmla="*/ 12 h 145"/>
                  <a:gd name="T14" fmla="*/ 60 w 94"/>
                  <a:gd name="T15" fmla="*/ 1 h 145"/>
                  <a:gd name="T16" fmla="*/ 64 w 94"/>
                  <a:gd name="T17" fmla="*/ 18 h 145"/>
                  <a:gd name="T18" fmla="*/ 76 w 94"/>
                  <a:gd name="T19" fmla="*/ 8 h 145"/>
                  <a:gd name="T20" fmla="*/ 79 w 94"/>
                  <a:gd name="T21" fmla="*/ 26 h 145"/>
                  <a:gd name="T22" fmla="*/ 65 w 94"/>
                  <a:gd name="T23" fmla="*/ 73 h 145"/>
                  <a:gd name="T24" fmla="*/ 81 w 94"/>
                  <a:gd name="T25" fmla="*/ 37 h 145"/>
                  <a:gd name="T26" fmla="*/ 88 w 94"/>
                  <a:gd name="T27" fmla="*/ 52 h 145"/>
                  <a:gd name="T28" fmla="*/ 79 w 94"/>
                  <a:gd name="T29" fmla="*/ 103 h 145"/>
                  <a:gd name="T30" fmla="*/ 57 w 94"/>
                  <a:gd name="T31" fmla="*/ 145 h 145"/>
                  <a:gd name="T32" fmla="*/ 24 w 94"/>
                  <a:gd name="T33" fmla="*/ 14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4" h="145">
                    <a:moveTo>
                      <a:pt x="24" y="144"/>
                    </a:moveTo>
                    <a:cubicBezTo>
                      <a:pt x="24" y="144"/>
                      <a:pt x="8" y="96"/>
                      <a:pt x="4" y="76"/>
                    </a:cubicBezTo>
                    <a:cubicBezTo>
                      <a:pt x="0" y="57"/>
                      <a:pt x="7" y="57"/>
                      <a:pt x="15" y="41"/>
                    </a:cubicBezTo>
                    <a:cubicBezTo>
                      <a:pt x="23" y="25"/>
                      <a:pt x="29" y="10"/>
                      <a:pt x="36" y="8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9" y="2"/>
                      <a:pt x="46" y="1"/>
                    </a:cubicBezTo>
                    <a:cubicBezTo>
                      <a:pt x="52" y="0"/>
                      <a:pt x="50" y="8"/>
                      <a:pt x="49" y="12"/>
                    </a:cubicBezTo>
                    <a:cubicBezTo>
                      <a:pt x="52" y="3"/>
                      <a:pt x="56" y="0"/>
                      <a:pt x="60" y="1"/>
                    </a:cubicBezTo>
                    <a:cubicBezTo>
                      <a:pt x="65" y="3"/>
                      <a:pt x="65" y="11"/>
                      <a:pt x="64" y="18"/>
                    </a:cubicBezTo>
                    <a:cubicBezTo>
                      <a:pt x="66" y="10"/>
                      <a:pt x="72" y="8"/>
                      <a:pt x="76" y="8"/>
                    </a:cubicBezTo>
                    <a:cubicBezTo>
                      <a:pt x="80" y="9"/>
                      <a:pt x="84" y="15"/>
                      <a:pt x="79" y="26"/>
                    </a:cubicBezTo>
                    <a:cubicBezTo>
                      <a:pt x="73" y="38"/>
                      <a:pt x="65" y="73"/>
                      <a:pt x="65" y="73"/>
                    </a:cubicBezTo>
                    <a:cubicBezTo>
                      <a:pt x="65" y="73"/>
                      <a:pt x="81" y="40"/>
                      <a:pt x="81" y="37"/>
                    </a:cubicBezTo>
                    <a:cubicBezTo>
                      <a:pt x="82" y="35"/>
                      <a:pt x="94" y="36"/>
                      <a:pt x="88" y="52"/>
                    </a:cubicBezTo>
                    <a:cubicBezTo>
                      <a:pt x="82" y="67"/>
                      <a:pt x="82" y="87"/>
                      <a:pt x="79" y="103"/>
                    </a:cubicBezTo>
                    <a:cubicBezTo>
                      <a:pt x="75" y="118"/>
                      <a:pt x="66" y="141"/>
                      <a:pt x="57" y="145"/>
                    </a:cubicBezTo>
                    <a:cubicBezTo>
                      <a:pt x="30" y="145"/>
                      <a:pt x="24" y="144"/>
                      <a:pt x="24" y="144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7" name="Freeform 374"/>
              <p:cNvSpPr>
                <a:spLocks/>
              </p:cNvSpPr>
              <p:nvPr/>
            </p:nvSpPr>
            <p:spPr bwMode="auto">
              <a:xfrm>
                <a:off x="4109" y="3399"/>
                <a:ext cx="251" cy="187"/>
              </a:xfrm>
              <a:custGeom>
                <a:avLst/>
                <a:gdLst>
                  <a:gd name="T0" fmla="*/ 187 w 250"/>
                  <a:gd name="T1" fmla="*/ 13 h 186"/>
                  <a:gd name="T2" fmla="*/ 149 w 250"/>
                  <a:gd name="T3" fmla="*/ 5 h 186"/>
                  <a:gd name="T4" fmla="*/ 21 w 250"/>
                  <a:gd name="T5" fmla="*/ 55 h 186"/>
                  <a:gd name="T6" fmla="*/ 2 w 250"/>
                  <a:gd name="T7" fmla="*/ 87 h 186"/>
                  <a:gd name="T8" fmla="*/ 14 w 250"/>
                  <a:gd name="T9" fmla="*/ 165 h 186"/>
                  <a:gd name="T10" fmla="*/ 41 w 250"/>
                  <a:gd name="T11" fmla="*/ 183 h 186"/>
                  <a:gd name="T12" fmla="*/ 114 w 250"/>
                  <a:gd name="T13" fmla="*/ 167 h 186"/>
                  <a:gd name="T14" fmla="*/ 159 w 250"/>
                  <a:gd name="T15" fmla="*/ 150 h 186"/>
                  <a:gd name="T16" fmla="*/ 236 w 250"/>
                  <a:gd name="T17" fmla="*/ 106 h 186"/>
                  <a:gd name="T18" fmla="*/ 242 w 250"/>
                  <a:gd name="T19" fmla="*/ 77 h 186"/>
                  <a:gd name="T20" fmla="*/ 187 w 250"/>
                  <a:gd name="T21" fmla="*/ 1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86">
                    <a:moveTo>
                      <a:pt x="187" y="13"/>
                    </a:moveTo>
                    <a:cubicBezTo>
                      <a:pt x="179" y="4"/>
                      <a:pt x="162" y="0"/>
                      <a:pt x="149" y="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8" y="60"/>
                      <a:pt x="0" y="75"/>
                      <a:pt x="2" y="87"/>
                    </a:cubicBezTo>
                    <a:cubicBezTo>
                      <a:pt x="14" y="165"/>
                      <a:pt x="14" y="165"/>
                      <a:pt x="14" y="165"/>
                    </a:cubicBezTo>
                    <a:cubicBezTo>
                      <a:pt x="16" y="178"/>
                      <a:pt x="28" y="186"/>
                      <a:pt x="41" y="183"/>
                    </a:cubicBezTo>
                    <a:cubicBezTo>
                      <a:pt x="114" y="167"/>
                      <a:pt x="114" y="167"/>
                      <a:pt x="114" y="167"/>
                    </a:cubicBezTo>
                    <a:cubicBezTo>
                      <a:pt x="127" y="164"/>
                      <a:pt x="147" y="157"/>
                      <a:pt x="159" y="150"/>
                    </a:cubicBezTo>
                    <a:cubicBezTo>
                      <a:pt x="236" y="106"/>
                      <a:pt x="236" y="106"/>
                      <a:pt x="236" y="106"/>
                    </a:cubicBezTo>
                    <a:cubicBezTo>
                      <a:pt x="248" y="99"/>
                      <a:pt x="250" y="86"/>
                      <a:pt x="242" y="77"/>
                    </a:cubicBezTo>
                    <a:lnTo>
                      <a:pt x="187" y="13"/>
                    </a:lnTo>
                    <a:close/>
                  </a:path>
                </a:pathLst>
              </a:custGeom>
              <a:solidFill>
                <a:srgbClr val="8EC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8" name="Freeform 375"/>
              <p:cNvSpPr>
                <a:spLocks/>
              </p:cNvSpPr>
              <p:nvPr/>
            </p:nvSpPr>
            <p:spPr bwMode="auto">
              <a:xfrm>
                <a:off x="4134" y="3458"/>
                <a:ext cx="243" cy="255"/>
              </a:xfrm>
              <a:custGeom>
                <a:avLst/>
                <a:gdLst>
                  <a:gd name="T0" fmla="*/ 218 w 241"/>
                  <a:gd name="T1" fmla="*/ 88 h 253"/>
                  <a:gd name="T2" fmla="*/ 79 w 241"/>
                  <a:gd name="T3" fmla="*/ 21 h 253"/>
                  <a:gd name="T4" fmla="*/ 23 w 241"/>
                  <a:gd name="T5" fmla="*/ 165 h 253"/>
                  <a:gd name="T6" fmla="*/ 162 w 241"/>
                  <a:gd name="T7" fmla="*/ 232 h 253"/>
                  <a:gd name="T8" fmla="*/ 218 w 241"/>
                  <a:gd name="T9" fmla="*/ 88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253">
                    <a:moveTo>
                      <a:pt x="218" y="88"/>
                    </a:moveTo>
                    <a:cubicBezTo>
                      <a:pt x="195" y="30"/>
                      <a:pt x="132" y="0"/>
                      <a:pt x="79" y="21"/>
                    </a:cubicBezTo>
                    <a:cubicBezTo>
                      <a:pt x="25" y="42"/>
                      <a:pt x="0" y="106"/>
                      <a:pt x="23" y="165"/>
                    </a:cubicBezTo>
                    <a:cubicBezTo>
                      <a:pt x="46" y="223"/>
                      <a:pt x="108" y="253"/>
                      <a:pt x="162" y="232"/>
                    </a:cubicBezTo>
                    <a:cubicBezTo>
                      <a:pt x="216" y="211"/>
                      <a:pt x="241" y="147"/>
                      <a:pt x="218" y="88"/>
                    </a:cubicBezTo>
                    <a:close/>
                  </a:path>
                </a:pathLst>
              </a:custGeom>
              <a:solidFill>
                <a:srgbClr val="E8A4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69" name="Freeform 376"/>
              <p:cNvSpPr>
                <a:spLocks/>
              </p:cNvSpPr>
              <p:nvPr/>
            </p:nvSpPr>
            <p:spPr bwMode="auto">
              <a:xfrm>
                <a:off x="4134" y="3471"/>
                <a:ext cx="171" cy="242"/>
              </a:xfrm>
              <a:custGeom>
                <a:avLst/>
                <a:gdLst>
                  <a:gd name="T0" fmla="*/ 78 w 170"/>
                  <a:gd name="T1" fmla="*/ 142 h 240"/>
                  <a:gd name="T2" fmla="*/ 126 w 170"/>
                  <a:gd name="T3" fmla="*/ 2 h 240"/>
                  <a:gd name="T4" fmla="*/ 79 w 170"/>
                  <a:gd name="T5" fmla="*/ 8 h 240"/>
                  <a:gd name="T6" fmla="*/ 23 w 170"/>
                  <a:gd name="T7" fmla="*/ 152 h 240"/>
                  <a:gd name="T8" fmla="*/ 162 w 170"/>
                  <a:gd name="T9" fmla="*/ 219 h 240"/>
                  <a:gd name="T10" fmla="*/ 170 w 170"/>
                  <a:gd name="T11" fmla="*/ 216 h 240"/>
                  <a:gd name="T12" fmla="*/ 78 w 170"/>
                  <a:gd name="T13" fmla="*/ 14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240">
                    <a:moveTo>
                      <a:pt x="78" y="142"/>
                    </a:moveTo>
                    <a:cubicBezTo>
                      <a:pt x="56" y="87"/>
                      <a:pt x="77" y="26"/>
                      <a:pt x="126" y="2"/>
                    </a:cubicBezTo>
                    <a:cubicBezTo>
                      <a:pt x="110" y="0"/>
                      <a:pt x="94" y="2"/>
                      <a:pt x="79" y="8"/>
                    </a:cubicBezTo>
                    <a:cubicBezTo>
                      <a:pt x="25" y="29"/>
                      <a:pt x="0" y="93"/>
                      <a:pt x="23" y="152"/>
                    </a:cubicBezTo>
                    <a:cubicBezTo>
                      <a:pt x="46" y="210"/>
                      <a:pt x="108" y="240"/>
                      <a:pt x="162" y="219"/>
                    </a:cubicBezTo>
                    <a:cubicBezTo>
                      <a:pt x="165" y="218"/>
                      <a:pt x="167" y="217"/>
                      <a:pt x="170" y="216"/>
                    </a:cubicBezTo>
                    <a:cubicBezTo>
                      <a:pt x="131" y="211"/>
                      <a:pt x="94" y="184"/>
                      <a:pt x="78" y="142"/>
                    </a:cubicBezTo>
                    <a:close/>
                  </a:path>
                </a:pathLst>
              </a:custGeom>
              <a:solidFill>
                <a:srgbClr val="D19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0" name="Freeform 377"/>
              <p:cNvSpPr>
                <a:spLocks/>
              </p:cNvSpPr>
              <p:nvPr/>
            </p:nvSpPr>
            <p:spPr bwMode="auto">
              <a:xfrm>
                <a:off x="5013" y="2256"/>
                <a:ext cx="226" cy="377"/>
              </a:xfrm>
              <a:custGeom>
                <a:avLst/>
                <a:gdLst>
                  <a:gd name="T0" fmla="*/ 48 w 225"/>
                  <a:gd name="T1" fmla="*/ 40 h 375"/>
                  <a:gd name="T2" fmla="*/ 11 w 225"/>
                  <a:gd name="T3" fmla="*/ 86 h 375"/>
                  <a:gd name="T4" fmla="*/ 1 w 225"/>
                  <a:gd name="T5" fmla="*/ 292 h 375"/>
                  <a:gd name="T6" fmla="*/ 33 w 225"/>
                  <a:gd name="T7" fmla="*/ 337 h 375"/>
                  <a:gd name="T8" fmla="*/ 151 w 225"/>
                  <a:gd name="T9" fmla="*/ 369 h 375"/>
                  <a:gd name="T10" fmla="*/ 194 w 225"/>
                  <a:gd name="T11" fmla="*/ 344 h 375"/>
                  <a:gd name="T12" fmla="*/ 219 w 225"/>
                  <a:gd name="T13" fmla="*/ 234 h 375"/>
                  <a:gd name="T14" fmla="*/ 223 w 225"/>
                  <a:gd name="T15" fmla="*/ 164 h 375"/>
                  <a:gd name="T16" fmla="*/ 210 w 225"/>
                  <a:gd name="T17" fmla="*/ 31 h 375"/>
                  <a:gd name="T18" fmla="*/ 172 w 225"/>
                  <a:gd name="T19" fmla="*/ 5 h 375"/>
                  <a:gd name="T20" fmla="*/ 48 w 225"/>
                  <a:gd name="T21" fmla="*/ 4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5" h="375">
                    <a:moveTo>
                      <a:pt x="48" y="40"/>
                    </a:moveTo>
                    <a:cubicBezTo>
                      <a:pt x="29" y="46"/>
                      <a:pt x="12" y="66"/>
                      <a:pt x="11" y="86"/>
                    </a:cubicBezTo>
                    <a:cubicBezTo>
                      <a:pt x="1" y="292"/>
                      <a:pt x="1" y="292"/>
                      <a:pt x="1" y="292"/>
                    </a:cubicBezTo>
                    <a:cubicBezTo>
                      <a:pt x="0" y="311"/>
                      <a:pt x="14" y="332"/>
                      <a:pt x="33" y="337"/>
                    </a:cubicBezTo>
                    <a:cubicBezTo>
                      <a:pt x="151" y="369"/>
                      <a:pt x="151" y="369"/>
                      <a:pt x="151" y="369"/>
                    </a:cubicBezTo>
                    <a:cubicBezTo>
                      <a:pt x="170" y="375"/>
                      <a:pt x="189" y="363"/>
                      <a:pt x="194" y="344"/>
                    </a:cubicBezTo>
                    <a:cubicBezTo>
                      <a:pt x="219" y="234"/>
                      <a:pt x="219" y="234"/>
                      <a:pt x="219" y="234"/>
                    </a:cubicBezTo>
                    <a:cubicBezTo>
                      <a:pt x="223" y="215"/>
                      <a:pt x="225" y="183"/>
                      <a:pt x="223" y="164"/>
                    </a:cubicBezTo>
                    <a:cubicBezTo>
                      <a:pt x="210" y="31"/>
                      <a:pt x="210" y="31"/>
                      <a:pt x="210" y="31"/>
                    </a:cubicBezTo>
                    <a:cubicBezTo>
                      <a:pt x="208" y="11"/>
                      <a:pt x="191" y="0"/>
                      <a:pt x="172" y="5"/>
                    </a:cubicBezTo>
                    <a:cubicBezTo>
                      <a:pt x="48" y="40"/>
                      <a:pt x="48" y="40"/>
                      <a:pt x="48" y="40"/>
                    </a:cubicBezTo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1" name="Freeform 378"/>
              <p:cNvSpPr>
                <a:spLocks/>
              </p:cNvSpPr>
              <p:nvPr/>
            </p:nvSpPr>
            <p:spPr bwMode="auto">
              <a:xfrm>
                <a:off x="5138" y="2256"/>
                <a:ext cx="101" cy="377"/>
              </a:xfrm>
              <a:custGeom>
                <a:avLst/>
                <a:gdLst>
                  <a:gd name="T0" fmla="*/ 25 w 100"/>
                  <a:gd name="T1" fmla="*/ 11 h 375"/>
                  <a:gd name="T2" fmla="*/ 32 w 100"/>
                  <a:gd name="T3" fmla="*/ 28 h 375"/>
                  <a:gd name="T4" fmla="*/ 44 w 100"/>
                  <a:gd name="T5" fmla="*/ 161 h 375"/>
                  <a:gd name="T6" fmla="*/ 40 w 100"/>
                  <a:gd name="T7" fmla="*/ 231 h 375"/>
                  <a:gd name="T8" fmla="*/ 15 w 100"/>
                  <a:gd name="T9" fmla="*/ 341 h 375"/>
                  <a:gd name="T10" fmla="*/ 0 w 100"/>
                  <a:gd name="T11" fmla="*/ 362 h 375"/>
                  <a:gd name="T12" fmla="*/ 26 w 100"/>
                  <a:gd name="T13" fmla="*/ 369 h 375"/>
                  <a:gd name="T14" fmla="*/ 69 w 100"/>
                  <a:gd name="T15" fmla="*/ 344 h 375"/>
                  <a:gd name="T16" fmla="*/ 94 w 100"/>
                  <a:gd name="T17" fmla="*/ 234 h 375"/>
                  <a:gd name="T18" fmla="*/ 98 w 100"/>
                  <a:gd name="T19" fmla="*/ 164 h 375"/>
                  <a:gd name="T20" fmla="*/ 85 w 100"/>
                  <a:gd name="T21" fmla="*/ 31 h 375"/>
                  <a:gd name="T22" fmla="*/ 47 w 100"/>
                  <a:gd name="T23" fmla="*/ 5 h 375"/>
                  <a:gd name="T24" fmla="*/ 25 w 100"/>
                  <a:gd name="T25" fmla="*/ 11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" h="375">
                    <a:moveTo>
                      <a:pt x="25" y="11"/>
                    </a:moveTo>
                    <a:cubicBezTo>
                      <a:pt x="29" y="16"/>
                      <a:pt x="31" y="21"/>
                      <a:pt x="32" y="28"/>
                    </a:cubicBezTo>
                    <a:cubicBezTo>
                      <a:pt x="44" y="161"/>
                      <a:pt x="44" y="161"/>
                      <a:pt x="44" y="161"/>
                    </a:cubicBezTo>
                    <a:cubicBezTo>
                      <a:pt x="46" y="180"/>
                      <a:pt x="44" y="212"/>
                      <a:pt x="40" y="231"/>
                    </a:cubicBezTo>
                    <a:cubicBezTo>
                      <a:pt x="15" y="341"/>
                      <a:pt x="15" y="341"/>
                      <a:pt x="15" y="341"/>
                    </a:cubicBezTo>
                    <a:cubicBezTo>
                      <a:pt x="13" y="350"/>
                      <a:pt x="7" y="358"/>
                      <a:pt x="0" y="362"/>
                    </a:cubicBezTo>
                    <a:cubicBezTo>
                      <a:pt x="26" y="369"/>
                      <a:pt x="26" y="369"/>
                      <a:pt x="26" y="369"/>
                    </a:cubicBezTo>
                    <a:cubicBezTo>
                      <a:pt x="45" y="375"/>
                      <a:pt x="64" y="363"/>
                      <a:pt x="69" y="344"/>
                    </a:cubicBezTo>
                    <a:cubicBezTo>
                      <a:pt x="94" y="234"/>
                      <a:pt x="94" y="234"/>
                      <a:pt x="94" y="234"/>
                    </a:cubicBezTo>
                    <a:cubicBezTo>
                      <a:pt x="98" y="215"/>
                      <a:pt x="100" y="183"/>
                      <a:pt x="98" y="164"/>
                    </a:cubicBezTo>
                    <a:cubicBezTo>
                      <a:pt x="85" y="31"/>
                      <a:pt x="85" y="31"/>
                      <a:pt x="85" y="31"/>
                    </a:cubicBezTo>
                    <a:cubicBezTo>
                      <a:pt x="83" y="11"/>
                      <a:pt x="66" y="0"/>
                      <a:pt x="47" y="5"/>
                    </a:cubicBezTo>
                    <a:cubicBezTo>
                      <a:pt x="25" y="11"/>
                      <a:pt x="25" y="11"/>
                      <a:pt x="25" y="11"/>
                    </a:cubicBezTo>
                  </a:path>
                </a:pathLst>
              </a:custGeom>
              <a:solidFill>
                <a:srgbClr val="774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2" name="Freeform 379"/>
              <p:cNvSpPr>
                <a:spLocks/>
              </p:cNvSpPr>
              <p:nvPr/>
            </p:nvSpPr>
            <p:spPr bwMode="auto">
              <a:xfrm>
                <a:off x="4726" y="2590"/>
                <a:ext cx="41" cy="55"/>
              </a:xfrm>
              <a:custGeom>
                <a:avLst/>
                <a:gdLst>
                  <a:gd name="T0" fmla="*/ 41 w 41"/>
                  <a:gd name="T1" fmla="*/ 8 h 55"/>
                  <a:gd name="T2" fmla="*/ 18 w 41"/>
                  <a:gd name="T3" fmla="*/ 55 h 55"/>
                  <a:gd name="T4" fmla="*/ 0 w 41"/>
                  <a:gd name="T5" fmla="*/ 47 h 55"/>
                  <a:gd name="T6" fmla="*/ 22 w 41"/>
                  <a:gd name="T7" fmla="*/ 0 h 55"/>
                  <a:gd name="T8" fmla="*/ 41 w 41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5">
                    <a:moveTo>
                      <a:pt x="41" y="8"/>
                    </a:moveTo>
                    <a:lnTo>
                      <a:pt x="18" y="55"/>
                    </a:lnTo>
                    <a:lnTo>
                      <a:pt x="0" y="47"/>
                    </a:lnTo>
                    <a:lnTo>
                      <a:pt x="22" y="0"/>
                    </a:lnTo>
                    <a:lnTo>
                      <a:pt x="41" y="8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3" name="Freeform 380"/>
              <p:cNvSpPr>
                <a:spLocks/>
              </p:cNvSpPr>
              <p:nvPr/>
            </p:nvSpPr>
            <p:spPr bwMode="auto">
              <a:xfrm>
                <a:off x="4742" y="2463"/>
                <a:ext cx="411" cy="255"/>
              </a:xfrm>
              <a:custGeom>
                <a:avLst/>
                <a:gdLst>
                  <a:gd name="T0" fmla="*/ 245 w 408"/>
                  <a:gd name="T1" fmla="*/ 17 h 254"/>
                  <a:gd name="T2" fmla="*/ 253 w 408"/>
                  <a:gd name="T3" fmla="*/ 131 h 254"/>
                  <a:gd name="T4" fmla="*/ 24 w 408"/>
                  <a:gd name="T5" fmla="*/ 131 h 254"/>
                  <a:gd name="T6" fmla="*/ 0 w 408"/>
                  <a:gd name="T7" fmla="*/ 184 h 254"/>
                  <a:gd name="T8" fmla="*/ 207 w 408"/>
                  <a:gd name="T9" fmla="*/ 242 h 254"/>
                  <a:gd name="T10" fmla="*/ 353 w 408"/>
                  <a:gd name="T11" fmla="*/ 188 h 254"/>
                  <a:gd name="T12" fmla="*/ 401 w 408"/>
                  <a:gd name="T13" fmla="*/ 42 h 254"/>
                  <a:gd name="T14" fmla="*/ 245 w 408"/>
                  <a:gd name="T15" fmla="*/ 17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8" h="254">
                    <a:moveTo>
                      <a:pt x="245" y="17"/>
                    </a:moveTo>
                    <a:cubicBezTo>
                      <a:pt x="245" y="17"/>
                      <a:pt x="268" y="87"/>
                      <a:pt x="253" y="131"/>
                    </a:cubicBezTo>
                    <a:cubicBezTo>
                      <a:pt x="239" y="175"/>
                      <a:pt x="111" y="175"/>
                      <a:pt x="24" y="131"/>
                    </a:cubicBezTo>
                    <a:cubicBezTo>
                      <a:pt x="9" y="161"/>
                      <a:pt x="0" y="184"/>
                      <a:pt x="0" y="184"/>
                    </a:cubicBezTo>
                    <a:cubicBezTo>
                      <a:pt x="0" y="184"/>
                      <a:pt x="141" y="254"/>
                      <a:pt x="207" y="242"/>
                    </a:cubicBezTo>
                    <a:cubicBezTo>
                      <a:pt x="273" y="230"/>
                      <a:pt x="353" y="188"/>
                      <a:pt x="353" y="188"/>
                    </a:cubicBezTo>
                    <a:cubicBezTo>
                      <a:pt x="353" y="188"/>
                      <a:pt x="394" y="85"/>
                      <a:pt x="401" y="42"/>
                    </a:cubicBezTo>
                    <a:cubicBezTo>
                      <a:pt x="408" y="0"/>
                      <a:pt x="245" y="17"/>
                      <a:pt x="245" y="17"/>
                    </a:cubicBezTo>
                  </a:path>
                </a:pathLst>
              </a:custGeom>
              <a:solidFill>
                <a:srgbClr val="CF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4" name="Freeform 381"/>
              <p:cNvSpPr>
                <a:spLocks/>
              </p:cNvSpPr>
              <p:nvPr/>
            </p:nvSpPr>
            <p:spPr bwMode="auto">
              <a:xfrm>
                <a:off x="4742" y="2482"/>
                <a:ext cx="406" cy="236"/>
              </a:xfrm>
              <a:custGeom>
                <a:avLst/>
                <a:gdLst>
                  <a:gd name="T0" fmla="*/ 327 w 403"/>
                  <a:gd name="T1" fmla="*/ 139 h 235"/>
                  <a:gd name="T2" fmla="*/ 180 w 403"/>
                  <a:gd name="T3" fmla="*/ 194 h 235"/>
                  <a:gd name="T4" fmla="*/ 6 w 403"/>
                  <a:gd name="T5" fmla="*/ 150 h 235"/>
                  <a:gd name="T6" fmla="*/ 0 w 403"/>
                  <a:gd name="T7" fmla="*/ 165 h 235"/>
                  <a:gd name="T8" fmla="*/ 207 w 403"/>
                  <a:gd name="T9" fmla="*/ 223 h 235"/>
                  <a:gd name="T10" fmla="*/ 353 w 403"/>
                  <a:gd name="T11" fmla="*/ 169 h 235"/>
                  <a:gd name="T12" fmla="*/ 401 w 403"/>
                  <a:gd name="T13" fmla="*/ 23 h 235"/>
                  <a:gd name="T14" fmla="*/ 373 w 403"/>
                  <a:gd name="T15" fmla="*/ 0 h 235"/>
                  <a:gd name="T16" fmla="*/ 327 w 403"/>
                  <a:gd name="T17" fmla="*/ 139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" h="235">
                    <a:moveTo>
                      <a:pt x="327" y="139"/>
                    </a:moveTo>
                    <a:cubicBezTo>
                      <a:pt x="327" y="139"/>
                      <a:pt x="246" y="182"/>
                      <a:pt x="180" y="194"/>
                    </a:cubicBezTo>
                    <a:cubicBezTo>
                      <a:pt x="134" y="202"/>
                      <a:pt x="52" y="170"/>
                      <a:pt x="6" y="150"/>
                    </a:cubicBezTo>
                    <a:cubicBezTo>
                      <a:pt x="2" y="160"/>
                      <a:pt x="0" y="165"/>
                      <a:pt x="0" y="165"/>
                    </a:cubicBezTo>
                    <a:cubicBezTo>
                      <a:pt x="0" y="165"/>
                      <a:pt x="141" y="235"/>
                      <a:pt x="207" y="223"/>
                    </a:cubicBezTo>
                    <a:cubicBezTo>
                      <a:pt x="273" y="211"/>
                      <a:pt x="353" y="169"/>
                      <a:pt x="353" y="169"/>
                    </a:cubicBezTo>
                    <a:cubicBezTo>
                      <a:pt x="353" y="169"/>
                      <a:pt x="394" y="66"/>
                      <a:pt x="401" y="23"/>
                    </a:cubicBezTo>
                    <a:cubicBezTo>
                      <a:pt x="403" y="11"/>
                      <a:pt x="391" y="4"/>
                      <a:pt x="373" y="0"/>
                    </a:cubicBezTo>
                    <a:cubicBezTo>
                      <a:pt x="364" y="45"/>
                      <a:pt x="327" y="139"/>
                      <a:pt x="327" y="139"/>
                    </a:cubicBezTo>
                  </a:path>
                </a:pathLst>
              </a:custGeom>
              <a:solidFill>
                <a:srgbClr val="AE4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5" name="Freeform 382"/>
              <p:cNvSpPr>
                <a:spLocks/>
              </p:cNvSpPr>
              <p:nvPr/>
            </p:nvSpPr>
            <p:spPr bwMode="auto">
              <a:xfrm>
                <a:off x="4829" y="2138"/>
                <a:ext cx="23" cy="54"/>
              </a:xfrm>
              <a:custGeom>
                <a:avLst/>
                <a:gdLst>
                  <a:gd name="T0" fmla="*/ 23 w 23"/>
                  <a:gd name="T1" fmla="*/ 53 h 54"/>
                  <a:gd name="T2" fmla="*/ 20 w 23"/>
                  <a:gd name="T3" fmla="*/ 0 h 54"/>
                  <a:gd name="T4" fmla="*/ 0 w 23"/>
                  <a:gd name="T5" fmla="*/ 2 h 54"/>
                  <a:gd name="T6" fmla="*/ 3 w 23"/>
                  <a:gd name="T7" fmla="*/ 54 h 54"/>
                  <a:gd name="T8" fmla="*/ 23 w 23"/>
                  <a:gd name="T9" fmla="*/ 5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54">
                    <a:moveTo>
                      <a:pt x="23" y="53"/>
                    </a:moveTo>
                    <a:lnTo>
                      <a:pt x="20" y="0"/>
                    </a:lnTo>
                    <a:lnTo>
                      <a:pt x="0" y="2"/>
                    </a:lnTo>
                    <a:lnTo>
                      <a:pt x="3" y="54"/>
                    </a:lnTo>
                    <a:lnTo>
                      <a:pt x="23" y="53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6" name="Freeform 383"/>
              <p:cNvSpPr>
                <a:spLocks/>
              </p:cNvSpPr>
              <p:nvPr/>
            </p:nvSpPr>
            <p:spPr bwMode="auto">
              <a:xfrm>
                <a:off x="4846" y="2134"/>
                <a:ext cx="320" cy="340"/>
              </a:xfrm>
              <a:custGeom>
                <a:avLst/>
                <a:gdLst>
                  <a:gd name="T0" fmla="*/ 154 w 318"/>
                  <a:gd name="T1" fmla="*/ 262 h 338"/>
                  <a:gd name="T2" fmla="*/ 204 w 318"/>
                  <a:gd name="T3" fmla="*/ 159 h 338"/>
                  <a:gd name="T4" fmla="*/ 3 w 318"/>
                  <a:gd name="T5" fmla="*/ 58 h 338"/>
                  <a:gd name="T6" fmla="*/ 1 w 318"/>
                  <a:gd name="T7" fmla="*/ 0 h 338"/>
                  <a:gd name="T8" fmla="*/ 202 w 318"/>
                  <a:gd name="T9" fmla="*/ 38 h 338"/>
                  <a:gd name="T10" fmla="*/ 317 w 318"/>
                  <a:gd name="T11" fmla="*/ 143 h 338"/>
                  <a:gd name="T12" fmla="*/ 308 w 318"/>
                  <a:gd name="T13" fmla="*/ 296 h 338"/>
                  <a:gd name="T14" fmla="*/ 154 w 318"/>
                  <a:gd name="T15" fmla="*/ 262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8" h="338">
                    <a:moveTo>
                      <a:pt x="154" y="262"/>
                    </a:moveTo>
                    <a:cubicBezTo>
                      <a:pt x="154" y="262"/>
                      <a:pt x="201" y="205"/>
                      <a:pt x="204" y="159"/>
                    </a:cubicBezTo>
                    <a:cubicBezTo>
                      <a:pt x="206" y="113"/>
                      <a:pt x="100" y="49"/>
                      <a:pt x="3" y="58"/>
                    </a:cubicBezTo>
                    <a:cubicBezTo>
                      <a:pt x="0" y="24"/>
                      <a:pt x="1" y="0"/>
                      <a:pt x="1" y="0"/>
                    </a:cubicBezTo>
                    <a:cubicBezTo>
                      <a:pt x="1" y="0"/>
                      <a:pt x="145" y="3"/>
                      <a:pt x="202" y="38"/>
                    </a:cubicBezTo>
                    <a:cubicBezTo>
                      <a:pt x="258" y="74"/>
                      <a:pt x="317" y="143"/>
                      <a:pt x="317" y="143"/>
                    </a:cubicBezTo>
                    <a:cubicBezTo>
                      <a:pt x="317" y="143"/>
                      <a:pt x="318" y="254"/>
                      <a:pt x="308" y="296"/>
                    </a:cubicBezTo>
                    <a:cubicBezTo>
                      <a:pt x="299" y="338"/>
                      <a:pt x="154" y="262"/>
                      <a:pt x="154" y="262"/>
                    </a:cubicBezTo>
                    <a:close/>
                  </a:path>
                </a:pathLst>
              </a:custGeom>
              <a:solidFill>
                <a:srgbClr val="CF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7" name="Freeform 384"/>
              <p:cNvSpPr>
                <a:spLocks/>
              </p:cNvSpPr>
              <p:nvPr/>
            </p:nvSpPr>
            <p:spPr bwMode="auto">
              <a:xfrm>
                <a:off x="4847" y="2134"/>
                <a:ext cx="319" cy="312"/>
              </a:xfrm>
              <a:custGeom>
                <a:avLst/>
                <a:gdLst>
                  <a:gd name="T0" fmla="*/ 281 w 317"/>
                  <a:gd name="T1" fmla="*/ 161 h 310"/>
                  <a:gd name="T2" fmla="*/ 165 w 317"/>
                  <a:gd name="T3" fmla="*/ 56 h 310"/>
                  <a:gd name="T4" fmla="*/ 0 w 317"/>
                  <a:gd name="T5" fmla="*/ 16 h 310"/>
                  <a:gd name="T6" fmla="*/ 0 w 317"/>
                  <a:gd name="T7" fmla="*/ 0 h 310"/>
                  <a:gd name="T8" fmla="*/ 201 w 317"/>
                  <a:gd name="T9" fmla="*/ 38 h 310"/>
                  <a:gd name="T10" fmla="*/ 316 w 317"/>
                  <a:gd name="T11" fmla="*/ 143 h 310"/>
                  <a:gd name="T12" fmla="*/ 307 w 317"/>
                  <a:gd name="T13" fmla="*/ 296 h 310"/>
                  <a:gd name="T14" fmla="*/ 273 w 317"/>
                  <a:gd name="T15" fmla="*/ 308 h 310"/>
                  <a:gd name="T16" fmla="*/ 281 w 317"/>
                  <a:gd name="T17" fmla="*/ 161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10">
                    <a:moveTo>
                      <a:pt x="281" y="161"/>
                    </a:moveTo>
                    <a:cubicBezTo>
                      <a:pt x="281" y="161"/>
                      <a:pt x="222" y="92"/>
                      <a:pt x="165" y="56"/>
                    </a:cubicBezTo>
                    <a:cubicBezTo>
                      <a:pt x="125" y="31"/>
                      <a:pt x="50" y="14"/>
                      <a:pt x="0" y="16"/>
                    </a:cubicBezTo>
                    <a:cubicBezTo>
                      <a:pt x="0" y="6"/>
                      <a:pt x="0" y="0"/>
                      <a:pt x="0" y="0"/>
                    </a:cubicBezTo>
                    <a:cubicBezTo>
                      <a:pt x="0" y="0"/>
                      <a:pt x="144" y="3"/>
                      <a:pt x="201" y="38"/>
                    </a:cubicBezTo>
                    <a:cubicBezTo>
                      <a:pt x="257" y="74"/>
                      <a:pt x="316" y="143"/>
                      <a:pt x="316" y="143"/>
                    </a:cubicBezTo>
                    <a:cubicBezTo>
                      <a:pt x="316" y="143"/>
                      <a:pt x="317" y="254"/>
                      <a:pt x="307" y="296"/>
                    </a:cubicBezTo>
                    <a:cubicBezTo>
                      <a:pt x="305" y="308"/>
                      <a:pt x="291" y="310"/>
                      <a:pt x="273" y="308"/>
                    </a:cubicBezTo>
                    <a:cubicBezTo>
                      <a:pt x="281" y="262"/>
                      <a:pt x="281" y="161"/>
                      <a:pt x="281" y="161"/>
                    </a:cubicBezTo>
                    <a:close/>
                  </a:path>
                </a:pathLst>
              </a:custGeom>
              <a:solidFill>
                <a:srgbClr val="AE4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8" name="Freeform 385"/>
              <p:cNvSpPr>
                <a:spLocks/>
              </p:cNvSpPr>
              <p:nvPr/>
            </p:nvSpPr>
            <p:spPr bwMode="auto">
              <a:xfrm>
                <a:off x="4687" y="2134"/>
                <a:ext cx="145" cy="96"/>
              </a:xfrm>
              <a:custGeom>
                <a:avLst/>
                <a:gdLst>
                  <a:gd name="T0" fmla="*/ 142 w 144"/>
                  <a:gd name="T1" fmla="*/ 20 h 95"/>
                  <a:gd name="T2" fmla="*/ 73 w 144"/>
                  <a:gd name="T3" fmla="*/ 3 h 95"/>
                  <a:gd name="T4" fmla="*/ 39 w 144"/>
                  <a:gd name="T5" fmla="*/ 16 h 95"/>
                  <a:gd name="T6" fmla="*/ 6 w 144"/>
                  <a:gd name="T7" fmla="*/ 38 h 95"/>
                  <a:gd name="T8" fmla="*/ 9 w 144"/>
                  <a:gd name="T9" fmla="*/ 39 h 95"/>
                  <a:gd name="T10" fmla="*/ 0 w 144"/>
                  <a:gd name="T11" fmla="*/ 48 h 95"/>
                  <a:gd name="T12" fmla="*/ 11 w 144"/>
                  <a:gd name="T13" fmla="*/ 51 h 95"/>
                  <a:gd name="T14" fmla="*/ 1 w 144"/>
                  <a:gd name="T15" fmla="*/ 63 h 95"/>
                  <a:gd name="T16" fmla="*/ 18 w 144"/>
                  <a:gd name="T17" fmla="*/ 65 h 95"/>
                  <a:gd name="T18" fmla="*/ 9 w 144"/>
                  <a:gd name="T19" fmla="*/ 78 h 95"/>
                  <a:gd name="T20" fmla="*/ 27 w 144"/>
                  <a:gd name="T21" fmla="*/ 80 h 95"/>
                  <a:gd name="T22" fmla="*/ 72 w 144"/>
                  <a:gd name="T23" fmla="*/ 64 h 95"/>
                  <a:gd name="T24" fmla="*/ 38 w 144"/>
                  <a:gd name="T25" fmla="*/ 82 h 95"/>
                  <a:gd name="T26" fmla="*/ 53 w 144"/>
                  <a:gd name="T27" fmla="*/ 88 h 95"/>
                  <a:gd name="T28" fmla="*/ 103 w 144"/>
                  <a:gd name="T29" fmla="*/ 76 h 95"/>
                  <a:gd name="T30" fmla="*/ 144 w 144"/>
                  <a:gd name="T31" fmla="*/ 53 h 95"/>
                  <a:gd name="T32" fmla="*/ 142 w 144"/>
                  <a:gd name="T33" fmla="*/ 2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4" h="95">
                    <a:moveTo>
                      <a:pt x="142" y="20"/>
                    </a:moveTo>
                    <a:cubicBezTo>
                      <a:pt x="142" y="20"/>
                      <a:pt x="93" y="6"/>
                      <a:pt x="73" y="3"/>
                    </a:cubicBezTo>
                    <a:cubicBezTo>
                      <a:pt x="53" y="0"/>
                      <a:pt x="54" y="7"/>
                      <a:pt x="39" y="16"/>
                    </a:cubicBezTo>
                    <a:cubicBezTo>
                      <a:pt x="23" y="25"/>
                      <a:pt x="8" y="31"/>
                      <a:pt x="6" y="38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9" y="39"/>
                      <a:pt x="1" y="42"/>
                      <a:pt x="0" y="48"/>
                    </a:cubicBezTo>
                    <a:cubicBezTo>
                      <a:pt x="0" y="54"/>
                      <a:pt x="7" y="52"/>
                      <a:pt x="11" y="51"/>
                    </a:cubicBezTo>
                    <a:cubicBezTo>
                      <a:pt x="2" y="54"/>
                      <a:pt x="0" y="58"/>
                      <a:pt x="1" y="63"/>
                    </a:cubicBezTo>
                    <a:cubicBezTo>
                      <a:pt x="3" y="68"/>
                      <a:pt x="10" y="67"/>
                      <a:pt x="18" y="65"/>
                    </a:cubicBezTo>
                    <a:cubicBezTo>
                      <a:pt x="10" y="68"/>
                      <a:pt x="8" y="74"/>
                      <a:pt x="9" y="78"/>
                    </a:cubicBezTo>
                    <a:cubicBezTo>
                      <a:pt x="9" y="82"/>
                      <a:pt x="16" y="86"/>
                      <a:pt x="27" y="80"/>
                    </a:cubicBezTo>
                    <a:cubicBezTo>
                      <a:pt x="38" y="74"/>
                      <a:pt x="72" y="64"/>
                      <a:pt x="72" y="64"/>
                    </a:cubicBezTo>
                    <a:cubicBezTo>
                      <a:pt x="72" y="64"/>
                      <a:pt x="41" y="81"/>
                      <a:pt x="38" y="82"/>
                    </a:cubicBezTo>
                    <a:cubicBezTo>
                      <a:pt x="36" y="83"/>
                      <a:pt x="37" y="95"/>
                      <a:pt x="53" y="88"/>
                    </a:cubicBezTo>
                    <a:cubicBezTo>
                      <a:pt x="68" y="82"/>
                      <a:pt x="88" y="80"/>
                      <a:pt x="103" y="76"/>
                    </a:cubicBezTo>
                    <a:cubicBezTo>
                      <a:pt x="118" y="72"/>
                      <a:pt x="140" y="62"/>
                      <a:pt x="144" y="53"/>
                    </a:cubicBezTo>
                    <a:cubicBezTo>
                      <a:pt x="142" y="26"/>
                      <a:pt x="142" y="20"/>
                      <a:pt x="142" y="20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79" name="Freeform 386"/>
              <p:cNvSpPr>
                <a:spLocks/>
              </p:cNvSpPr>
              <p:nvPr/>
            </p:nvSpPr>
            <p:spPr bwMode="auto">
              <a:xfrm>
                <a:off x="4607" y="2519"/>
                <a:ext cx="138" cy="110"/>
              </a:xfrm>
              <a:custGeom>
                <a:avLst/>
                <a:gdLst>
                  <a:gd name="T0" fmla="*/ 124 w 138"/>
                  <a:gd name="T1" fmla="*/ 109 h 109"/>
                  <a:gd name="T2" fmla="*/ 53 w 138"/>
                  <a:gd name="T3" fmla="*/ 99 h 109"/>
                  <a:gd name="T4" fmla="*/ 26 w 138"/>
                  <a:gd name="T5" fmla="*/ 74 h 109"/>
                  <a:gd name="T6" fmla="*/ 5 w 138"/>
                  <a:gd name="T7" fmla="*/ 41 h 109"/>
                  <a:gd name="T8" fmla="*/ 7 w 138"/>
                  <a:gd name="T9" fmla="*/ 42 h 109"/>
                  <a:gd name="T10" fmla="*/ 2 w 138"/>
                  <a:gd name="T11" fmla="*/ 30 h 109"/>
                  <a:gd name="T12" fmla="*/ 14 w 138"/>
                  <a:gd name="T13" fmla="*/ 32 h 109"/>
                  <a:gd name="T14" fmla="*/ 9 w 138"/>
                  <a:gd name="T15" fmla="*/ 17 h 109"/>
                  <a:gd name="T16" fmla="*/ 25 w 138"/>
                  <a:gd name="T17" fmla="*/ 21 h 109"/>
                  <a:gd name="T18" fmla="*/ 21 w 138"/>
                  <a:gd name="T19" fmla="*/ 6 h 109"/>
                  <a:gd name="T20" fmla="*/ 39 w 138"/>
                  <a:gd name="T21" fmla="*/ 10 h 109"/>
                  <a:gd name="T22" fmla="*/ 75 w 138"/>
                  <a:gd name="T23" fmla="*/ 42 h 109"/>
                  <a:gd name="T24" fmla="*/ 50 w 138"/>
                  <a:gd name="T25" fmla="*/ 13 h 109"/>
                  <a:gd name="T26" fmla="*/ 66 w 138"/>
                  <a:gd name="T27" fmla="*/ 12 h 109"/>
                  <a:gd name="T28" fmla="*/ 108 w 138"/>
                  <a:gd name="T29" fmla="*/ 42 h 109"/>
                  <a:gd name="T30" fmla="*/ 138 w 138"/>
                  <a:gd name="T31" fmla="*/ 79 h 109"/>
                  <a:gd name="T32" fmla="*/ 124 w 138"/>
                  <a:gd name="T33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8" h="109">
                    <a:moveTo>
                      <a:pt x="124" y="109"/>
                    </a:moveTo>
                    <a:cubicBezTo>
                      <a:pt x="124" y="109"/>
                      <a:pt x="73" y="103"/>
                      <a:pt x="53" y="99"/>
                    </a:cubicBezTo>
                    <a:cubicBezTo>
                      <a:pt x="34" y="95"/>
                      <a:pt x="37" y="88"/>
                      <a:pt x="26" y="74"/>
                    </a:cubicBezTo>
                    <a:cubicBezTo>
                      <a:pt x="15" y="60"/>
                      <a:pt x="3" y="49"/>
                      <a:pt x="5" y="41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7" y="42"/>
                      <a:pt x="0" y="36"/>
                      <a:pt x="2" y="30"/>
                    </a:cubicBezTo>
                    <a:cubicBezTo>
                      <a:pt x="4" y="24"/>
                      <a:pt x="10" y="29"/>
                      <a:pt x="14" y="32"/>
                    </a:cubicBezTo>
                    <a:cubicBezTo>
                      <a:pt x="6" y="25"/>
                      <a:pt x="5" y="21"/>
                      <a:pt x="9" y="17"/>
                    </a:cubicBezTo>
                    <a:cubicBezTo>
                      <a:pt x="12" y="13"/>
                      <a:pt x="19" y="16"/>
                      <a:pt x="25" y="21"/>
                    </a:cubicBezTo>
                    <a:cubicBezTo>
                      <a:pt x="19" y="15"/>
                      <a:pt x="19" y="9"/>
                      <a:pt x="21" y="6"/>
                    </a:cubicBezTo>
                    <a:cubicBezTo>
                      <a:pt x="23" y="2"/>
                      <a:pt x="31" y="0"/>
                      <a:pt x="39" y="10"/>
                    </a:cubicBezTo>
                    <a:cubicBezTo>
                      <a:pt x="47" y="20"/>
                      <a:pt x="75" y="42"/>
                      <a:pt x="75" y="42"/>
                    </a:cubicBezTo>
                    <a:cubicBezTo>
                      <a:pt x="75" y="42"/>
                      <a:pt x="52" y="14"/>
                      <a:pt x="50" y="13"/>
                    </a:cubicBezTo>
                    <a:cubicBezTo>
                      <a:pt x="48" y="11"/>
                      <a:pt x="54" y="0"/>
                      <a:pt x="66" y="12"/>
                    </a:cubicBezTo>
                    <a:cubicBezTo>
                      <a:pt x="78" y="24"/>
                      <a:pt x="95" y="32"/>
                      <a:pt x="108" y="42"/>
                    </a:cubicBezTo>
                    <a:cubicBezTo>
                      <a:pt x="121" y="52"/>
                      <a:pt x="138" y="69"/>
                      <a:pt x="138" y="79"/>
                    </a:cubicBezTo>
                    <a:cubicBezTo>
                      <a:pt x="126" y="103"/>
                      <a:pt x="124" y="109"/>
                      <a:pt x="124" y="109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0" name="Freeform 387"/>
              <p:cNvSpPr>
                <a:spLocks/>
              </p:cNvSpPr>
              <p:nvPr/>
            </p:nvSpPr>
            <p:spPr bwMode="auto">
              <a:xfrm>
                <a:off x="4905" y="2321"/>
                <a:ext cx="147" cy="253"/>
              </a:xfrm>
              <a:custGeom>
                <a:avLst/>
                <a:gdLst>
                  <a:gd name="T0" fmla="*/ 32 w 146"/>
                  <a:gd name="T1" fmla="*/ 27 h 251"/>
                  <a:gd name="T2" fmla="*/ 8 w 146"/>
                  <a:gd name="T3" fmla="*/ 58 h 251"/>
                  <a:gd name="T4" fmla="*/ 1 w 146"/>
                  <a:gd name="T5" fmla="*/ 196 h 251"/>
                  <a:gd name="T6" fmla="*/ 22 w 146"/>
                  <a:gd name="T7" fmla="*/ 226 h 251"/>
                  <a:gd name="T8" fmla="*/ 98 w 146"/>
                  <a:gd name="T9" fmla="*/ 248 h 251"/>
                  <a:gd name="T10" fmla="*/ 125 w 146"/>
                  <a:gd name="T11" fmla="*/ 231 h 251"/>
                  <a:gd name="T12" fmla="*/ 142 w 146"/>
                  <a:gd name="T13" fmla="*/ 157 h 251"/>
                  <a:gd name="T14" fmla="*/ 145 w 146"/>
                  <a:gd name="T15" fmla="*/ 110 h 251"/>
                  <a:gd name="T16" fmla="*/ 137 w 146"/>
                  <a:gd name="T17" fmla="*/ 21 h 251"/>
                  <a:gd name="T18" fmla="*/ 112 w 146"/>
                  <a:gd name="T19" fmla="*/ 3 h 251"/>
                  <a:gd name="T20" fmla="*/ 32 w 146"/>
                  <a:gd name="T21" fmla="*/ 27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6" h="251">
                    <a:moveTo>
                      <a:pt x="32" y="27"/>
                    </a:moveTo>
                    <a:cubicBezTo>
                      <a:pt x="20" y="31"/>
                      <a:pt x="9" y="45"/>
                      <a:pt x="8" y="58"/>
                    </a:cubicBezTo>
                    <a:cubicBezTo>
                      <a:pt x="1" y="196"/>
                      <a:pt x="1" y="196"/>
                      <a:pt x="1" y="196"/>
                    </a:cubicBezTo>
                    <a:cubicBezTo>
                      <a:pt x="0" y="209"/>
                      <a:pt x="10" y="223"/>
                      <a:pt x="22" y="226"/>
                    </a:cubicBezTo>
                    <a:cubicBezTo>
                      <a:pt x="98" y="248"/>
                      <a:pt x="98" y="248"/>
                      <a:pt x="98" y="248"/>
                    </a:cubicBezTo>
                    <a:cubicBezTo>
                      <a:pt x="110" y="251"/>
                      <a:pt x="122" y="243"/>
                      <a:pt x="125" y="231"/>
                    </a:cubicBezTo>
                    <a:cubicBezTo>
                      <a:pt x="142" y="157"/>
                      <a:pt x="142" y="157"/>
                      <a:pt x="142" y="157"/>
                    </a:cubicBezTo>
                    <a:cubicBezTo>
                      <a:pt x="144" y="144"/>
                      <a:pt x="146" y="123"/>
                      <a:pt x="145" y="110"/>
                    </a:cubicBezTo>
                    <a:cubicBezTo>
                      <a:pt x="137" y="21"/>
                      <a:pt x="137" y="21"/>
                      <a:pt x="137" y="21"/>
                    </a:cubicBezTo>
                    <a:cubicBezTo>
                      <a:pt x="135" y="7"/>
                      <a:pt x="124" y="0"/>
                      <a:pt x="112" y="3"/>
                    </a:cubicBezTo>
                    <a:cubicBezTo>
                      <a:pt x="32" y="27"/>
                      <a:pt x="32" y="27"/>
                      <a:pt x="32" y="27"/>
                    </a:cubicBezTo>
                  </a:path>
                </a:pathLst>
              </a:custGeom>
              <a:solidFill>
                <a:srgbClr val="CF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1" name="Freeform 388"/>
              <p:cNvSpPr>
                <a:spLocks/>
              </p:cNvSpPr>
              <p:nvPr/>
            </p:nvSpPr>
            <p:spPr bwMode="auto">
              <a:xfrm>
                <a:off x="4960" y="2350"/>
                <a:ext cx="235" cy="217"/>
              </a:xfrm>
              <a:custGeom>
                <a:avLst/>
                <a:gdLst>
                  <a:gd name="T0" fmla="*/ 123 w 234"/>
                  <a:gd name="T1" fmla="*/ 3 h 215"/>
                  <a:gd name="T2" fmla="*/ 4 w 234"/>
                  <a:gd name="T3" fmla="*/ 101 h 215"/>
                  <a:gd name="T4" fmla="*/ 112 w 234"/>
                  <a:gd name="T5" fmla="*/ 212 h 215"/>
                  <a:gd name="T6" fmla="*/ 231 w 234"/>
                  <a:gd name="T7" fmla="*/ 113 h 215"/>
                  <a:gd name="T8" fmla="*/ 123 w 234"/>
                  <a:gd name="T9" fmla="*/ 3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15">
                    <a:moveTo>
                      <a:pt x="123" y="3"/>
                    </a:moveTo>
                    <a:cubicBezTo>
                      <a:pt x="60" y="0"/>
                      <a:pt x="7" y="44"/>
                      <a:pt x="4" y="101"/>
                    </a:cubicBezTo>
                    <a:cubicBezTo>
                      <a:pt x="0" y="159"/>
                      <a:pt x="49" y="209"/>
                      <a:pt x="112" y="212"/>
                    </a:cubicBezTo>
                    <a:cubicBezTo>
                      <a:pt x="174" y="215"/>
                      <a:pt x="228" y="171"/>
                      <a:pt x="231" y="113"/>
                    </a:cubicBezTo>
                    <a:cubicBezTo>
                      <a:pt x="234" y="56"/>
                      <a:pt x="185" y="6"/>
                      <a:pt x="123" y="3"/>
                    </a:cubicBezTo>
                  </a:path>
                </a:pathLst>
              </a:custGeom>
              <a:solidFill>
                <a:srgbClr val="FAAF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2" name="Freeform 389"/>
              <p:cNvSpPr>
                <a:spLocks/>
              </p:cNvSpPr>
              <p:nvPr/>
            </p:nvSpPr>
            <p:spPr bwMode="auto">
              <a:xfrm>
                <a:off x="5192" y="24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531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3" name="Freeform 390"/>
              <p:cNvSpPr>
                <a:spLocks noEditPoints="1"/>
              </p:cNvSpPr>
              <p:nvPr/>
            </p:nvSpPr>
            <p:spPr bwMode="auto">
              <a:xfrm>
                <a:off x="4963" y="2445"/>
                <a:ext cx="1" cy="12"/>
              </a:xfrm>
              <a:custGeom>
                <a:avLst/>
                <a:gdLst>
                  <a:gd name="T0" fmla="*/ 1 w 1"/>
                  <a:gd name="T1" fmla="*/ 0 h 12"/>
                  <a:gd name="T2" fmla="*/ 1 w 1"/>
                  <a:gd name="T3" fmla="*/ 7 h 12"/>
                  <a:gd name="T4" fmla="*/ 0 w 1"/>
                  <a:gd name="T5" fmla="*/ 12 h 12"/>
                  <a:gd name="T6" fmla="*/ 1 w 1"/>
                  <a:gd name="T7" fmla="*/ 7 h 12"/>
                  <a:gd name="T8" fmla="*/ 1 w 1"/>
                  <a:gd name="T9" fmla="*/ 0 h 12"/>
                  <a:gd name="T10" fmla="*/ 1 w 1"/>
                  <a:gd name="T11" fmla="*/ 0 h 12"/>
                  <a:gd name="T12" fmla="*/ 1 w 1"/>
                  <a:gd name="T13" fmla="*/ 0 h 12"/>
                  <a:gd name="T14" fmla="*/ 1 w 1"/>
                  <a:gd name="T15" fmla="*/ 0 h 12"/>
                  <a:gd name="T16" fmla="*/ 1 w 1"/>
                  <a:gd name="T17" fmla="*/ 0 h 12"/>
                  <a:gd name="T18" fmla="*/ 1 w 1"/>
                  <a:gd name="T19" fmla="*/ 0 h 12"/>
                  <a:gd name="T20" fmla="*/ 1 w 1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cubicBezTo>
                      <a:pt x="1" y="3"/>
                      <a:pt x="1" y="5"/>
                      <a:pt x="1" y="7"/>
                    </a:cubicBezTo>
                    <a:cubicBezTo>
                      <a:pt x="0" y="9"/>
                      <a:pt x="0" y="11"/>
                      <a:pt x="0" y="12"/>
                    </a:cubicBezTo>
                    <a:cubicBezTo>
                      <a:pt x="0" y="11"/>
                      <a:pt x="0" y="9"/>
                      <a:pt x="1" y="7"/>
                    </a:cubicBezTo>
                    <a:cubicBezTo>
                      <a:pt x="1" y="5"/>
                      <a:pt x="1" y="3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CB42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4" name="Freeform 391"/>
              <p:cNvSpPr>
                <a:spLocks/>
              </p:cNvSpPr>
              <p:nvPr/>
            </p:nvSpPr>
            <p:spPr bwMode="auto">
              <a:xfrm>
                <a:off x="4963" y="2407"/>
                <a:ext cx="229" cy="157"/>
              </a:xfrm>
              <a:custGeom>
                <a:avLst/>
                <a:gdLst>
                  <a:gd name="T0" fmla="*/ 15 w 228"/>
                  <a:gd name="T1" fmla="*/ 0 h 156"/>
                  <a:gd name="T2" fmla="*/ 1 w 228"/>
                  <a:gd name="T3" fmla="*/ 38 h 156"/>
                  <a:gd name="T4" fmla="*/ 1 w 228"/>
                  <a:gd name="T5" fmla="*/ 38 h 156"/>
                  <a:gd name="T6" fmla="*/ 1 w 228"/>
                  <a:gd name="T7" fmla="*/ 38 h 156"/>
                  <a:gd name="T8" fmla="*/ 1 w 228"/>
                  <a:gd name="T9" fmla="*/ 38 h 156"/>
                  <a:gd name="T10" fmla="*/ 1 w 228"/>
                  <a:gd name="T11" fmla="*/ 38 h 156"/>
                  <a:gd name="T12" fmla="*/ 1 w 228"/>
                  <a:gd name="T13" fmla="*/ 45 h 156"/>
                  <a:gd name="T14" fmla="*/ 0 w 228"/>
                  <a:gd name="T15" fmla="*/ 50 h 156"/>
                  <a:gd name="T16" fmla="*/ 109 w 228"/>
                  <a:gd name="T17" fmla="*/ 156 h 156"/>
                  <a:gd name="T18" fmla="*/ 115 w 228"/>
                  <a:gd name="T19" fmla="*/ 156 h 156"/>
                  <a:gd name="T20" fmla="*/ 228 w 228"/>
                  <a:gd name="T21" fmla="*/ 57 h 156"/>
                  <a:gd name="T22" fmla="*/ 228 w 228"/>
                  <a:gd name="T23" fmla="*/ 57 h 156"/>
                  <a:gd name="T24" fmla="*/ 228 w 228"/>
                  <a:gd name="T25" fmla="*/ 57 h 156"/>
                  <a:gd name="T26" fmla="*/ 228 w 228"/>
                  <a:gd name="T27" fmla="*/ 49 h 156"/>
                  <a:gd name="T28" fmla="*/ 129 w 228"/>
                  <a:gd name="T29" fmla="*/ 102 h 156"/>
                  <a:gd name="T30" fmla="*/ 123 w 228"/>
                  <a:gd name="T31" fmla="*/ 102 h 156"/>
                  <a:gd name="T32" fmla="*/ 15 w 228"/>
                  <a:gd name="T33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8" h="156">
                    <a:moveTo>
                      <a:pt x="15" y="0"/>
                    </a:moveTo>
                    <a:cubicBezTo>
                      <a:pt x="8" y="11"/>
                      <a:pt x="3" y="24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41"/>
                      <a:pt x="1" y="43"/>
                      <a:pt x="1" y="45"/>
                    </a:cubicBezTo>
                    <a:cubicBezTo>
                      <a:pt x="0" y="47"/>
                      <a:pt x="0" y="49"/>
                      <a:pt x="0" y="50"/>
                    </a:cubicBezTo>
                    <a:cubicBezTo>
                      <a:pt x="0" y="106"/>
                      <a:pt x="48" y="153"/>
                      <a:pt x="109" y="156"/>
                    </a:cubicBezTo>
                    <a:cubicBezTo>
                      <a:pt x="111" y="156"/>
                      <a:pt x="113" y="156"/>
                      <a:pt x="115" y="156"/>
                    </a:cubicBezTo>
                    <a:cubicBezTo>
                      <a:pt x="175" y="156"/>
                      <a:pt x="225" y="113"/>
                      <a:pt x="228" y="57"/>
                    </a:cubicBezTo>
                    <a:cubicBezTo>
                      <a:pt x="228" y="57"/>
                      <a:pt x="228" y="57"/>
                      <a:pt x="228" y="57"/>
                    </a:cubicBezTo>
                    <a:cubicBezTo>
                      <a:pt x="228" y="57"/>
                      <a:pt x="228" y="57"/>
                      <a:pt x="228" y="57"/>
                    </a:cubicBezTo>
                    <a:cubicBezTo>
                      <a:pt x="228" y="54"/>
                      <a:pt x="228" y="52"/>
                      <a:pt x="228" y="49"/>
                    </a:cubicBezTo>
                    <a:cubicBezTo>
                      <a:pt x="208" y="81"/>
                      <a:pt x="171" y="102"/>
                      <a:pt x="129" y="102"/>
                    </a:cubicBezTo>
                    <a:cubicBezTo>
                      <a:pt x="127" y="102"/>
                      <a:pt x="125" y="102"/>
                      <a:pt x="123" y="102"/>
                    </a:cubicBezTo>
                    <a:cubicBezTo>
                      <a:pt x="63" y="99"/>
                      <a:pt x="16" y="54"/>
                      <a:pt x="15" y="0"/>
                    </a:cubicBezTo>
                  </a:path>
                </a:pathLst>
              </a:custGeom>
              <a:solidFill>
                <a:srgbClr val="F578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5" name="Freeform 392"/>
              <p:cNvSpPr>
                <a:spLocks/>
              </p:cNvSpPr>
              <p:nvPr/>
            </p:nvSpPr>
            <p:spPr bwMode="auto">
              <a:xfrm>
                <a:off x="4418" y="2119"/>
                <a:ext cx="284" cy="256"/>
              </a:xfrm>
              <a:custGeom>
                <a:avLst/>
                <a:gdLst>
                  <a:gd name="T0" fmla="*/ 78 w 284"/>
                  <a:gd name="T1" fmla="*/ 256 h 256"/>
                  <a:gd name="T2" fmla="*/ 0 w 284"/>
                  <a:gd name="T3" fmla="*/ 110 h 256"/>
                  <a:gd name="T4" fmla="*/ 207 w 284"/>
                  <a:gd name="T5" fmla="*/ 0 h 256"/>
                  <a:gd name="T6" fmla="*/ 284 w 284"/>
                  <a:gd name="T7" fmla="*/ 146 h 256"/>
                  <a:gd name="T8" fmla="*/ 78 w 284"/>
                  <a:gd name="T9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4" h="256">
                    <a:moveTo>
                      <a:pt x="78" y="256"/>
                    </a:moveTo>
                    <a:lnTo>
                      <a:pt x="0" y="110"/>
                    </a:lnTo>
                    <a:lnTo>
                      <a:pt x="207" y="0"/>
                    </a:lnTo>
                    <a:lnTo>
                      <a:pt x="284" y="146"/>
                    </a:lnTo>
                    <a:lnTo>
                      <a:pt x="78" y="2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6" name="Freeform 393"/>
              <p:cNvSpPr>
                <a:spLocks/>
              </p:cNvSpPr>
              <p:nvPr/>
            </p:nvSpPr>
            <p:spPr bwMode="auto">
              <a:xfrm>
                <a:off x="4586" y="2281"/>
                <a:ext cx="18" cy="18"/>
              </a:xfrm>
              <a:custGeom>
                <a:avLst/>
                <a:gdLst>
                  <a:gd name="T0" fmla="*/ 7 w 18"/>
                  <a:gd name="T1" fmla="*/ 18 h 18"/>
                  <a:gd name="T2" fmla="*/ 0 w 18"/>
                  <a:gd name="T3" fmla="*/ 6 h 18"/>
                  <a:gd name="T4" fmla="*/ 12 w 18"/>
                  <a:gd name="T5" fmla="*/ 0 h 18"/>
                  <a:gd name="T6" fmla="*/ 18 w 18"/>
                  <a:gd name="T7" fmla="*/ 12 h 18"/>
                  <a:gd name="T8" fmla="*/ 7 w 18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7" y="18"/>
                    </a:moveTo>
                    <a:lnTo>
                      <a:pt x="0" y="6"/>
                    </a:lnTo>
                    <a:lnTo>
                      <a:pt x="12" y="0"/>
                    </a:lnTo>
                    <a:lnTo>
                      <a:pt x="18" y="12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7" name="Freeform 394"/>
              <p:cNvSpPr>
                <a:spLocks/>
              </p:cNvSpPr>
              <p:nvPr/>
            </p:nvSpPr>
            <p:spPr bwMode="auto">
              <a:xfrm>
                <a:off x="4574" y="2266"/>
                <a:ext cx="23" cy="22"/>
              </a:xfrm>
              <a:custGeom>
                <a:avLst/>
                <a:gdLst>
                  <a:gd name="T0" fmla="*/ 6 w 23"/>
                  <a:gd name="T1" fmla="*/ 22 h 22"/>
                  <a:gd name="T2" fmla="*/ 0 w 23"/>
                  <a:gd name="T3" fmla="*/ 9 h 22"/>
                  <a:gd name="T4" fmla="*/ 16 w 23"/>
                  <a:gd name="T5" fmla="*/ 0 h 22"/>
                  <a:gd name="T6" fmla="*/ 23 w 23"/>
                  <a:gd name="T7" fmla="*/ 13 h 22"/>
                  <a:gd name="T8" fmla="*/ 6 w 23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2">
                    <a:moveTo>
                      <a:pt x="6" y="22"/>
                    </a:moveTo>
                    <a:lnTo>
                      <a:pt x="0" y="9"/>
                    </a:lnTo>
                    <a:lnTo>
                      <a:pt x="16" y="0"/>
                    </a:lnTo>
                    <a:lnTo>
                      <a:pt x="23" y="13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8" name="Freeform 395"/>
              <p:cNvSpPr>
                <a:spLocks/>
              </p:cNvSpPr>
              <p:nvPr/>
            </p:nvSpPr>
            <p:spPr bwMode="auto">
              <a:xfrm>
                <a:off x="4554" y="2252"/>
                <a:ext cx="35" cy="27"/>
              </a:xfrm>
              <a:custGeom>
                <a:avLst/>
                <a:gdLst>
                  <a:gd name="T0" fmla="*/ 7 w 35"/>
                  <a:gd name="T1" fmla="*/ 27 h 27"/>
                  <a:gd name="T2" fmla="*/ 0 w 35"/>
                  <a:gd name="T3" fmla="*/ 15 h 27"/>
                  <a:gd name="T4" fmla="*/ 28 w 35"/>
                  <a:gd name="T5" fmla="*/ 0 h 27"/>
                  <a:gd name="T6" fmla="*/ 35 w 35"/>
                  <a:gd name="T7" fmla="*/ 12 h 27"/>
                  <a:gd name="T8" fmla="*/ 7 w 35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">
                    <a:moveTo>
                      <a:pt x="7" y="27"/>
                    </a:moveTo>
                    <a:lnTo>
                      <a:pt x="0" y="15"/>
                    </a:lnTo>
                    <a:lnTo>
                      <a:pt x="28" y="0"/>
                    </a:lnTo>
                    <a:lnTo>
                      <a:pt x="35" y="12"/>
                    </a:lnTo>
                    <a:lnTo>
                      <a:pt x="7" y="27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89" name="Freeform 396"/>
              <p:cNvSpPr>
                <a:spLocks/>
              </p:cNvSpPr>
              <p:nvPr/>
            </p:nvSpPr>
            <p:spPr bwMode="auto">
              <a:xfrm>
                <a:off x="4550" y="2237"/>
                <a:ext cx="31" cy="26"/>
              </a:xfrm>
              <a:custGeom>
                <a:avLst/>
                <a:gdLst>
                  <a:gd name="T0" fmla="*/ 6 w 31"/>
                  <a:gd name="T1" fmla="*/ 26 h 26"/>
                  <a:gd name="T2" fmla="*/ 0 w 31"/>
                  <a:gd name="T3" fmla="*/ 13 h 26"/>
                  <a:gd name="T4" fmla="*/ 25 w 31"/>
                  <a:gd name="T5" fmla="*/ 0 h 26"/>
                  <a:gd name="T6" fmla="*/ 31 w 31"/>
                  <a:gd name="T7" fmla="*/ 13 h 26"/>
                  <a:gd name="T8" fmla="*/ 6 w 3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6">
                    <a:moveTo>
                      <a:pt x="6" y="26"/>
                    </a:moveTo>
                    <a:lnTo>
                      <a:pt x="0" y="13"/>
                    </a:lnTo>
                    <a:lnTo>
                      <a:pt x="25" y="0"/>
                    </a:lnTo>
                    <a:lnTo>
                      <a:pt x="31" y="13"/>
                    </a:lnTo>
                    <a:lnTo>
                      <a:pt x="6" y="26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0" name="Freeform 397"/>
              <p:cNvSpPr>
                <a:spLocks/>
              </p:cNvSpPr>
              <p:nvPr/>
            </p:nvSpPr>
            <p:spPr bwMode="auto">
              <a:xfrm>
                <a:off x="4554" y="2223"/>
                <a:ext cx="20" cy="19"/>
              </a:xfrm>
              <a:custGeom>
                <a:avLst/>
                <a:gdLst>
                  <a:gd name="T0" fmla="*/ 8 w 20"/>
                  <a:gd name="T1" fmla="*/ 19 h 19"/>
                  <a:gd name="T2" fmla="*/ 0 w 20"/>
                  <a:gd name="T3" fmla="*/ 6 h 19"/>
                  <a:gd name="T4" fmla="*/ 13 w 20"/>
                  <a:gd name="T5" fmla="*/ 0 h 19"/>
                  <a:gd name="T6" fmla="*/ 20 w 20"/>
                  <a:gd name="T7" fmla="*/ 12 h 19"/>
                  <a:gd name="T8" fmla="*/ 8 w 20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8" y="19"/>
                    </a:moveTo>
                    <a:lnTo>
                      <a:pt x="0" y="6"/>
                    </a:lnTo>
                    <a:lnTo>
                      <a:pt x="13" y="0"/>
                    </a:lnTo>
                    <a:lnTo>
                      <a:pt x="20" y="12"/>
                    </a:lnTo>
                    <a:lnTo>
                      <a:pt x="8" y="19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1" name="Freeform 398"/>
              <p:cNvSpPr>
                <a:spLocks/>
              </p:cNvSpPr>
              <p:nvPr/>
            </p:nvSpPr>
            <p:spPr bwMode="auto">
              <a:xfrm>
                <a:off x="4542" y="2209"/>
                <a:ext cx="24" cy="21"/>
              </a:xfrm>
              <a:custGeom>
                <a:avLst/>
                <a:gdLst>
                  <a:gd name="T0" fmla="*/ 7 w 24"/>
                  <a:gd name="T1" fmla="*/ 21 h 21"/>
                  <a:gd name="T2" fmla="*/ 0 w 24"/>
                  <a:gd name="T3" fmla="*/ 8 h 21"/>
                  <a:gd name="T4" fmla="*/ 17 w 24"/>
                  <a:gd name="T5" fmla="*/ 0 h 21"/>
                  <a:gd name="T6" fmla="*/ 24 w 24"/>
                  <a:gd name="T7" fmla="*/ 12 h 21"/>
                  <a:gd name="T8" fmla="*/ 7 w 24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7" y="21"/>
                    </a:moveTo>
                    <a:lnTo>
                      <a:pt x="0" y="8"/>
                    </a:lnTo>
                    <a:lnTo>
                      <a:pt x="17" y="0"/>
                    </a:lnTo>
                    <a:lnTo>
                      <a:pt x="24" y="12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2" name="Freeform 399"/>
              <p:cNvSpPr>
                <a:spLocks/>
              </p:cNvSpPr>
              <p:nvPr/>
            </p:nvSpPr>
            <p:spPr bwMode="auto">
              <a:xfrm>
                <a:off x="4527" y="2194"/>
                <a:ext cx="31" cy="25"/>
              </a:xfrm>
              <a:custGeom>
                <a:avLst/>
                <a:gdLst>
                  <a:gd name="T0" fmla="*/ 6 w 31"/>
                  <a:gd name="T1" fmla="*/ 25 h 25"/>
                  <a:gd name="T2" fmla="*/ 0 w 31"/>
                  <a:gd name="T3" fmla="*/ 13 h 25"/>
                  <a:gd name="T4" fmla="*/ 24 w 31"/>
                  <a:gd name="T5" fmla="*/ 0 h 25"/>
                  <a:gd name="T6" fmla="*/ 31 w 31"/>
                  <a:gd name="T7" fmla="*/ 13 h 25"/>
                  <a:gd name="T8" fmla="*/ 6 w 31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5">
                    <a:moveTo>
                      <a:pt x="6" y="25"/>
                    </a:moveTo>
                    <a:lnTo>
                      <a:pt x="0" y="13"/>
                    </a:lnTo>
                    <a:lnTo>
                      <a:pt x="24" y="0"/>
                    </a:lnTo>
                    <a:lnTo>
                      <a:pt x="31" y="13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3" name="Freeform 400"/>
              <p:cNvSpPr>
                <a:spLocks/>
              </p:cNvSpPr>
              <p:nvPr/>
            </p:nvSpPr>
            <p:spPr bwMode="auto">
              <a:xfrm>
                <a:off x="4503" y="2179"/>
                <a:ext cx="47" cy="34"/>
              </a:xfrm>
              <a:custGeom>
                <a:avLst/>
                <a:gdLst>
                  <a:gd name="T0" fmla="*/ 7 w 47"/>
                  <a:gd name="T1" fmla="*/ 34 h 34"/>
                  <a:gd name="T2" fmla="*/ 0 w 47"/>
                  <a:gd name="T3" fmla="*/ 22 h 34"/>
                  <a:gd name="T4" fmla="*/ 40 w 47"/>
                  <a:gd name="T5" fmla="*/ 0 h 34"/>
                  <a:gd name="T6" fmla="*/ 47 w 47"/>
                  <a:gd name="T7" fmla="*/ 13 h 34"/>
                  <a:gd name="T8" fmla="*/ 7 w 4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4">
                    <a:moveTo>
                      <a:pt x="7" y="34"/>
                    </a:moveTo>
                    <a:lnTo>
                      <a:pt x="0" y="22"/>
                    </a:lnTo>
                    <a:lnTo>
                      <a:pt x="40" y="0"/>
                    </a:lnTo>
                    <a:lnTo>
                      <a:pt x="47" y="13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4" name="Freeform 401"/>
              <p:cNvSpPr>
                <a:spLocks/>
              </p:cNvSpPr>
              <p:nvPr/>
            </p:nvSpPr>
            <p:spPr bwMode="auto">
              <a:xfrm>
                <a:off x="4595" y="2233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2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5" name="Freeform 402"/>
              <p:cNvSpPr>
                <a:spLocks/>
              </p:cNvSpPr>
              <p:nvPr/>
            </p:nvSpPr>
            <p:spPr bwMode="auto">
              <a:xfrm>
                <a:off x="4601" y="2230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2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6" name="Freeform 403"/>
              <p:cNvSpPr>
                <a:spLocks/>
              </p:cNvSpPr>
              <p:nvPr/>
            </p:nvSpPr>
            <p:spPr bwMode="auto">
              <a:xfrm>
                <a:off x="4608" y="2226"/>
                <a:ext cx="32" cy="57"/>
              </a:xfrm>
              <a:custGeom>
                <a:avLst/>
                <a:gdLst>
                  <a:gd name="T0" fmla="*/ 29 w 32"/>
                  <a:gd name="T1" fmla="*/ 57 h 57"/>
                  <a:gd name="T2" fmla="*/ 0 w 32"/>
                  <a:gd name="T3" fmla="*/ 2 h 57"/>
                  <a:gd name="T4" fmla="*/ 3 w 32"/>
                  <a:gd name="T5" fmla="*/ 0 h 57"/>
                  <a:gd name="T6" fmla="*/ 32 w 32"/>
                  <a:gd name="T7" fmla="*/ 55 h 57"/>
                  <a:gd name="T8" fmla="*/ 29 w 32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7">
                    <a:moveTo>
                      <a:pt x="29" y="5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2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7" name="Freeform 404"/>
              <p:cNvSpPr>
                <a:spLocks/>
              </p:cNvSpPr>
              <p:nvPr/>
            </p:nvSpPr>
            <p:spPr bwMode="auto">
              <a:xfrm>
                <a:off x="4614" y="2223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2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998" name="Freeform 405"/>
              <p:cNvSpPr>
                <a:spLocks/>
              </p:cNvSpPr>
              <p:nvPr/>
            </p:nvSpPr>
            <p:spPr bwMode="auto">
              <a:xfrm>
                <a:off x="4620" y="2220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1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1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2" name="Group 607"/>
            <p:cNvGrpSpPr>
              <a:grpSpLocks/>
            </p:cNvGrpSpPr>
            <p:nvPr/>
          </p:nvGrpSpPr>
          <p:grpSpPr bwMode="auto">
            <a:xfrm>
              <a:off x="2850" y="1612"/>
              <a:ext cx="1896" cy="1904"/>
              <a:chOff x="2850" y="1612"/>
              <a:chExt cx="1896" cy="1904"/>
            </a:xfrm>
          </p:grpSpPr>
          <p:sp>
            <p:nvSpPr>
              <p:cNvPr id="603" name="Freeform 407"/>
              <p:cNvSpPr>
                <a:spLocks/>
              </p:cNvSpPr>
              <p:nvPr/>
            </p:nvSpPr>
            <p:spPr bwMode="auto">
              <a:xfrm>
                <a:off x="4627" y="2216"/>
                <a:ext cx="32" cy="57"/>
              </a:xfrm>
              <a:custGeom>
                <a:avLst/>
                <a:gdLst>
                  <a:gd name="T0" fmla="*/ 29 w 32"/>
                  <a:gd name="T1" fmla="*/ 57 h 57"/>
                  <a:gd name="T2" fmla="*/ 0 w 32"/>
                  <a:gd name="T3" fmla="*/ 2 h 57"/>
                  <a:gd name="T4" fmla="*/ 3 w 32"/>
                  <a:gd name="T5" fmla="*/ 0 h 57"/>
                  <a:gd name="T6" fmla="*/ 32 w 32"/>
                  <a:gd name="T7" fmla="*/ 55 h 57"/>
                  <a:gd name="T8" fmla="*/ 29 w 32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7">
                    <a:moveTo>
                      <a:pt x="29" y="5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2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4" name="Freeform 408"/>
              <p:cNvSpPr>
                <a:spLocks/>
              </p:cNvSpPr>
              <p:nvPr/>
            </p:nvSpPr>
            <p:spPr bwMode="auto">
              <a:xfrm>
                <a:off x="4633" y="2213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2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5" name="Freeform 409"/>
              <p:cNvSpPr>
                <a:spLocks/>
              </p:cNvSpPr>
              <p:nvPr/>
            </p:nvSpPr>
            <p:spPr bwMode="auto">
              <a:xfrm>
                <a:off x="4654" y="2237"/>
                <a:ext cx="18" cy="29"/>
              </a:xfrm>
              <a:custGeom>
                <a:avLst/>
                <a:gdLst>
                  <a:gd name="T0" fmla="*/ 14 w 18"/>
                  <a:gd name="T1" fmla="*/ 29 h 29"/>
                  <a:gd name="T2" fmla="*/ 0 w 18"/>
                  <a:gd name="T3" fmla="*/ 2 h 29"/>
                  <a:gd name="T4" fmla="*/ 3 w 18"/>
                  <a:gd name="T5" fmla="*/ 0 h 29"/>
                  <a:gd name="T6" fmla="*/ 18 w 18"/>
                  <a:gd name="T7" fmla="*/ 27 h 29"/>
                  <a:gd name="T8" fmla="*/ 14 w 1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9">
                    <a:moveTo>
                      <a:pt x="14" y="29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18" y="27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6" name="Freeform 410"/>
              <p:cNvSpPr>
                <a:spLocks/>
              </p:cNvSpPr>
              <p:nvPr/>
            </p:nvSpPr>
            <p:spPr bwMode="auto">
              <a:xfrm>
                <a:off x="4561" y="2168"/>
                <a:ext cx="33" cy="57"/>
              </a:xfrm>
              <a:custGeom>
                <a:avLst/>
                <a:gdLst>
                  <a:gd name="T0" fmla="*/ 29 w 33"/>
                  <a:gd name="T1" fmla="*/ 57 h 57"/>
                  <a:gd name="T2" fmla="*/ 0 w 33"/>
                  <a:gd name="T3" fmla="*/ 2 h 57"/>
                  <a:gd name="T4" fmla="*/ 4 w 33"/>
                  <a:gd name="T5" fmla="*/ 0 h 57"/>
                  <a:gd name="T6" fmla="*/ 33 w 33"/>
                  <a:gd name="T7" fmla="*/ 55 h 57"/>
                  <a:gd name="T8" fmla="*/ 29 w 33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7">
                    <a:moveTo>
                      <a:pt x="29" y="57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7" name="Freeform 411"/>
              <p:cNvSpPr>
                <a:spLocks/>
              </p:cNvSpPr>
              <p:nvPr/>
            </p:nvSpPr>
            <p:spPr bwMode="auto">
              <a:xfrm>
                <a:off x="4567" y="2164"/>
                <a:ext cx="33" cy="58"/>
              </a:xfrm>
              <a:custGeom>
                <a:avLst/>
                <a:gdLst>
                  <a:gd name="T0" fmla="*/ 29 w 33"/>
                  <a:gd name="T1" fmla="*/ 58 h 58"/>
                  <a:gd name="T2" fmla="*/ 0 w 33"/>
                  <a:gd name="T3" fmla="*/ 2 h 58"/>
                  <a:gd name="T4" fmla="*/ 4 w 33"/>
                  <a:gd name="T5" fmla="*/ 0 h 58"/>
                  <a:gd name="T6" fmla="*/ 33 w 33"/>
                  <a:gd name="T7" fmla="*/ 56 h 58"/>
                  <a:gd name="T8" fmla="*/ 29 w 33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8">
                    <a:moveTo>
                      <a:pt x="29" y="58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6"/>
                    </a:lnTo>
                    <a:lnTo>
                      <a:pt x="29" y="5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8" name="Freeform 412"/>
              <p:cNvSpPr>
                <a:spLocks/>
              </p:cNvSpPr>
              <p:nvPr/>
            </p:nvSpPr>
            <p:spPr bwMode="auto">
              <a:xfrm>
                <a:off x="4574" y="2161"/>
                <a:ext cx="32" cy="57"/>
              </a:xfrm>
              <a:custGeom>
                <a:avLst/>
                <a:gdLst>
                  <a:gd name="T0" fmla="*/ 29 w 32"/>
                  <a:gd name="T1" fmla="*/ 57 h 57"/>
                  <a:gd name="T2" fmla="*/ 0 w 32"/>
                  <a:gd name="T3" fmla="*/ 2 h 57"/>
                  <a:gd name="T4" fmla="*/ 3 w 32"/>
                  <a:gd name="T5" fmla="*/ 0 h 57"/>
                  <a:gd name="T6" fmla="*/ 32 w 32"/>
                  <a:gd name="T7" fmla="*/ 56 h 57"/>
                  <a:gd name="T8" fmla="*/ 29 w 32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7">
                    <a:moveTo>
                      <a:pt x="29" y="5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2" y="56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9" name="Freeform 413"/>
              <p:cNvSpPr>
                <a:spLocks/>
              </p:cNvSpPr>
              <p:nvPr/>
            </p:nvSpPr>
            <p:spPr bwMode="auto">
              <a:xfrm>
                <a:off x="4580" y="2158"/>
                <a:ext cx="33" cy="57"/>
              </a:xfrm>
              <a:custGeom>
                <a:avLst/>
                <a:gdLst>
                  <a:gd name="T0" fmla="*/ 29 w 33"/>
                  <a:gd name="T1" fmla="*/ 57 h 57"/>
                  <a:gd name="T2" fmla="*/ 0 w 33"/>
                  <a:gd name="T3" fmla="*/ 2 h 57"/>
                  <a:gd name="T4" fmla="*/ 4 w 33"/>
                  <a:gd name="T5" fmla="*/ 0 h 57"/>
                  <a:gd name="T6" fmla="*/ 33 w 33"/>
                  <a:gd name="T7" fmla="*/ 55 h 57"/>
                  <a:gd name="T8" fmla="*/ 29 w 33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7">
                    <a:moveTo>
                      <a:pt x="29" y="57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0" name="Freeform 414"/>
              <p:cNvSpPr>
                <a:spLocks/>
              </p:cNvSpPr>
              <p:nvPr/>
            </p:nvSpPr>
            <p:spPr bwMode="auto">
              <a:xfrm>
                <a:off x="4586" y="2154"/>
                <a:ext cx="33" cy="58"/>
              </a:xfrm>
              <a:custGeom>
                <a:avLst/>
                <a:gdLst>
                  <a:gd name="T0" fmla="*/ 29 w 33"/>
                  <a:gd name="T1" fmla="*/ 58 h 58"/>
                  <a:gd name="T2" fmla="*/ 0 w 33"/>
                  <a:gd name="T3" fmla="*/ 2 h 58"/>
                  <a:gd name="T4" fmla="*/ 4 w 33"/>
                  <a:gd name="T5" fmla="*/ 0 h 58"/>
                  <a:gd name="T6" fmla="*/ 33 w 33"/>
                  <a:gd name="T7" fmla="*/ 56 h 58"/>
                  <a:gd name="T8" fmla="*/ 29 w 33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8">
                    <a:moveTo>
                      <a:pt x="29" y="58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6"/>
                    </a:lnTo>
                    <a:lnTo>
                      <a:pt x="29" y="5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1" name="Freeform 415"/>
              <p:cNvSpPr>
                <a:spLocks/>
              </p:cNvSpPr>
              <p:nvPr/>
            </p:nvSpPr>
            <p:spPr bwMode="auto">
              <a:xfrm>
                <a:off x="4593" y="2151"/>
                <a:ext cx="32" cy="57"/>
              </a:xfrm>
              <a:custGeom>
                <a:avLst/>
                <a:gdLst>
                  <a:gd name="T0" fmla="*/ 29 w 32"/>
                  <a:gd name="T1" fmla="*/ 57 h 57"/>
                  <a:gd name="T2" fmla="*/ 0 w 32"/>
                  <a:gd name="T3" fmla="*/ 2 h 57"/>
                  <a:gd name="T4" fmla="*/ 3 w 32"/>
                  <a:gd name="T5" fmla="*/ 0 h 57"/>
                  <a:gd name="T6" fmla="*/ 32 w 32"/>
                  <a:gd name="T7" fmla="*/ 55 h 57"/>
                  <a:gd name="T8" fmla="*/ 29 w 32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7">
                    <a:moveTo>
                      <a:pt x="29" y="5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2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2" name="Freeform 416"/>
              <p:cNvSpPr>
                <a:spLocks/>
              </p:cNvSpPr>
              <p:nvPr/>
            </p:nvSpPr>
            <p:spPr bwMode="auto">
              <a:xfrm>
                <a:off x="4599" y="2148"/>
                <a:ext cx="33" cy="57"/>
              </a:xfrm>
              <a:custGeom>
                <a:avLst/>
                <a:gdLst>
                  <a:gd name="T0" fmla="*/ 29 w 33"/>
                  <a:gd name="T1" fmla="*/ 57 h 57"/>
                  <a:gd name="T2" fmla="*/ 0 w 33"/>
                  <a:gd name="T3" fmla="*/ 2 h 57"/>
                  <a:gd name="T4" fmla="*/ 4 w 33"/>
                  <a:gd name="T5" fmla="*/ 0 h 57"/>
                  <a:gd name="T6" fmla="*/ 33 w 33"/>
                  <a:gd name="T7" fmla="*/ 55 h 57"/>
                  <a:gd name="T8" fmla="*/ 29 w 33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7">
                    <a:moveTo>
                      <a:pt x="29" y="57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3" name="Freeform 417"/>
              <p:cNvSpPr>
                <a:spLocks/>
              </p:cNvSpPr>
              <p:nvPr/>
            </p:nvSpPr>
            <p:spPr bwMode="auto">
              <a:xfrm>
                <a:off x="4614" y="2160"/>
                <a:ext cx="24" cy="42"/>
              </a:xfrm>
              <a:custGeom>
                <a:avLst/>
                <a:gdLst>
                  <a:gd name="T0" fmla="*/ 20 w 24"/>
                  <a:gd name="T1" fmla="*/ 42 h 42"/>
                  <a:gd name="T2" fmla="*/ 0 w 24"/>
                  <a:gd name="T3" fmla="*/ 2 h 42"/>
                  <a:gd name="T4" fmla="*/ 3 w 24"/>
                  <a:gd name="T5" fmla="*/ 0 h 42"/>
                  <a:gd name="T6" fmla="*/ 24 w 24"/>
                  <a:gd name="T7" fmla="*/ 40 h 42"/>
                  <a:gd name="T8" fmla="*/ 20 w 24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2">
                    <a:moveTo>
                      <a:pt x="20" y="4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24" y="40"/>
                    </a:lnTo>
                    <a:lnTo>
                      <a:pt x="20" y="4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4" name="Freeform 418"/>
              <p:cNvSpPr>
                <a:spLocks/>
              </p:cNvSpPr>
              <p:nvPr/>
            </p:nvSpPr>
            <p:spPr bwMode="auto">
              <a:xfrm>
                <a:off x="4449" y="2228"/>
                <a:ext cx="104" cy="94"/>
              </a:xfrm>
              <a:custGeom>
                <a:avLst/>
                <a:gdLst>
                  <a:gd name="T0" fmla="*/ 104 w 104"/>
                  <a:gd name="T1" fmla="*/ 89 h 94"/>
                  <a:gd name="T2" fmla="*/ 101 w 104"/>
                  <a:gd name="T3" fmla="*/ 94 h 94"/>
                  <a:gd name="T4" fmla="*/ 49 w 104"/>
                  <a:gd name="T5" fmla="*/ 69 h 94"/>
                  <a:gd name="T6" fmla="*/ 53 w 104"/>
                  <a:gd name="T7" fmla="*/ 33 h 94"/>
                  <a:gd name="T8" fmla="*/ 0 w 104"/>
                  <a:gd name="T9" fmla="*/ 5 h 94"/>
                  <a:gd name="T10" fmla="*/ 3 w 104"/>
                  <a:gd name="T11" fmla="*/ 0 h 94"/>
                  <a:gd name="T12" fmla="*/ 59 w 104"/>
                  <a:gd name="T13" fmla="*/ 29 h 94"/>
                  <a:gd name="T14" fmla="*/ 55 w 104"/>
                  <a:gd name="T15" fmla="*/ 65 h 94"/>
                  <a:gd name="T16" fmla="*/ 104 w 104"/>
                  <a:gd name="T17" fmla="*/ 8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94">
                    <a:moveTo>
                      <a:pt x="104" y="89"/>
                    </a:moveTo>
                    <a:lnTo>
                      <a:pt x="101" y="94"/>
                    </a:lnTo>
                    <a:lnTo>
                      <a:pt x="49" y="69"/>
                    </a:lnTo>
                    <a:lnTo>
                      <a:pt x="53" y="33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9" y="29"/>
                    </a:lnTo>
                    <a:lnTo>
                      <a:pt x="55" y="65"/>
                    </a:lnTo>
                    <a:lnTo>
                      <a:pt x="104" y="89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5" name="Freeform 419"/>
              <p:cNvSpPr>
                <a:spLocks/>
              </p:cNvSpPr>
              <p:nvPr/>
            </p:nvSpPr>
            <p:spPr bwMode="auto">
              <a:xfrm>
                <a:off x="4447" y="2222"/>
                <a:ext cx="17" cy="22"/>
              </a:xfrm>
              <a:custGeom>
                <a:avLst/>
                <a:gdLst>
                  <a:gd name="T0" fmla="*/ 15 w 17"/>
                  <a:gd name="T1" fmla="*/ 0 h 22"/>
                  <a:gd name="T2" fmla="*/ 17 w 17"/>
                  <a:gd name="T3" fmla="*/ 4 h 22"/>
                  <a:gd name="T4" fmla="*/ 7 w 17"/>
                  <a:gd name="T5" fmla="*/ 10 h 22"/>
                  <a:gd name="T6" fmla="*/ 13 w 17"/>
                  <a:gd name="T7" fmla="*/ 20 h 22"/>
                  <a:gd name="T8" fmla="*/ 8 w 17"/>
                  <a:gd name="T9" fmla="*/ 22 h 22"/>
                  <a:gd name="T10" fmla="*/ 0 w 17"/>
                  <a:gd name="T11" fmla="*/ 8 h 22"/>
                  <a:gd name="T12" fmla="*/ 15 w 17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2">
                    <a:moveTo>
                      <a:pt x="15" y="0"/>
                    </a:moveTo>
                    <a:lnTo>
                      <a:pt x="17" y="4"/>
                    </a:lnTo>
                    <a:lnTo>
                      <a:pt x="7" y="10"/>
                    </a:lnTo>
                    <a:lnTo>
                      <a:pt x="13" y="20"/>
                    </a:lnTo>
                    <a:lnTo>
                      <a:pt x="8" y="22"/>
                    </a:lnTo>
                    <a:lnTo>
                      <a:pt x="0" y="8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6" name="Freeform 420"/>
              <p:cNvSpPr>
                <a:spLocks/>
              </p:cNvSpPr>
              <p:nvPr/>
            </p:nvSpPr>
            <p:spPr bwMode="auto">
              <a:xfrm>
                <a:off x="4496" y="2252"/>
                <a:ext cx="16" cy="16"/>
              </a:xfrm>
              <a:custGeom>
                <a:avLst/>
                <a:gdLst>
                  <a:gd name="T0" fmla="*/ 5 w 16"/>
                  <a:gd name="T1" fmla="*/ 1 h 16"/>
                  <a:gd name="T2" fmla="*/ 2 w 16"/>
                  <a:gd name="T3" fmla="*/ 11 h 16"/>
                  <a:gd name="T4" fmla="*/ 11 w 16"/>
                  <a:gd name="T5" fmla="*/ 14 h 16"/>
                  <a:gd name="T6" fmla="*/ 14 w 16"/>
                  <a:gd name="T7" fmla="*/ 4 h 16"/>
                  <a:gd name="T8" fmla="*/ 5 w 16"/>
                  <a:gd name="T9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5" y="1"/>
                    </a:moveTo>
                    <a:cubicBezTo>
                      <a:pt x="1" y="3"/>
                      <a:pt x="0" y="8"/>
                      <a:pt x="2" y="11"/>
                    </a:cubicBezTo>
                    <a:cubicBezTo>
                      <a:pt x="4" y="14"/>
                      <a:pt x="8" y="16"/>
                      <a:pt x="11" y="14"/>
                    </a:cubicBezTo>
                    <a:cubicBezTo>
                      <a:pt x="15" y="12"/>
                      <a:pt x="16" y="8"/>
                      <a:pt x="14" y="4"/>
                    </a:cubicBezTo>
                    <a:cubicBezTo>
                      <a:pt x="13" y="1"/>
                      <a:pt x="8" y="0"/>
                      <a:pt x="5" y="1"/>
                    </a:cubicBezTo>
                    <a:close/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7" name="Freeform 421"/>
              <p:cNvSpPr>
                <a:spLocks/>
              </p:cNvSpPr>
              <p:nvPr/>
            </p:nvSpPr>
            <p:spPr bwMode="auto">
              <a:xfrm>
                <a:off x="4493" y="2287"/>
                <a:ext cx="16" cy="16"/>
              </a:xfrm>
              <a:custGeom>
                <a:avLst/>
                <a:gdLst>
                  <a:gd name="T0" fmla="*/ 5 w 16"/>
                  <a:gd name="T1" fmla="*/ 2 h 16"/>
                  <a:gd name="T2" fmla="*/ 2 w 16"/>
                  <a:gd name="T3" fmla="*/ 12 h 16"/>
                  <a:gd name="T4" fmla="*/ 11 w 16"/>
                  <a:gd name="T5" fmla="*/ 14 h 16"/>
                  <a:gd name="T6" fmla="*/ 14 w 16"/>
                  <a:gd name="T7" fmla="*/ 5 h 16"/>
                  <a:gd name="T8" fmla="*/ 5 w 16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5" y="2"/>
                    </a:moveTo>
                    <a:cubicBezTo>
                      <a:pt x="1" y="4"/>
                      <a:pt x="0" y="8"/>
                      <a:pt x="2" y="12"/>
                    </a:cubicBezTo>
                    <a:cubicBezTo>
                      <a:pt x="4" y="15"/>
                      <a:pt x="8" y="16"/>
                      <a:pt x="11" y="14"/>
                    </a:cubicBezTo>
                    <a:cubicBezTo>
                      <a:pt x="15" y="13"/>
                      <a:pt x="16" y="8"/>
                      <a:pt x="14" y="5"/>
                    </a:cubicBezTo>
                    <a:cubicBezTo>
                      <a:pt x="12" y="2"/>
                      <a:pt x="8" y="0"/>
                      <a:pt x="5" y="2"/>
                    </a:cubicBezTo>
                    <a:close/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8" name="Freeform 422"/>
              <p:cNvSpPr>
                <a:spLocks/>
              </p:cNvSpPr>
              <p:nvPr/>
            </p:nvSpPr>
            <p:spPr bwMode="auto">
              <a:xfrm>
                <a:off x="4474" y="2023"/>
                <a:ext cx="272" cy="227"/>
              </a:xfrm>
              <a:custGeom>
                <a:avLst/>
                <a:gdLst>
                  <a:gd name="T0" fmla="*/ 0 w 272"/>
                  <a:gd name="T1" fmla="*/ 157 h 227"/>
                  <a:gd name="T2" fmla="*/ 49 w 272"/>
                  <a:gd name="T3" fmla="*/ 0 h 227"/>
                  <a:gd name="T4" fmla="*/ 272 w 272"/>
                  <a:gd name="T5" fmla="*/ 69 h 227"/>
                  <a:gd name="T6" fmla="*/ 224 w 272"/>
                  <a:gd name="T7" fmla="*/ 227 h 227"/>
                  <a:gd name="T8" fmla="*/ 0 w 272"/>
                  <a:gd name="T9" fmla="*/ 15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2" h="227">
                    <a:moveTo>
                      <a:pt x="0" y="157"/>
                    </a:moveTo>
                    <a:lnTo>
                      <a:pt x="49" y="0"/>
                    </a:lnTo>
                    <a:lnTo>
                      <a:pt x="272" y="69"/>
                    </a:lnTo>
                    <a:lnTo>
                      <a:pt x="224" y="227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19" name="Freeform 423"/>
              <p:cNvSpPr>
                <a:spLocks/>
              </p:cNvSpPr>
              <p:nvPr/>
            </p:nvSpPr>
            <p:spPr bwMode="auto">
              <a:xfrm>
                <a:off x="4625" y="2083"/>
                <a:ext cx="44" cy="130"/>
              </a:xfrm>
              <a:custGeom>
                <a:avLst/>
                <a:gdLst>
                  <a:gd name="T0" fmla="*/ 0 w 44"/>
                  <a:gd name="T1" fmla="*/ 129 h 130"/>
                  <a:gd name="T2" fmla="*/ 40 w 44"/>
                  <a:gd name="T3" fmla="*/ 0 h 130"/>
                  <a:gd name="T4" fmla="*/ 44 w 44"/>
                  <a:gd name="T5" fmla="*/ 2 h 130"/>
                  <a:gd name="T6" fmla="*/ 4 w 44"/>
                  <a:gd name="T7" fmla="*/ 130 h 130"/>
                  <a:gd name="T8" fmla="*/ 0 w 44"/>
                  <a:gd name="T9" fmla="*/ 12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129"/>
                    </a:moveTo>
                    <a:lnTo>
                      <a:pt x="40" y="0"/>
                    </a:lnTo>
                    <a:lnTo>
                      <a:pt x="44" y="2"/>
                    </a:lnTo>
                    <a:lnTo>
                      <a:pt x="4" y="130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0" name="Freeform 424"/>
              <p:cNvSpPr>
                <a:spLocks/>
              </p:cNvSpPr>
              <p:nvPr/>
            </p:nvSpPr>
            <p:spPr bwMode="auto">
              <a:xfrm>
                <a:off x="4632" y="2085"/>
                <a:ext cx="44" cy="130"/>
              </a:xfrm>
              <a:custGeom>
                <a:avLst/>
                <a:gdLst>
                  <a:gd name="T0" fmla="*/ 0 w 44"/>
                  <a:gd name="T1" fmla="*/ 129 h 130"/>
                  <a:gd name="T2" fmla="*/ 40 w 44"/>
                  <a:gd name="T3" fmla="*/ 0 h 130"/>
                  <a:gd name="T4" fmla="*/ 44 w 44"/>
                  <a:gd name="T5" fmla="*/ 2 h 130"/>
                  <a:gd name="T6" fmla="*/ 4 w 44"/>
                  <a:gd name="T7" fmla="*/ 130 h 130"/>
                  <a:gd name="T8" fmla="*/ 0 w 44"/>
                  <a:gd name="T9" fmla="*/ 12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129"/>
                    </a:moveTo>
                    <a:lnTo>
                      <a:pt x="40" y="0"/>
                    </a:lnTo>
                    <a:lnTo>
                      <a:pt x="44" y="2"/>
                    </a:lnTo>
                    <a:lnTo>
                      <a:pt x="4" y="130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1" name="Freeform 425"/>
              <p:cNvSpPr>
                <a:spLocks/>
              </p:cNvSpPr>
              <p:nvPr/>
            </p:nvSpPr>
            <p:spPr bwMode="auto">
              <a:xfrm>
                <a:off x="4639" y="2088"/>
                <a:ext cx="43" cy="129"/>
              </a:xfrm>
              <a:custGeom>
                <a:avLst/>
                <a:gdLst>
                  <a:gd name="T0" fmla="*/ 0 w 43"/>
                  <a:gd name="T1" fmla="*/ 128 h 129"/>
                  <a:gd name="T2" fmla="*/ 40 w 43"/>
                  <a:gd name="T3" fmla="*/ 0 h 129"/>
                  <a:gd name="T4" fmla="*/ 43 w 43"/>
                  <a:gd name="T5" fmla="*/ 1 h 129"/>
                  <a:gd name="T6" fmla="*/ 4 w 43"/>
                  <a:gd name="T7" fmla="*/ 129 h 129"/>
                  <a:gd name="T8" fmla="*/ 0 w 43"/>
                  <a:gd name="T9" fmla="*/ 128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29">
                    <a:moveTo>
                      <a:pt x="0" y="128"/>
                    </a:moveTo>
                    <a:lnTo>
                      <a:pt x="40" y="0"/>
                    </a:lnTo>
                    <a:lnTo>
                      <a:pt x="43" y="1"/>
                    </a:lnTo>
                    <a:lnTo>
                      <a:pt x="4" y="129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2" name="Freeform 426"/>
              <p:cNvSpPr>
                <a:spLocks/>
              </p:cNvSpPr>
              <p:nvPr/>
            </p:nvSpPr>
            <p:spPr bwMode="auto">
              <a:xfrm>
                <a:off x="4646" y="2090"/>
                <a:ext cx="43" cy="129"/>
              </a:xfrm>
              <a:custGeom>
                <a:avLst/>
                <a:gdLst>
                  <a:gd name="T0" fmla="*/ 0 w 43"/>
                  <a:gd name="T1" fmla="*/ 128 h 129"/>
                  <a:gd name="T2" fmla="*/ 39 w 43"/>
                  <a:gd name="T3" fmla="*/ 0 h 129"/>
                  <a:gd name="T4" fmla="*/ 43 w 43"/>
                  <a:gd name="T5" fmla="*/ 1 h 129"/>
                  <a:gd name="T6" fmla="*/ 4 w 43"/>
                  <a:gd name="T7" fmla="*/ 129 h 129"/>
                  <a:gd name="T8" fmla="*/ 0 w 43"/>
                  <a:gd name="T9" fmla="*/ 128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29">
                    <a:moveTo>
                      <a:pt x="0" y="12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4" y="129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3" name="Freeform 427"/>
              <p:cNvSpPr>
                <a:spLocks/>
              </p:cNvSpPr>
              <p:nvPr/>
            </p:nvSpPr>
            <p:spPr bwMode="auto">
              <a:xfrm>
                <a:off x="4653" y="2092"/>
                <a:ext cx="43" cy="129"/>
              </a:xfrm>
              <a:custGeom>
                <a:avLst/>
                <a:gdLst>
                  <a:gd name="T0" fmla="*/ 0 w 43"/>
                  <a:gd name="T1" fmla="*/ 128 h 129"/>
                  <a:gd name="T2" fmla="*/ 39 w 43"/>
                  <a:gd name="T3" fmla="*/ 0 h 129"/>
                  <a:gd name="T4" fmla="*/ 43 w 43"/>
                  <a:gd name="T5" fmla="*/ 1 h 129"/>
                  <a:gd name="T6" fmla="*/ 4 w 43"/>
                  <a:gd name="T7" fmla="*/ 129 h 129"/>
                  <a:gd name="T8" fmla="*/ 0 w 43"/>
                  <a:gd name="T9" fmla="*/ 128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29">
                    <a:moveTo>
                      <a:pt x="0" y="12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4" y="129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4" name="Freeform 428"/>
              <p:cNvSpPr>
                <a:spLocks/>
              </p:cNvSpPr>
              <p:nvPr/>
            </p:nvSpPr>
            <p:spPr bwMode="auto">
              <a:xfrm>
                <a:off x="4660" y="2094"/>
                <a:ext cx="43" cy="130"/>
              </a:xfrm>
              <a:custGeom>
                <a:avLst/>
                <a:gdLst>
                  <a:gd name="T0" fmla="*/ 0 w 43"/>
                  <a:gd name="T1" fmla="*/ 128 h 130"/>
                  <a:gd name="T2" fmla="*/ 39 w 43"/>
                  <a:gd name="T3" fmla="*/ 0 h 130"/>
                  <a:gd name="T4" fmla="*/ 43 w 43"/>
                  <a:gd name="T5" fmla="*/ 1 h 130"/>
                  <a:gd name="T6" fmla="*/ 4 w 43"/>
                  <a:gd name="T7" fmla="*/ 130 h 130"/>
                  <a:gd name="T8" fmla="*/ 0 w 43"/>
                  <a:gd name="T9" fmla="*/ 12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30">
                    <a:moveTo>
                      <a:pt x="0" y="12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4" y="13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5" name="Freeform 429"/>
              <p:cNvSpPr>
                <a:spLocks/>
              </p:cNvSpPr>
              <p:nvPr/>
            </p:nvSpPr>
            <p:spPr bwMode="auto">
              <a:xfrm>
                <a:off x="4666" y="2096"/>
                <a:ext cx="44" cy="130"/>
              </a:xfrm>
              <a:custGeom>
                <a:avLst/>
                <a:gdLst>
                  <a:gd name="T0" fmla="*/ 0 w 44"/>
                  <a:gd name="T1" fmla="*/ 128 h 130"/>
                  <a:gd name="T2" fmla="*/ 40 w 44"/>
                  <a:gd name="T3" fmla="*/ 0 h 130"/>
                  <a:gd name="T4" fmla="*/ 44 w 44"/>
                  <a:gd name="T5" fmla="*/ 1 h 130"/>
                  <a:gd name="T6" fmla="*/ 4 w 44"/>
                  <a:gd name="T7" fmla="*/ 130 h 130"/>
                  <a:gd name="T8" fmla="*/ 0 w 44"/>
                  <a:gd name="T9" fmla="*/ 12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128"/>
                    </a:moveTo>
                    <a:lnTo>
                      <a:pt x="40" y="0"/>
                    </a:lnTo>
                    <a:lnTo>
                      <a:pt x="44" y="1"/>
                    </a:lnTo>
                    <a:lnTo>
                      <a:pt x="4" y="13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6" name="Freeform 430"/>
              <p:cNvSpPr>
                <a:spLocks/>
              </p:cNvSpPr>
              <p:nvPr/>
            </p:nvSpPr>
            <p:spPr bwMode="auto">
              <a:xfrm>
                <a:off x="4673" y="2197"/>
                <a:ext cx="13" cy="31"/>
              </a:xfrm>
              <a:custGeom>
                <a:avLst/>
                <a:gdLst>
                  <a:gd name="T0" fmla="*/ 0 w 13"/>
                  <a:gd name="T1" fmla="*/ 30 h 31"/>
                  <a:gd name="T2" fmla="*/ 9 w 13"/>
                  <a:gd name="T3" fmla="*/ 0 h 31"/>
                  <a:gd name="T4" fmla="*/ 13 w 13"/>
                  <a:gd name="T5" fmla="*/ 1 h 31"/>
                  <a:gd name="T6" fmla="*/ 4 w 13"/>
                  <a:gd name="T7" fmla="*/ 31 h 31"/>
                  <a:gd name="T8" fmla="*/ 0 w 13"/>
                  <a:gd name="T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1">
                    <a:moveTo>
                      <a:pt x="0" y="30"/>
                    </a:moveTo>
                    <a:lnTo>
                      <a:pt x="9" y="0"/>
                    </a:lnTo>
                    <a:lnTo>
                      <a:pt x="13" y="1"/>
                    </a:lnTo>
                    <a:lnTo>
                      <a:pt x="4" y="31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7" name="Freeform 431"/>
              <p:cNvSpPr>
                <a:spLocks/>
              </p:cNvSpPr>
              <p:nvPr/>
            </p:nvSpPr>
            <p:spPr bwMode="auto">
              <a:xfrm>
                <a:off x="4586" y="2086"/>
                <a:ext cx="30" cy="29"/>
              </a:xfrm>
              <a:custGeom>
                <a:avLst/>
                <a:gdLst>
                  <a:gd name="T0" fmla="*/ 0 w 30"/>
                  <a:gd name="T1" fmla="*/ 23 h 29"/>
                  <a:gd name="T2" fmla="*/ 6 w 30"/>
                  <a:gd name="T3" fmla="*/ 29 h 29"/>
                  <a:gd name="T4" fmla="*/ 30 w 30"/>
                  <a:gd name="T5" fmla="*/ 21 h 29"/>
                  <a:gd name="T6" fmla="*/ 10 w 30"/>
                  <a:gd name="T7" fmla="*/ 0 h 29"/>
                  <a:gd name="T8" fmla="*/ 0 w 30"/>
                  <a:gd name="T9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9">
                    <a:moveTo>
                      <a:pt x="0" y="23"/>
                    </a:moveTo>
                    <a:cubicBezTo>
                      <a:pt x="3" y="24"/>
                      <a:pt x="5" y="26"/>
                      <a:pt x="6" y="29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6" y="12"/>
                      <a:pt x="19" y="5"/>
                      <a:pt x="10" y="0"/>
                    </a:cubicBez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A2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8" name="Freeform 432"/>
              <p:cNvSpPr>
                <a:spLocks/>
              </p:cNvSpPr>
              <p:nvPr/>
            </p:nvSpPr>
            <p:spPr bwMode="auto">
              <a:xfrm>
                <a:off x="4533" y="2076"/>
                <a:ext cx="56" cy="39"/>
              </a:xfrm>
              <a:custGeom>
                <a:avLst/>
                <a:gdLst>
                  <a:gd name="T0" fmla="*/ 24 w 55"/>
                  <a:gd name="T1" fmla="*/ 39 h 39"/>
                  <a:gd name="T2" fmla="*/ 45 w 55"/>
                  <a:gd name="T3" fmla="*/ 30 h 39"/>
                  <a:gd name="T4" fmla="*/ 55 w 55"/>
                  <a:gd name="T5" fmla="*/ 7 h 39"/>
                  <a:gd name="T6" fmla="*/ 54 w 55"/>
                  <a:gd name="T7" fmla="*/ 7 h 39"/>
                  <a:gd name="T8" fmla="*/ 0 w 55"/>
                  <a:gd name="T9" fmla="*/ 32 h 39"/>
                  <a:gd name="T10" fmla="*/ 24 w 55"/>
                  <a:gd name="T1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39">
                    <a:moveTo>
                      <a:pt x="24" y="39"/>
                    </a:moveTo>
                    <a:cubicBezTo>
                      <a:pt x="28" y="32"/>
                      <a:pt x="37" y="28"/>
                      <a:pt x="45" y="30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32" y="0"/>
                      <a:pt x="9" y="11"/>
                      <a:pt x="0" y="32"/>
                    </a:cubicBezTo>
                    <a:lnTo>
                      <a:pt x="24" y="39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29" name="Freeform 433"/>
              <p:cNvSpPr>
                <a:spLocks/>
              </p:cNvSpPr>
              <p:nvPr/>
            </p:nvSpPr>
            <p:spPr bwMode="auto">
              <a:xfrm>
                <a:off x="4528" y="2116"/>
                <a:ext cx="30" cy="35"/>
              </a:xfrm>
              <a:custGeom>
                <a:avLst/>
                <a:gdLst>
                  <a:gd name="T0" fmla="*/ 29 w 29"/>
                  <a:gd name="T1" fmla="*/ 19 h 35"/>
                  <a:gd name="T2" fmla="*/ 26 w 29"/>
                  <a:gd name="T3" fmla="*/ 7 h 35"/>
                  <a:gd name="T4" fmla="*/ 3 w 29"/>
                  <a:gd name="T5" fmla="*/ 0 h 35"/>
                  <a:gd name="T6" fmla="*/ 11 w 29"/>
                  <a:gd name="T7" fmla="*/ 35 h 35"/>
                  <a:gd name="T8" fmla="*/ 29 w 29"/>
                  <a:gd name="T9" fmla="*/ 1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5">
                    <a:moveTo>
                      <a:pt x="29" y="19"/>
                    </a:moveTo>
                    <a:cubicBezTo>
                      <a:pt x="27" y="15"/>
                      <a:pt x="26" y="11"/>
                      <a:pt x="26" y="7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13"/>
                      <a:pt x="3" y="26"/>
                      <a:pt x="11" y="35"/>
                    </a:cubicBez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FF7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0" name="Freeform 434"/>
              <p:cNvSpPr>
                <a:spLocks/>
              </p:cNvSpPr>
              <p:nvPr/>
            </p:nvSpPr>
            <p:spPr bwMode="auto">
              <a:xfrm>
                <a:off x="4544" y="2115"/>
                <a:ext cx="76" cy="59"/>
              </a:xfrm>
              <a:custGeom>
                <a:avLst/>
                <a:gdLst>
                  <a:gd name="T0" fmla="*/ 50 w 75"/>
                  <a:gd name="T1" fmla="*/ 8 h 59"/>
                  <a:gd name="T2" fmla="*/ 49 w 75"/>
                  <a:gd name="T3" fmla="*/ 16 h 59"/>
                  <a:gd name="T4" fmla="*/ 24 w 75"/>
                  <a:gd name="T5" fmla="*/ 29 h 59"/>
                  <a:gd name="T6" fmla="*/ 19 w 75"/>
                  <a:gd name="T7" fmla="*/ 26 h 59"/>
                  <a:gd name="T8" fmla="*/ 0 w 75"/>
                  <a:gd name="T9" fmla="*/ 42 h 59"/>
                  <a:gd name="T10" fmla="*/ 17 w 75"/>
                  <a:gd name="T11" fmla="*/ 52 h 59"/>
                  <a:gd name="T12" fmla="*/ 72 w 75"/>
                  <a:gd name="T13" fmla="*/ 23 h 59"/>
                  <a:gd name="T14" fmla="*/ 73 w 75"/>
                  <a:gd name="T15" fmla="*/ 0 h 59"/>
                  <a:gd name="T16" fmla="*/ 50 w 75"/>
                  <a:gd name="T17" fmla="*/ 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59">
                    <a:moveTo>
                      <a:pt x="50" y="8"/>
                    </a:moveTo>
                    <a:cubicBezTo>
                      <a:pt x="50" y="10"/>
                      <a:pt x="50" y="13"/>
                      <a:pt x="49" y="16"/>
                    </a:cubicBezTo>
                    <a:cubicBezTo>
                      <a:pt x="46" y="26"/>
                      <a:pt x="35" y="32"/>
                      <a:pt x="24" y="29"/>
                    </a:cubicBezTo>
                    <a:cubicBezTo>
                      <a:pt x="22" y="28"/>
                      <a:pt x="20" y="27"/>
                      <a:pt x="19" y="26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5" y="47"/>
                      <a:pt x="11" y="50"/>
                      <a:pt x="17" y="52"/>
                    </a:cubicBezTo>
                    <a:cubicBezTo>
                      <a:pt x="40" y="59"/>
                      <a:pt x="65" y="46"/>
                      <a:pt x="72" y="23"/>
                    </a:cubicBezTo>
                    <a:cubicBezTo>
                      <a:pt x="75" y="15"/>
                      <a:pt x="75" y="7"/>
                      <a:pt x="73" y="0"/>
                    </a:cubicBezTo>
                    <a:lnTo>
                      <a:pt x="50" y="8"/>
                    </a:lnTo>
                    <a:close/>
                  </a:path>
                </a:pathLst>
              </a:custGeom>
              <a:solidFill>
                <a:srgbClr val="2C46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1" name="Freeform 435"/>
              <p:cNvSpPr>
                <a:spLocks/>
              </p:cNvSpPr>
              <p:nvPr/>
            </p:nvSpPr>
            <p:spPr bwMode="auto">
              <a:xfrm>
                <a:off x="3218" y="1612"/>
                <a:ext cx="271" cy="227"/>
              </a:xfrm>
              <a:custGeom>
                <a:avLst/>
                <a:gdLst>
                  <a:gd name="T0" fmla="*/ 271 w 271"/>
                  <a:gd name="T1" fmla="*/ 69 h 227"/>
                  <a:gd name="T2" fmla="*/ 223 w 271"/>
                  <a:gd name="T3" fmla="*/ 227 h 227"/>
                  <a:gd name="T4" fmla="*/ 0 w 271"/>
                  <a:gd name="T5" fmla="*/ 158 h 227"/>
                  <a:gd name="T6" fmla="*/ 48 w 271"/>
                  <a:gd name="T7" fmla="*/ 0 h 227"/>
                  <a:gd name="T8" fmla="*/ 271 w 271"/>
                  <a:gd name="T9" fmla="*/ 69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1" h="227">
                    <a:moveTo>
                      <a:pt x="271" y="69"/>
                    </a:moveTo>
                    <a:lnTo>
                      <a:pt x="223" y="227"/>
                    </a:lnTo>
                    <a:lnTo>
                      <a:pt x="0" y="158"/>
                    </a:lnTo>
                    <a:lnTo>
                      <a:pt x="48" y="0"/>
                    </a:lnTo>
                    <a:lnTo>
                      <a:pt x="271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2" name="Freeform 436"/>
              <p:cNvSpPr>
                <a:spLocks/>
              </p:cNvSpPr>
              <p:nvPr/>
            </p:nvSpPr>
            <p:spPr bwMode="auto">
              <a:xfrm>
                <a:off x="3351" y="1661"/>
                <a:ext cx="16" cy="18"/>
              </a:xfrm>
              <a:custGeom>
                <a:avLst/>
                <a:gdLst>
                  <a:gd name="T0" fmla="*/ 16 w 16"/>
                  <a:gd name="T1" fmla="*/ 4 h 18"/>
                  <a:gd name="T2" fmla="*/ 12 w 16"/>
                  <a:gd name="T3" fmla="*/ 18 h 18"/>
                  <a:gd name="T4" fmla="*/ 0 w 16"/>
                  <a:gd name="T5" fmla="*/ 14 h 18"/>
                  <a:gd name="T6" fmla="*/ 4 w 16"/>
                  <a:gd name="T7" fmla="*/ 0 h 18"/>
                  <a:gd name="T8" fmla="*/ 16 w 16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8">
                    <a:moveTo>
                      <a:pt x="16" y="4"/>
                    </a:moveTo>
                    <a:lnTo>
                      <a:pt x="12" y="18"/>
                    </a:lnTo>
                    <a:lnTo>
                      <a:pt x="0" y="14"/>
                    </a:lnTo>
                    <a:lnTo>
                      <a:pt x="4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3" name="Freeform 437"/>
              <p:cNvSpPr>
                <a:spLocks/>
              </p:cNvSpPr>
              <p:nvPr/>
            </p:nvSpPr>
            <p:spPr bwMode="auto">
              <a:xfrm>
                <a:off x="3346" y="1677"/>
                <a:ext cx="22" cy="19"/>
              </a:xfrm>
              <a:custGeom>
                <a:avLst/>
                <a:gdLst>
                  <a:gd name="T0" fmla="*/ 22 w 22"/>
                  <a:gd name="T1" fmla="*/ 6 h 19"/>
                  <a:gd name="T2" fmla="*/ 18 w 22"/>
                  <a:gd name="T3" fmla="*/ 19 h 19"/>
                  <a:gd name="T4" fmla="*/ 0 w 22"/>
                  <a:gd name="T5" fmla="*/ 14 h 19"/>
                  <a:gd name="T6" fmla="*/ 4 w 22"/>
                  <a:gd name="T7" fmla="*/ 0 h 19"/>
                  <a:gd name="T8" fmla="*/ 22 w 22"/>
                  <a:gd name="T9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9">
                    <a:moveTo>
                      <a:pt x="22" y="6"/>
                    </a:moveTo>
                    <a:lnTo>
                      <a:pt x="18" y="19"/>
                    </a:lnTo>
                    <a:lnTo>
                      <a:pt x="0" y="14"/>
                    </a:lnTo>
                    <a:lnTo>
                      <a:pt x="4" y="0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4" name="Freeform 438"/>
              <p:cNvSpPr>
                <a:spLocks/>
              </p:cNvSpPr>
              <p:nvPr/>
            </p:nvSpPr>
            <p:spPr bwMode="auto">
              <a:xfrm>
                <a:off x="3341" y="1693"/>
                <a:ext cx="34" cy="23"/>
              </a:xfrm>
              <a:custGeom>
                <a:avLst/>
                <a:gdLst>
                  <a:gd name="T0" fmla="*/ 34 w 34"/>
                  <a:gd name="T1" fmla="*/ 9 h 23"/>
                  <a:gd name="T2" fmla="*/ 30 w 34"/>
                  <a:gd name="T3" fmla="*/ 23 h 23"/>
                  <a:gd name="T4" fmla="*/ 0 w 34"/>
                  <a:gd name="T5" fmla="*/ 13 h 23"/>
                  <a:gd name="T6" fmla="*/ 4 w 34"/>
                  <a:gd name="T7" fmla="*/ 0 h 23"/>
                  <a:gd name="T8" fmla="*/ 34 w 34"/>
                  <a:gd name="T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9"/>
                    </a:moveTo>
                    <a:lnTo>
                      <a:pt x="30" y="23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34" y="9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5" name="Freeform 439"/>
              <p:cNvSpPr>
                <a:spLocks/>
              </p:cNvSpPr>
              <p:nvPr/>
            </p:nvSpPr>
            <p:spPr bwMode="auto">
              <a:xfrm>
                <a:off x="3336" y="1709"/>
                <a:ext cx="31" cy="21"/>
              </a:xfrm>
              <a:custGeom>
                <a:avLst/>
                <a:gdLst>
                  <a:gd name="T0" fmla="*/ 31 w 31"/>
                  <a:gd name="T1" fmla="*/ 8 h 21"/>
                  <a:gd name="T2" fmla="*/ 26 w 31"/>
                  <a:gd name="T3" fmla="*/ 21 h 21"/>
                  <a:gd name="T4" fmla="*/ 0 w 31"/>
                  <a:gd name="T5" fmla="*/ 13 h 21"/>
                  <a:gd name="T6" fmla="*/ 5 w 31"/>
                  <a:gd name="T7" fmla="*/ 0 h 21"/>
                  <a:gd name="T8" fmla="*/ 31 w 31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1">
                    <a:moveTo>
                      <a:pt x="31" y="8"/>
                    </a:moveTo>
                    <a:lnTo>
                      <a:pt x="26" y="21"/>
                    </a:lnTo>
                    <a:lnTo>
                      <a:pt x="0" y="13"/>
                    </a:lnTo>
                    <a:lnTo>
                      <a:pt x="5" y="0"/>
                    </a:lnTo>
                    <a:lnTo>
                      <a:pt x="31" y="8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6" name="Freeform 440"/>
              <p:cNvSpPr>
                <a:spLocks/>
              </p:cNvSpPr>
              <p:nvPr/>
            </p:nvSpPr>
            <p:spPr bwMode="auto">
              <a:xfrm>
                <a:off x="3332" y="1724"/>
                <a:ext cx="17" cy="18"/>
              </a:xfrm>
              <a:custGeom>
                <a:avLst/>
                <a:gdLst>
                  <a:gd name="T0" fmla="*/ 17 w 17"/>
                  <a:gd name="T1" fmla="*/ 4 h 18"/>
                  <a:gd name="T2" fmla="*/ 13 w 17"/>
                  <a:gd name="T3" fmla="*/ 18 h 18"/>
                  <a:gd name="T4" fmla="*/ 0 w 17"/>
                  <a:gd name="T5" fmla="*/ 14 h 18"/>
                  <a:gd name="T6" fmla="*/ 4 w 17"/>
                  <a:gd name="T7" fmla="*/ 0 h 18"/>
                  <a:gd name="T8" fmla="*/ 17 w 17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7" y="4"/>
                    </a:moveTo>
                    <a:lnTo>
                      <a:pt x="13" y="18"/>
                    </a:lnTo>
                    <a:lnTo>
                      <a:pt x="0" y="14"/>
                    </a:lnTo>
                    <a:lnTo>
                      <a:pt x="4" y="0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7" name="Freeform 441"/>
              <p:cNvSpPr>
                <a:spLocks/>
              </p:cNvSpPr>
              <p:nvPr/>
            </p:nvSpPr>
            <p:spPr bwMode="auto">
              <a:xfrm>
                <a:off x="3327" y="1740"/>
                <a:ext cx="22" cy="19"/>
              </a:xfrm>
              <a:custGeom>
                <a:avLst/>
                <a:gdLst>
                  <a:gd name="T0" fmla="*/ 22 w 22"/>
                  <a:gd name="T1" fmla="*/ 5 h 19"/>
                  <a:gd name="T2" fmla="*/ 18 w 22"/>
                  <a:gd name="T3" fmla="*/ 19 h 19"/>
                  <a:gd name="T4" fmla="*/ 0 w 22"/>
                  <a:gd name="T5" fmla="*/ 13 h 19"/>
                  <a:gd name="T6" fmla="*/ 4 w 22"/>
                  <a:gd name="T7" fmla="*/ 0 h 19"/>
                  <a:gd name="T8" fmla="*/ 22 w 22"/>
                  <a:gd name="T9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9">
                    <a:moveTo>
                      <a:pt x="22" y="5"/>
                    </a:moveTo>
                    <a:lnTo>
                      <a:pt x="18" y="19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22" y="5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8" name="Freeform 442"/>
              <p:cNvSpPr>
                <a:spLocks/>
              </p:cNvSpPr>
              <p:nvPr/>
            </p:nvSpPr>
            <p:spPr bwMode="auto">
              <a:xfrm>
                <a:off x="3322" y="1755"/>
                <a:ext cx="30" cy="22"/>
              </a:xfrm>
              <a:custGeom>
                <a:avLst/>
                <a:gdLst>
                  <a:gd name="T0" fmla="*/ 30 w 30"/>
                  <a:gd name="T1" fmla="*/ 8 h 22"/>
                  <a:gd name="T2" fmla="*/ 26 w 30"/>
                  <a:gd name="T3" fmla="*/ 22 h 22"/>
                  <a:gd name="T4" fmla="*/ 0 w 30"/>
                  <a:gd name="T5" fmla="*/ 14 h 22"/>
                  <a:gd name="T6" fmla="*/ 4 w 30"/>
                  <a:gd name="T7" fmla="*/ 0 h 22"/>
                  <a:gd name="T8" fmla="*/ 30 w 30"/>
                  <a:gd name="T9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30" y="8"/>
                    </a:moveTo>
                    <a:lnTo>
                      <a:pt x="26" y="22"/>
                    </a:lnTo>
                    <a:lnTo>
                      <a:pt x="0" y="14"/>
                    </a:lnTo>
                    <a:lnTo>
                      <a:pt x="4" y="0"/>
                    </a:lnTo>
                    <a:lnTo>
                      <a:pt x="30" y="8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39" name="Freeform 443"/>
              <p:cNvSpPr>
                <a:spLocks/>
              </p:cNvSpPr>
              <p:nvPr/>
            </p:nvSpPr>
            <p:spPr bwMode="auto">
              <a:xfrm>
                <a:off x="3317" y="1771"/>
                <a:ext cx="48" cy="27"/>
              </a:xfrm>
              <a:custGeom>
                <a:avLst/>
                <a:gdLst>
                  <a:gd name="T0" fmla="*/ 48 w 48"/>
                  <a:gd name="T1" fmla="*/ 13 h 27"/>
                  <a:gd name="T2" fmla="*/ 43 w 48"/>
                  <a:gd name="T3" fmla="*/ 27 h 27"/>
                  <a:gd name="T4" fmla="*/ 0 w 48"/>
                  <a:gd name="T5" fmla="*/ 14 h 27"/>
                  <a:gd name="T6" fmla="*/ 5 w 48"/>
                  <a:gd name="T7" fmla="*/ 0 h 27"/>
                  <a:gd name="T8" fmla="*/ 48 w 48"/>
                  <a:gd name="T9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48" y="13"/>
                    </a:moveTo>
                    <a:lnTo>
                      <a:pt x="43" y="27"/>
                    </a:lnTo>
                    <a:lnTo>
                      <a:pt x="0" y="14"/>
                    </a:lnTo>
                    <a:lnTo>
                      <a:pt x="5" y="0"/>
                    </a:lnTo>
                    <a:lnTo>
                      <a:pt x="48" y="13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0" name="Freeform 444"/>
              <p:cNvSpPr>
                <a:spLocks/>
              </p:cNvSpPr>
              <p:nvPr/>
            </p:nvSpPr>
            <p:spPr bwMode="auto">
              <a:xfrm>
                <a:off x="3316" y="1649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1" name="Freeform 445"/>
              <p:cNvSpPr>
                <a:spLocks/>
              </p:cNvSpPr>
              <p:nvPr/>
            </p:nvSpPr>
            <p:spPr bwMode="auto">
              <a:xfrm>
                <a:off x="3310" y="1647"/>
                <a:ext cx="21" cy="60"/>
              </a:xfrm>
              <a:custGeom>
                <a:avLst/>
                <a:gdLst>
                  <a:gd name="T0" fmla="*/ 21 w 21"/>
                  <a:gd name="T1" fmla="*/ 1 h 60"/>
                  <a:gd name="T2" fmla="*/ 3 w 21"/>
                  <a:gd name="T3" fmla="*/ 60 h 60"/>
                  <a:gd name="T4" fmla="*/ 0 w 21"/>
                  <a:gd name="T5" fmla="*/ 59 h 60"/>
                  <a:gd name="T6" fmla="*/ 18 w 21"/>
                  <a:gd name="T7" fmla="*/ 0 h 60"/>
                  <a:gd name="T8" fmla="*/ 21 w 21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0">
                    <a:moveTo>
                      <a:pt x="21" y="1"/>
                    </a:moveTo>
                    <a:lnTo>
                      <a:pt x="3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2" name="Freeform 446"/>
              <p:cNvSpPr>
                <a:spLocks/>
              </p:cNvSpPr>
              <p:nvPr/>
            </p:nvSpPr>
            <p:spPr bwMode="auto">
              <a:xfrm>
                <a:off x="3303" y="1645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3" name="Freeform 447"/>
              <p:cNvSpPr>
                <a:spLocks/>
              </p:cNvSpPr>
              <p:nvPr/>
            </p:nvSpPr>
            <p:spPr bwMode="auto">
              <a:xfrm>
                <a:off x="3296" y="1643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4" name="Freeform 448"/>
              <p:cNvSpPr>
                <a:spLocks/>
              </p:cNvSpPr>
              <p:nvPr/>
            </p:nvSpPr>
            <p:spPr bwMode="auto">
              <a:xfrm>
                <a:off x="3289" y="1641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5" name="Freeform 449"/>
              <p:cNvSpPr>
                <a:spLocks/>
              </p:cNvSpPr>
              <p:nvPr/>
            </p:nvSpPr>
            <p:spPr bwMode="auto">
              <a:xfrm>
                <a:off x="3282" y="1639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6" name="Freeform 450"/>
              <p:cNvSpPr>
                <a:spLocks/>
              </p:cNvSpPr>
              <p:nvPr/>
            </p:nvSpPr>
            <p:spPr bwMode="auto">
              <a:xfrm>
                <a:off x="3275" y="1637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7" name="Freeform 451"/>
              <p:cNvSpPr>
                <a:spLocks/>
              </p:cNvSpPr>
              <p:nvPr/>
            </p:nvSpPr>
            <p:spPr bwMode="auto">
              <a:xfrm>
                <a:off x="3277" y="1635"/>
                <a:ext cx="13" cy="30"/>
              </a:xfrm>
              <a:custGeom>
                <a:avLst/>
                <a:gdLst>
                  <a:gd name="T0" fmla="*/ 13 w 13"/>
                  <a:gd name="T1" fmla="*/ 1 h 30"/>
                  <a:gd name="T2" fmla="*/ 4 w 13"/>
                  <a:gd name="T3" fmla="*/ 30 h 30"/>
                  <a:gd name="T4" fmla="*/ 0 w 13"/>
                  <a:gd name="T5" fmla="*/ 29 h 30"/>
                  <a:gd name="T6" fmla="*/ 9 w 13"/>
                  <a:gd name="T7" fmla="*/ 0 h 30"/>
                  <a:gd name="T8" fmla="*/ 13 w 13"/>
                  <a:gd name="T9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0">
                    <a:moveTo>
                      <a:pt x="13" y="1"/>
                    </a:moveTo>
                    <a:lnTo>
                      <a:pt x="4" y="30"/>
                    </a:lnTo>
                    <a:lnTo>
                      <a:pt x="0" y="29"/>
                    </a:lnTo>
                    <a:lnTo>
                      <a:pt x="9" y="0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8" name="Freeform 452"/>
              <p:cNvSpPr>
                <a:spLocks/>
              </p:cNvSpPr>
              <p:nvPr/>
            </p:nvSpPr>
            <p:spPr bwMode="auto">
              <a:xfrm>
                <a:off x="3295" y="1719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49" name="Freeform 453"/>
              <p:cNvSpPr>
                <a:spLocks/>
              </p:cNvSpPr>
              <p:nvPr/>
            </p:nvSpPr>
            <p:spPr bwMode="auto">
              <a:xfrm>
                <a:off x="3288" y="1717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0" name="Freeform 454"/>
              <p:cNvSpPr>
                <a:spLocks/>
              </p:cNvSpPr>
              <p:nvPr/>
            </p:nvSpPr>
            <p:spPr bwMode="auto">
              <a:xfrm>
                <a:off x="3281" y="1715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1" name="Freeform 455"/>
              <p:cNvSpPr>
                <a:spLocks/>
              </p:cNvSpPr>
              <p:nvPr/>
            </p:nvSpPr>
            <p:spPr bwMode="auto">
              <a:xfrm>
                <a:off x="3275" y="1713"/>
                <a:ext cx="21" cy="60"/>
              </a:xfrm>
              <a:custGeom>
                <a:avLst/>
                <a:gdLst>
                  <a:gd name="T0" fmla="*/ 21 w 21"/>
                  <a:gd name="T1" fmla="*/ 1 h 60"/>
                  <a:gd name="T2" fmla="*/ 3 w 21"/>
                  <a:gd name="T3" fmla="*/ 60 h 60"/>
                  <a:gd name="T4" fmla="*/ 0 w 21"/>
                  <a:gd name="T5" fmla="*/ 58 h 60"/>
                  <a:gd name="T6" fmla="*/ 18 w 21"/>
                  <a:gd name="T7" fmla="*/ 0 h 60"/>
                  <a:gd name="T8" fmla="*/ 21 w 21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0">
                    <a:moveTo>
                      <a:pt x="21" y="1"/>
                    </a:moveTo>
                    <a:lnTo>
                      <a:pt x="3" y="60"/>
                    </a:lnTo>
                    <a:lnTo>
                      <a:pt x="0" y="58"/>
                    </a:lnTo>
                    <a:lnTo>
                      <a:pt x="18" y="0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2" name="Freeform 456"/>
              <p:cNvSpPr>
                <a:spLocks/>
              </p:cNvSpPr>
              <p:nvPr/>
            </p:nvSpPr>
            <p:spPr bwMode="auto">
              <a:xfrm>
                <a:off x="3268" y="1710"/>
                <a:ext cx="22" cy="61"/>
              </a:xfrm>
              <a:custGeom>
                <a:avLst/>
                <a:gdLst>
                  <a:gd name="T0" fmla="*/ 22 w 22"/>
                  <a:gd name="T1" fmla="*/ 2 h 61"/>
                  <a:gd name="T2" fmla="*/ 4 w 22"/>
                  <a:gd name="T3" fmla="*/ 61 h 61"/>
                  <a:gd name="T4" fmla="*/ 0 w 22"/>
                  <a:gd name="T5" fmla="*/ 59 h 61"/>
                  <a:gd name="T6" fmla="*/ 18 w 22"/>
                  <a:gd name="T7" fmla="*/ 0 h 61"/>
                  <a:gd name="T8" fmla="*/ 22 w 22"/>
                  <a:gd name="T9" fmla="*/ 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1">
                    <a:moveTo>
                      <a:pt x="22" y="2"/>
                    </a:moveTo>
                    <a:lnTo>
                      <a:pt x="4" y="61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3" name="Freeform 457"/>
              <p:cNvSpPr>
                <a:spLocks/>
              </p:cNvSpPr>
              <p:nvPr/>
            </p:nvSpPr>
            <p:spPr bwMode="auto">
              <a:xfrm>
                <a:off x="3261" y="1708"/>
                <a:ext cx="22" cy="60"/>
              </a:xfrm>
              <a:custGeom>
                <a:avLst/>
                <a:gdLst>
                  <a:gd name="T0" fmla="*/ 22 w 22"/>
                  <a:gd name="T1" fmla="*/ 2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2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4" name="Freeform 458"/>
              <p:cNvSpPr>
                <a:spLocks/>
              </p:cNvSpPr>
              <p:nvPr/>
            </p:nvSpPr>
            <p:spPr bwMode="auto">
              <a:xfrm>
                <a:off x="3254" y="1706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5" name="Freeform 459"/>
              <p:cNvSpPr>
                <a:spLocks/>
              </p:cNvSpPr>
              <p:nvPr/>
            </p:nvSpPr>
            <p:spPr bwMode="auto">
              <a:xfrm>
                <a:off x="3252" y="1704"/>
                <a:ext cx="17" cy="43"/>
              </a:xfrm>
              <a:custGeom>
                <a:avLst/>
                <a:gdLst>
                  <a:gd name="T0" fmla="*/ 17 w 17"/>
                  <a:gd name="T1" fmla="*/ 1 h 43"/>
                  <a:gd name="T2" fmla="*/ 4 w 17"/>
                  <a:gd name="T3" fmla="*/ 43 h 43"/>
                  <a:gd name="T4" fmla="*/ 0 w 17"/>
                  <a:gd name="T5" fmla="*/ 42 h 43"/>
                  <a:gd name="T6" fmla="*/ 13 w 17"/>
                  <a:gd name="T7" fmla="*/ 0 h 43"/>
                  <a:gd name="T8" fmla="*/ 17 w 17"/>
                  <a:gd name="T9" fmla="*/ 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43">
                    <a:moveTo>
                      <a:pt x="17" y="1"/>
                    </a:moveTo>
                    <a:lnTo>
                      <a:pt x="4" y="43"/>
                    </a:lnTo>
                    <a:lnTo>
                      <a:pt x="0" y="42"/>
                    </a:lnTo>
                    <a:lnTo>
                      <a:pt x="13" y="0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6" name="Freeform 460"/>
              <p:cNvSpPr>
                <a:spLocks/>
              </p:cNvSpPr>
              <p:nvPr/>
            </p:nvSpPr>
            <p:spPr bwMode="auto">
              <a:xfrm>
                <a:off x="3397" y="1679"/>
                <a:ext cx="37" cy="137"/>
              </a:xfrm>
              <a:custGeom>
                <a:avLst/>
                <a:gdLst>
                  <a:gd name="T0" fmla="*/ 11 w 37"/>
                  <a:gd name="T1" fmla="*/ 2 h 137"/>
                  <a:gd name="T2" fmla="*/ 17 w 37"/>
                  <a:gd name="T3" fmla="*/ 0 h 137"/>
                  <a:gd name="T4" fmla="*/ 37 w 37"/>
                  <a:gd name="T5" fmla="*/ 55 h 137"/>
                  <a:gd name="T6" fmla="*/ 8 w 37"/>
                  <a:gd name="T7" fmla="*/ 78 h 137"/>
                  <a:gd name="T8" fmla="*/ 25 w 37"/>
                  <a:gd name="T9" fmla="*/ 134 h 137"/>
                  <a:gd name="T10" fmla="*/ 19 w 37"/>
                  <a:gd name="T11" fmla="*/ 137 h 137"/>
                  <a:gd name="T12" fmla="*/ 0 w 37"/>
                  <a:gd name="T13" fmla="*/ 75 h 137"/>
                  <a:gd name="T14" fmla="*/ 29 w 37"/>
                  <a:gd name="T15" fmla="*/ 53 h 137"/>
                  <a:gd name="T16" fmla="*/ 11 w 37"/>
                  <a:gd name="T17" fmla="*/ 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37">
                    <a:moveTo>
                      <a:pt x="11" y="2"/>
                    </a:moveTo>
                    <a:lnTo>
                      <a:pt x="17" y="0"/>
                    </a:lnTo>
                    <a:lnTo>
                      <a:pt x="37" y="55"/>
                    </a:lnTo>
                    <a:lnTo>
                      <a:pt x="8" y="78"/>
                    </a:lnTo>
                    <a:lnTo>
                      <a:pt x="25" y="134"/>
                    </a:lnTo>
                    <a:lnTo>
                      <a:pt x="19" y="137"/>
                    </a:lnTo>
                    <a:lnTo>
                      <a:pt x="0" y="75"/>
                    </a:lnTo>
                    <a:lnTo>
                      <a:pt x="29" y="53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7" name="Freeform 461"/>
              <p:cNvSpPr>
                <a:spLocks/>
              </p:cNvSpPr>
              <p:nvPr/>
            </p:nvSpPr>
            <p:spPr bwMode="auto">
              <a:xfrm>
                <a:off x="3406" y="1800"/>
                <a:ext cx="20" cy="18"/>
              </a:xfrm>
              <a:custGeom>
                <a:avLst/>
                <a:gdLst>
                  <a:gd name="T0" fmla="*/ 0 w 20"/>
                  <a:gd name="T1" fmla="*/ 12 h 18"/>
                  <a:gd name="T2" fmla="*/ 1 w 20"/>
                  <a:gd name="T3" fmla="*/ 7 h 18"/>
                  <a:gd name="T4" fmla="*/ 12 w 20"/>
                  <a:gd name="T5" fmla="*/ 11 h 18"/>
                  <a:gd name="T6" fmla="*/ 15 w 20"/>
                  <a:gd name="T7" fmla="*/ 0 h 18"/>
                  <a:gd name="T8" fmla="*/ 20 w 20"/>
                  <a:gd name="T9" fmla="*/ 1 h 18"/>
                  <a:gd name="T10" fmla="*/ 15 w 20"/>
                  <a:gd name="T11" fmla="*/ 18 h 18"/>
                  <a:gd name="T12" fmla="*/ 0 w 20"/>
                  <a:gd name="T1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8">
                    <a:moveTo>
                      <a:pt x="0" y="12"/>
                    </a:moveTo>
                    <a:lnTo>
                      <a:pt x="1" y="7"/>
                    </a:lnTo>
                    <a:lnTo>
                      <a:pt x="12" y="11"/>
                    </a:lnTo>
                    <a:lnTo>
                      <a:pt x="15" y="0"/>
                    </a:lnTo>
                    <a:lnTo>
                      <a:pt x="20" y="1"/>
                    </a:lnTo>
                    <a:lnTo>
                      <a:pt x="15" y="1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8" name="Freeform 462"/>
              <p:cNvSpPr>
                <a:spLocks/>
              </p:cNvSpPr>
              <p:nvPr/>
            </p:nvSpPr>
            <p:spPr bwMode="auto">
              <a:xfrm>
                <a:off x="3395" y="1748"/>
                <a:ext cx="15" cy="15"/>
              </a:xfrm>
              <a:custGeom>
                <a:avLst/>
                <a:gdLst>
                  <a:gd name="T0" fmla="*/ 5 w 15"/>
                  <a:gd name="T1" fmla="*/ 14 h 15"/>
                  <a:gd name="T2" fmla="*/ 14 w 15"/>
                  <a:gd name="T3" fmla="*/ 10 h 15"/>
                  <a:gd name="T4" fmla="*/ 9 w 15"/>
                  <a:gd name="T5" fmla="*/ 1 h 15"/>
                  <a:gd name="T6" fmla="*/ 1 w 15"/>
                  <a:gd name="T7" fmla="*/ 6 h 15"/>
                  <a:gd name="T8" fmla="*/ 5 w 15"/>
                  <a:gd name="T9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5" y="14"/>
                    </a:moveTo>
                    <a:cubicBezTo>
                      <a:pt x="9" y="15"/>
                      <a:pt x="13" y="13"/>
                      <a:pt x="14" y="10"/>
                    </a:cubicBezTo>
                    <a:cubicBezTo>
                      <a:pt x="15" y="6"/>
                      <a:pt x="13" y="2"/>
                      <a:pt x="9" y="1"/>
                    </a:cubicBezTo>
                    <a:cubicBezTo>
                      <a:pt x="6" y="0"/>
                      <a:pt x="2" y="2"/>
                      <a:pt x="1" y="6"/>
                    </a:cubicBezTo>
                    <a:cubicBezTo>
                      <a:pt x="0" y="9"/>
                      <a:pt x="2" y="13"/>
                      <a:pt x="5" y="14"/>
                    </a:cubicBezTo>
                    <a:close/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59" name="Freeform 463"/>
              <p:cNvSpPr>
                <a:spLocks/>
              </p:cNvSpPr>
              <p:nvPr/>
            </p:nvSpPr>
            <p:spPr bwMode="auto">
              <a:xfrm>
                <a:off x="3422" y="1725"/>
                <a:ext cx="16" cy="16"/>
              </a:xfrm>
              <a:custGeom>
                <a:avLst/>
                <a:gdLst>
                  <a:gd name="T0" fmla="*/ 6 w 16"/>
                  <a:gd name="T1" fmla="*/ 14 h 16"/>
                  <a:gd name="T2" fmla="*/ 15 w 16"/>
                  <a:gd name="T3" fmla="*/ 10 h 16"/>
                  <a:gd name="T4" fmla="*/ 10 w 16"/>
                  <a:gd name="T5" fmla="*/ 1 h 16"/>
                  <a:gd name="T6" fmla="*/ 1 w 16"/>
                  <a:gd name="T7" fmla="*/ 6 h 16"/>
                  <a:gd name="T8" fmla="*/ 6 w 16"/>
                  <a:gd name="T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6" y="14"/>
                    </a:moveTo>
                    <a:cubicBezTo>
                      <a:pt x="10" y="16"/>
                      <a:pt x="13" y="13"/>
                      <a:pt x="15" y="10"/>
                    </a:cubicBezTo>
                    <a:cubicBezTo>
                      <a:pt x="16" y="6"/>
                      <a:pt x="14" y="2"/>
                      <a:pt x="10" y="1"/>
                    </a:cubicBezTo>
                    <a:cubicBezTo>
                      <a:pt x="6" y="0"/>
                      <a:pt x="2" y="2"/>
                      <a:pt x="1" y="6"/>
                    </a:cubicBezTo>
                    <a:cubicBezTo>
                      <a:pt x="0" y="9"/>
                      <a:pt x="2" y="13"/>
                      <a:pt x="6" y="14"/>
                    </a:cubicBezTo>
                    <a:close/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0" name="Freeform 464"/>
              <p:cNvSpPr>
                <a:spLocks/>
              </p:cNvSpPr>
              <p:nvPr/>
            </p:nvSpPr>
            <p:spPr bwMode="auto">
              <a:xfrm>
                <a:off x="3112" y="1625"/>
                <a:ext cx="255" cy="285"/>
              </a:xfrm>
              <a:custGeom>
                <a:avLst/>
                <a:gdLst>
                  <a:gd name="T0" fmla="*/ 255 w 255"/>
                  <a:gd name="T1" fmla="*/ 208 h 285"/>
                  <a:gd name="T2" fmla="*/ 109 w 255"/>
                  <a:gd name="T3" fmla="*/ 285 h 285"/>
                  <a:gd name="T4" fmla="*/ 0 w 255"/>
                  <a:gd name="T5" fmla="*/ 78 h 285"/>
                  <a:gd name="T6" fmla="*/ 146 w 255"/>
                  <a:gd name="T7" fmla="*/ 0 h 285"/>
                  <a:gd name="T8" fmla="*/ 255 w 255"/>
                  <a:gd name="T9" fmla="*/ 208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285">
                    <a:moveTo>
                      <a:pt x="255" y="208"/>
                    </a:moveTo>
                    <a:lnTo>
                      <a:pt x="109" y="285"/>
                    </a:lnTo>
                    <a:lnTo>
                      <a:pt x="0" y="78"/>
                    </a:lnTo>
                    <a:lnTo>
                      <a:pt x="146" y="0"/>
                    </a:lnTo>
                    <a:lnTo>
                      <a:pt x="255" y="2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1" name="Freeform 465"/>
              <p:cNvSpPr>
                <a:spLocks/>
              </p:cNvSpPr>
              <p:nvPr/>
            </p:nvSpPr>
            <p:spPr bwMode="auto">
              <a:xfrm>
                <a:off x="3162" y="1701"/>
                <a:ext cx="121" cy="66"/>
              </a:xfrm>
              <a:custGeom>
                <a:avLst/>
                <a:gdLst>
                  <a:gd name="T0" fmla="*/ 121 w 121"/>
                  <a:gd name="T1" fmla="*/ 3 h 66"/>
                  <a:gd name="T2" fmla="*/ 1 w 121"/>
                  <a:gd name="T3" fmla="*/ 66 h 66"/>
                  <a:gd name="T4" fmla="*/ 0 w 121"/>
                  <a:gd name="T5" fmla="*/ 62 h 66"/>
                  <a:gd name="T6" fmla="*/ 119 w 121"/>
                  <a:gd name="T7" fmla="*/ 0 h 66"/>
                  <a:gd name="T8" fmla="*/ 121 w 121"/>
                  <a:gd name="T9" fmla="*/ 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3"/>
                    </a:moveTo>
                    <a:lnTo>
                      <a:pt x="1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2" name="Freeform 466"/>
              <p:cNvSpPr>
                <a:spLocks/>
              </p:cNvSpPr>
              <p:nvPr/>
            </p:nvSpPr>
            <p:spPr bwMode="auto">
              <a:xfrm>
                <a:off x="3158" y="1694"/>
                <a:ext cx="121" cy="66"/>
              </a:xfrm>
              <a:custGeom>
                <a:avLst/>
                <a:gdLst>
                  <a:gd name="T0" fmla="*/ 121 w 121"/>
                  <a:gd name="T1" fmla="*/ 4 h 66"/>
                  <a:gd name="T2" fmla="*/ 2 w 121"/>
                  <a:gd name="T3" fmla="*/ 66 h 66"/>
                  <a:gd name="T4" fmla="*/ 0 w 121"/>
                  <a:gd name="T5" fmla="*/ 63 h 66"/>
                  <a:gd name="T6" fmla="*/ 119 w 121"/>
                  <a:gd name="T7" fmla="*/ 0 h 66"/>
                  <a:gd name="T8" fmla="*/ 121 w 121"/>
                  <a:gd name="T9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4"/>
                    </a:moveTo>
                    <a:lnTo>
                      <a:pt x="2" y="66"/>
                    </a:lnTo>
                    <a:lnTo>
                      <a:pt x="0" y="63"/>
                    </a:lnTo>
                    <a:lnTo>
                      <a:pt x="119" y="0"/>
                    </a:lnTo>
                    <a:lnTo>
                      <a:pt x="121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3" name="Freeform 467"/>
              <p:cNvSpPr>
                <a:spLocks/>
              </p:cNvSpPr>
              <p:nvPr/>
            </p:nvSpPr>
            <p:spPr bwMode="auto">
              <a:xfrm>
                <a:off x="3155" y="1688"/>
                <a:ext cx="121" cy="66"/>
              </a:xfrm>
              <a:custGeom>
                <a:avLst/>
                <a:gdLst>
                  <a:gd name="T0" fmla="*/ 121 w 121"/>
                  <a:gd name="T1" fmla="*/ 4 h 66"/>
                  <a:gd name="T2" fmla="*/ 2 w 121"/>
                  <a:gd name="T3" fmla="*/ 66 h 66"/>
                  <a:gd name="T4" fmla="*/ 0 w 121"/>
                  <a:gd name="T5" fmla="*/ 62 h 66"/>
                  <a:gd name="T6" fmla="*/ 119 w 121"/>
                  <a:gd name="T7" fmla="*/ 0 h 66"/>
                  <a:gd name="T8" fmla="*/ 121 w 121"/>
                  <a:gd name="T9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4"/>
                    </a:moveTo>
                    <a:lnTo>
                      <a:pt x="2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1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4" name="Freeform 468"/>
              <p:cNvSpPr>
                <a:spLocks/>
              </p:cNvSpPr>
              <p:nvPr/>
            </p:nvSpPr>
            <p:spPr bwMode="auto">
              <a:xfrm>
                <a:off x="3152" y="1682"/>
                <a:ext cx="120" cy="66"/>
              </a:xfrm>
              <a:custGeom>
                <a:avLst/>
                <a:gdLst>
                  <a:gd name="T0" fmla="*/ 120 w 120"/>
                  <a:gd name="T1" fmla="*/ 3 h 66"/>
                  <a:gd name="T2" fmla="*/ 1 w 120"/>
                  <a:gd name="T3" fmla="*/ 66 h 66"/>
                  <a:gd name="T4" fmla="*/ 0 w 120"/>
                  <a:gd name="T5" fmla="*/ 62 h 66"/>
                  <a:gd name="T6" fmla="*/ 119 w 120"/>
                  <a:gd name="T7" fmla="*/ 0 h 66"/>
                  <a:gd name="T8" fmla="*/ 120 w 120"/>
                  <a:gd name="T9" fmla="*/ 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66">
                    <a:moveTo>
                      <a:pt x="120" y="3"/>
                    </a:moveTo>
                    <a:lnTo>
                      <a:pt x="1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0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5" name="Freeform 469"/>
              <p:cNvSpPr>
                <a:spLocks/>
              </p:cNvSpPr>
              <p:nvPr/>
            </p:nvSpPr>
            <p:spPr bwMode="auto">
              <a:xfrm>
                <a:off x="3148" y="1675"/>
                <a:ext cx="121" cy="66"/>
              </a:xfrm>
              <a:custGeom>
                <a:avLst/>
                <a:gdLst>
                  <a:gd name="T0" fmla="*/ 121 w 121"/>
                  <a:gd name="T1" fmla="*/ 4 h 66"/>
                  <a:gd name="T2" fmla="*/ 2 w 121"/>
                  <a:gd name="T3" fmla="*/ 66 h 66"/>
                  <a:gd name="T4" fmla="*/ 0 w 121"/>
                  <a:gd name="T5" fmla="*/ 63 h 66"/>
                  <a:gd name="T6" fmla="*/ 119 w 121"/>
                  <a:gd name="T7" fmla="*/ 0 h 66"/>
                  <a:gd name="T8" fmla="*/ 121 w 121"/>
                  <a:gd name="T9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4"/>
                    </a:moveTo>
                    <a:lnTo>
                      <a:pt x="2" y="66"/>
                    </a:lnTo>
                    <a:lnTo>
                      <a:pt x="0" y="63"/>
                    </a:lnTo>
                    <a:lnTo>
                      <a:pt x="119" y="0"/>
                    </a:lnTo>
                    <a:lnTo>
                      <a:pt x="121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6" name="Freeform 470"/>
              <p:cNvSpPr>
                <a:spLocks/>
              </p:cNvSpPr>
              <p:nvPr/>
            </p:nvSpPr>
            <p:spPr bwMode="auto">
              <a:xfrm>
                <a:off x="3145" y="1669"/>
                <a:ext cx="121" cy="66"/>
              </a:xfrm>
              <a:custGeom>
                <a:avLst/>
                <a:gdLst>
                  <a:gd name="T0" fmla="*/ 121 w 121"/>
                  <a:gd name="T1" fmla="*/ 4 h 66"/>
                  <a:gd name="T2" fmla="*/ 2 w 121"/>
                  <a:gd name="T3" fmla="*/ 66 h 66"/>
                  <a:gd name="T4" fmla="*/ 0 w 121"/>
                  <a:gd name="T5" fmla="*/ 62 h 66"/>
                  <a:gd name="T6" fmla="*/ 119 w 121"/>
                  <a:gd name="T7" fmla="*/ 0 h 66"/>
                  <a:gd name="T8" fmla="*/ 121 w 121"/>
                  <a:gd name="T9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4"/>
                    </a:moveTo>
                    <a:lnTo>
                      <a:pt x="2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1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7" name="Freeform 471"/>
              <p:cNvSpPr>
                <a:spLocks/>
              </p:cNvSpPr>
              <p:nvPr/>
            </p:nvSpPr>
            <p:spPr bwMode="auto">
              <a:xfrm>
                <a:off x="3142" y="1663"/>
                <a:ext cx="120" cy="66"/>
              </a:xfrm>
              <a:custGeom>
                <a:avLst/>
                <a:gdLst>
                  <a:gd name="T0" fmla="*/ 120 w 120"/>
                  <a:gd name="T1" fmla="*/ 3 h 66"/>
                  <a:gd name="T2" fmla="*/ 1 w 120"/>
                  <a:gd name="T3" fmla="*/ 66 h 66"/>
                  <a:gd name="T4" fmla="*/ 0 w 120"/>
                  <a:gd name="T5" fmla="*/ 62 h 66"/>
                  <a:gd name="T6" fmla="*/ 119 w 120"/>
                  <a:gd name="T7" fmla="*/ 0 h 66"/>
                  <a:gd name="T8" fmla="*/ 120 w 120"/>
                  <a:gd name="T9" fmla="*/ 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66">
                    <a:moveTo>
                      <a:pt x="120" y="3"/>
                    </a:moveTo>
                    <a:lnTo>
                      <a:pt x="1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0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8" name="Freeform 472"/>
              <p:cNvSpPr>
                <a:spLocks/>
              </p:cNvSpPr>
              <p:nvPr/>
            </p:nvSpPr>
            <p:spPr bwMode="auto">
              <a:xfrm>
                <a:off x="3230" y="1656"/>
                <a:ext cx="29" cy="18"/>
              </a:xfrm>
              <a:custGeom>
                <a:avLst/>
                <a:gdLst>
                  <a:gd name="T0" fmla="*/ 29 w 29"/>
                  <a:gd name="T1" fmla="*/ 4 h 18"/>
                  <a:gd name="T2" fmla="*/ 2 w 29"/>
                  <a:gd name="T3" fmla="*/ 18 h 18"/>
                  <a:gd name="T4" fmla="*/ 0 w 29"/>
                  <a:gd name="T5" fmla="*/ 15 h 18"/>
                  <a:gd name="T6" fmla="*/ 27 w 29"/>
                  <a:gd name="T7" fmla="*/ 0 h 18"/>
                  <a:gd name="T8" fmla="*/ 29 w 29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8">
                    <a:moveTo>
                      <a:pt x="29" y="4"/>
                    </a:moveTo>
                    <a:lnTo>
                      <a:pt x="2" y="18"/>
                    </a:lnTo>
                    <a:lnTo>
                      <a:pt x="0" y="15"/>
                    </a:lnTo>
                    <a:lnTo>
                      <a:pt x="27" y="0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69" name="Freeform 473"/>
              <p:cNvSpPr>
                <a:spLocks/>
              </p:cNvSpPr>
              <p:nvPr/>
            </p:nvSpPr>
            <p:spPr bwMode="auto">
              <a:xfrm>
                <a:off x="3212" y="1785"/>
                <a:ext cx="26" cy="28"/>
              </a:xfrm>
              <a:custGeom>
                <a:avLst/>
                <a:gdLst>
                  <a:gd name="T0" fmla="*/ 26 w 26"/>
                  <a:gd name="T1" fmla="*/ 19 h 28"/>
                  <a:gd name="T2" fmla="*/ 26 w 26"/>
                  <a:gd name="T3" fmla="*/ 11 h 28"/>
                  <a:gd name="T4" fmla="*/ 4 w 26"/>
                  <a:gd name="T5" fmla="*/ 0 h 28"/>
                  <a:gd name="T6" fmla="*/ 3 w 26"/>
                  <a:gd name="T7" fmla="*/ 28 h 28"/>
                  <a:gd name="T8" fmla="*/ 26 w 26"/>
                  <a:gd name="T9" fmla="*/ 1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8">
                    <a:moveTo>
                      <a:pt x="26" y="19"/>
                    </a:moveTo>
                    <a:cubicBezTo>
                      <a:pt x="25" y="16"/>
                      <a:pt x="25" y="13"/>
                      <a:pt x="26" y="1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"/>
                      <a:pt x="0" y="19"/>
                      <a:pt x="3" y="28"/>
                    </a:cubicBez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00A2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0" name="Freeform 474"/>
              <p:cNvSpPr>
                <a:spLocks/>
              </p:cNvSpPr>
              <p:nvPr/>
            </p:nvSpPr>
            <p:spPr bwMode="auto">
              <a:xfrm>
                <a:off x="3218" y="1812"/>
                <a:ext cx="56" cy="39"/>
              </a:xfrm>
              <a:custGeom>
                <a:avLst/>
                <a:gdLst>
                  <a:gd name="T0" fmla="*/ 45 w 56"/>
                  <a:gd name="T1" fmla="*/ 8 h 38"/>
                  <a:gd name="T2" fmla="*/ 23 w 56"/>
                  <a:gd name="T3" fmla="*/ 0 h 38"/>
                  <a:gd name="T4" fmla="*/ 0 w 56"/>
                  <a:gd name="T5" fmla="*/ 9 h 38"/>
                  <a:gd name="T6" fmla="*/ 0 w 56"/>
                  <a:gd name="T7" fmla="*/ 9 h 38"/>
                  <a:gd name="T8" fmla="*/ 56 w 56"/>
                  <a:gd name="T9" fmla="*/ 30 h 38"/>
                  <a:gd name="T10" fmla="*/ 45 w 56"/>
                  <a:gd name="T11" fmla="*/ 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38">
                    <a:moveTo>
                      <a:pt x="45" y="8"/>
                    </a:moveTo>
                    <a:cubicBezTo>
                      <a:pt x="37" y="10"/>
                      <a:pt x="28" y="7"/>
                      <a:pt x="23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1" y="30"/>
                      <a:pt x="35" y="38"/>
                      <a:pt x="56" y="30"/>
                    </a:cubicBezTo>
                    <a:lnTo>
                      <a:pt x="45" y="8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1" name="Freeform 475"/>
              <p:cNvSpPr>
                <a:spLocks/>
              </p:cNvSpPr>
              <p:nvPr/>
            </p:nvSpPr>
            <p:spPr bwMode="auto">
              <a:xfrm>
                <a:off x="3270" y="1806"/>
                <a:ext cx="31" cy="33"/>
              </a:xfrm>
              <a:custGeom>
                <a:avLst/>
                <a:gdLst>
                  <a:gd name="T0" fmla="*/ 6 w 31"/>
                  <a:gd name="T1" fmla="*/ 0 h 32"/>
                  <a:gd name="T2" fmla="*/ 0 w 31"/>
                  <a:gd name="T3" fmla="*/ 10 h 32"/>
                  <a:gd name="T4" fmla="*/ 11 w 31"/>
                  <a:gd name="T5" fmla="*/ 32 h 32"/>
                  <a:gd name="T6" fmla="*/ 31 w 31"/>
                  <a:gd name="T7" fmla="*/ 1 h 32"/>
                  <a:gd name="T8" fmla="*/ 6 w 31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2">
                    <a:moveTo>
                      <a:pt x="6" y="0"/>
                    </a:moveTo>
                    <a:cubicBezTo>
                      <a:pt x="5" y="4"/>
                      <a:pt x="3" y="7"/>
                      <a:pt x="0" y="10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22" y="25"/>
                      <a:pt x="29" y="13"/>
                      <a:pt x="31" y="1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7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2" name="Freeform 476"/>
              <p:cNvSpPr>
                <a:spLocks/>
              </p:cNvSpPr>
              <p:nvPr/>
            </p:nvSpPr>
            <p:spPr bwMode="auto">
              <a:xfrm>
                <a:off x="3220" y="1750"/>
                <a:ext cx="81" cy="49"/>
              </a:xfrm>
              <a:custGeom>
                <a:avLst/>
                <a:gdLst>
                  <a:gd name="T0" fmla="*/ 22 w 81"/>
                  <a:gd name="T1" fmla="*/ 38 h 49"/>
                  <a:gd name="T2" fmla="*/ 28 w 81"/>
                  <a:gd name="T3" fmla="*/ 33 h 49"/>
                  <a:gd name="T4" fmla="*/ 55 w 81"/>
                  <a:gd name="T5" fmla="*/ 41 h 49"/>
                  <a:gd name="T6" fmla="*/ 57 w 81"/>
                  <a:gd name="T7" fmla="*/ 48 h 49"/>
                  <a:gd name="T8" fmla="*/ 81 w 81"/>
                  <a:gd name="T9" fmla="*/ 49 h 49"/>
                  <a:gd name="T10" fmla="*/ 76 w 81"/>
                  <a:gd name="T11" fmla="*/ 30 h 49"/>
                  <a:gd name="T12" fmla="*/ 17 w 81"/>
                  <a:gd name="T13" fmla="*/ 12 h 49"/>
                  <a:gd name="T14" fmla="*/ 0 w 81"/>
                  <a:gd name="T15" fmla="*/ 27 h 49"/>
                  <a:gd name="T16" fmla="*/ 22 w 81"/>
                  <a:gd name="T17" fmla="*/ 3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49">
                    <a:moveTo>
                      <a:pt x="22" y="38"/>
                    </a:moveTo>
                    <a:cubicBezTo>
                      <a:pt x="23" y="36"/>
                      <a:pt x="26" y="35"/>
                      <a:pt x="28" y="33"/>
                    </a:cubicBezTo>
                    <a:cubicBezTo>
                      <a:pt x="38" y="28"/>
                      <a:pt x="50" y="32"/>
                      <a:pt x="55" y="41"/>
                    </a:cubicBezTo>
                    <a:cubicBezTo>
                      <a:pt x="56" y="43"/>
                      <a:pt x="56" y="46"/>
                      <a:pt x="57" y="48"/>
                    </a:cubicBezTo>
                    <a:cubicBezTo>
                      <a:pt x="81" y="49"/>
                      <a:pt x="81" y="49"/>
                      <a:pt x="81" y="49"/>
                    </a:cubicBezTo>
                    <a:cubicBezTo>
                      <a:pt x="81" y="42"/>
                      <a:pt x="80" y="36"/>
                      <a:pt x="76" y="30"/>
                    </a:cubicBezTo>
                    <a:cubicBezTo>
                      <a:pt x="65" y="8"/>
                      <a:pt x="38" y="0"/>
                      <a:pt x="17" y="12"/>
                    </a:cubicBezTo>
                    <a:cubicBezTo>
                      <a:pt x="9" y="15"/>
                      <a:pt x="4" y="21"/>
                      <a:pt x="0" y="27"/>
                    </a:cubicBez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2C46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3" name="Freeform 477"/>
              <p:cNvSpPr>
                <a:spLocks/>
              </p:cNvSpPr>
              <p:nvPr/>
            </p:nvSpPr>
            <p:spPr bwMode="auto">
              <a:xfrm>
                <a:off x="3189" y="2677"/>
                <a:ext cx="168" cy="257"/>
              </a:xfrm>
              <a:custGeom>
                <a:avLst/>
                <a:gdLst>
                  <a:gd name="T0" fmla="*/ 132 w 167"/>
                  <a:gd name="T1" fmla="*/ 247 h 255"/>
                  <a:gd name="T2" fmla="*/ 84 w 167"/>
                  <a:gd name="T3" fmla="*/ 229 h 255"/>
                  <a:gd name="T4" fmla="*/ 9 w 167"/>
                  <a:gd name="T5" fmla="*/ 60 h 255"/>
                  <a:gd name="T6" fmla="*/ 27 w 167"/>
                  <a:gd name="T7" fmla="*/ 12 h 255"/>
                  <a:gd name="T8" fmla="*/ 36 w 167"/>
                  <a:gd name="T9" fmla="*/ 8 h 255"/>
                  <a:gd name="T10" fmla="*/ 84 w 167"/>
                  <a:gd name="T11" fmla="*/ 26 h 255"/>
                  <a:gd name="T12" fmla="*/ 159 w 167"/>
                  <a:gd name="T13" fmla="*/ 195 h 255"/>
                  <a:gd name="T14" fmla="*/ 140 w 167"/>
                  <a:gd name="T15" fmla="*/ 243 h 255"/>
                  <a:gd name="T16" fmla="*/ 132 w 167"/>
                  <a:gd name="T17" fmla="*/ 247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55">
                    <a:moveTo>
                      <a:pt x="132" y="247"/>
                    </a:moveTo>
                    <a:cubicBezTo>
                      <a:pt x="114" y="255"/>
                      <a:pt x="92" y="247"/>
                      <a:pt x="84" y="229"/>
                    </a:cubicBezTo>
                    <a:cubicBezTo>
                      <a:pt x="9" y="60"/>
                      <a:pt x="9" y="60"/>
                      <a:pt x="9" y="60"/>
                    </a:cubicBezTo>
                    <a:cubicBezTo>
                      <a:pt x="0" y="41"/>
                      <a:pt x="9" y="20"/>
                      <a:pt x="27" y="12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54" y="0"/>
                      <a:pt x="76" y="8"/>
                      <a:pt x="84" y="26"/>
                    </a:cubicBezTo>
                    <a:cubicBezTo>
                      <a:pt x="159" y="195"/>
                      <a:pt x="159" y="195"/>
                      <a:pt x="159" y="195"/>
                    </a:cubicBezTo>
                    <a:cubicBezTo>
                      <a:pt x="167" y="214"/>
                      <a:pt x="159" y="235"/>
                      <a:pt x="140" y="243"/>
                    </a:cubicBezTo>
                    <a:cubicBezTo>
                      <a:pt x="132" y="247"/>
                      <a:pt x="132" y="247"/>
                      <a:pt x="132" y="2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4" name="Freeform 478"/>
              <p:cNvSpPr>
                <a:spLocks/>
              </p:cNvSpPr>
              <p:nvPr/>
            </p:nvSpPr>
            <p:spPr bwMode="auto">
              <a:xfrm>
                <a:off x="3187" y="2433"/>
                <a:ext cx="376" cy="615"/>
              </a:xfrm>
              <a:custGeom>
                <a:avLst/>
                <a:gdLst>
                  <a:gd name="T0" fmla="*/ 105 w 374"/>
                  <a:gd name="T1" fmla="*/ 0 h 612"/>
                  <a:gd name="T2" fmla="*/ 102 w 374"/>
                  <a:gd name="T3" fmla="*/ 3 h 612"/>
                  <a:gd name="T4" fmla="*/ 0 w 374"/>
                  <a:gd name="T5" fmla="*/ 101 h 612"/>
                  <a:gd name="T6" fmla="*/ 228 w 374"/>
                  <a:gd name="T7" fmla="*/ 612 h 612"/>
                  <a:gd name="T8" fmla="*/ 374 w 374"/>
                  <a:gd name="T9" fmla="*/ 603 h 612"/>
                  <a:gd name="T10" fmla="*/ 105 w 374"/>
                  <a:gd name="T11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4" h="612">
                    <a:moveTo>
                      <a:pt x="105" y="0"/>
                    </a:moveTo>
                    <a:cubicBezTo>
                      <a:pt x="104" y="1"/>
                      <a:pt x="103" y="2"/>
                      <a:pt x="102" y="3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228" y="612"/>
                      <a:pt x="228" y="612"/>
                      <a:pt x="228" y="612"/>
                    </a:cubicBezTo>
                    <a:cubicBezTo>
                      <a:pt x="374" y="603"/>
                      <a:pt x="374" y="603"/>
                      <a:pt x="374" y="603"/>
                    </a:cubicBezTo>
                    <a:cubicBezTo>
                      <a:pt x="105" y="0"/>
                      <a:pt x="105" y="0"/>
                      <a:pt x="105" y="0"/>
                    </a:cubicBezTo>
                  </a:path>
                </a:pathLst>
              </a:custGeom>
              <a:solidFill>
                <a:srgbClr val="0004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5" name="Freeform 479"/>
              <p:cNvSpPr>
                <a:spLocks/>
              </p:cNvSpPr>
              <p:nvPr/>
            </p:nvSpPr>
            <p:spPr bwMode="auto">
              <a:xfrm>
                <a:off x="3293" y="2429"/>
                <a:ext cx="280" cy="610"/>
              </a:xfrm>
              <a:custGeom>
                <a:avLst/>
                <a:gdLst>
                  <a:gd name="T0" fmla="*/ 268 w 279"/>
                  <a:gd name="T1" fmla="*/ 607 h 607"/>
                  <a:gd name="T2" fmla="*/ 271 w 279"/>
                  <a:gd name="T3" fmla="*/ 607 h 607"/>
                  <a:gd name="T4" fmla="*/ 277 w 279"/>
                  <a:gd name="T5" fmla="*/ 598 h 607"/>
                  <a:gd name="T6" fmla="*/ 13 w 279"/>
                  <a:gd name="T7" fmla="*/ 5 h 607"/>
                  <a:gd name="T8" fmla="*/ 0 w 279"/>
                  <a:gd name="T9" fmla="*/ 5 h 607"/>
                  <a:gd name="T10" fmla="*/ 268 w 279"/>
                  <a:gd name="T11" fmla="*/ 607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9" h="607">
                    <a:moveTo>
                      <a:pt x="268" y="607"/>
                    </a:moveTo>
                    <a:cubicBezTo>
                      <a:pt x="271" y="607"/>
                      <a:pt x="271" y="607"/>
                      <a:pt x="271" y="607"/>
                    </a:cubicBezTo>
                    <a:cubicBezTo>
                      <a:pt x="276" y="607"/>
                      <a:pt x="279" y="603"/>
                      <a:pt x="277" y="598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0"/>
                      <a:pt x="5" y="0"/>
                      <a:pt x="0" y="5"/>
                    </a:cubicBezTo>
                    <a:lnTo>
                      <a:pt x="268" y="607"/>
                    </a:lnTo>
                    <a:close/>
                  </a:path>
                </a:pathLst>
              </a:custGeom>
              <a:solidFill>
                <a:srgbClr val="566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6" name="Freeform 480"/>
              <p:cNvSpPr>
                <a:spLocks/>
              </p:cNvSpPr>
              <p:nvPr/>
            </p:nvSpPr>
            <p:spPr bwMode="auto">
              <a:xfrm>
                <a:off x="3294" y="2478"/>
                <a:ext cx="240" cy="547"/>
              </a:xfrm>
              <a:custGeom>
                <a:avLst/>
                <a:gdLst>
                  <a:gd name="T0" fmla="*/ 0 w 240"/>
                  <a:gd name="T1" fmla="*/ 0 h 547"/>
                  <a:gd name="T2" fmla="*/ 127 w 240"/>
                  <a:gd name="T3" fmla="*/ 547 h 547"/>
                  <a:gd name="T4" fmla="*/ 240 w 240"/>
                  <a:gd name="T5" fmla="*/ 538 h 547"/>
                  <a:gd name="T6" fmla="*/ 0 w 240"/>
                  <a:gd name="T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547">
                    <a:moveTo>
                      <a:pt x="0" y="0"/>
                    </a:moveTo>
                    <a:lnTo>
                      <a:pt x="127" y="547"/>
                    </a:lnTo>
                    <a:lnTo>
                      <a:pt x="240" y="5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7" name="Freeform 481"/>
              <p:cNvSpPr>
                <a:spLocks/>
              </p:cNvSpPr>
              <p:nvPr/>
            </p:nvSpPr>
            <p:spPr bwMode="auto">
              <a:xfrm>
                <a:off x="3294" y="2478"/>
                <a:ext cx="240" cy="547"/>
              </a:xfrm>
              <a:custGeom>
                <a:avLst/>
                <a:gdLst>
                  <a:gd name="T0" fmla="*/ 0 w 240"/>
                  <a:gd name="T1" fmla="*/ 0 h 547"/>
                  <a:gd name="T2" fmla="*/ 127 w 240"/>
                  <a:gd name="T3" fmla="*/ 547 h 547"/>
                  <a:gd name="T4" fmla="*/ 240 w 240"/>
                  <a:gd name="T5" fmla="*/ 538 h 547"/>
                  <a:gd name="T6" fmla="*/ 0 w 240"/>
                  <a:gd name="T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547">
                    <a:moveTo>
                      <a:pt x="0" y="0"/>
                    </a:moveTo>
                    <a:lnTo>
                      <a:pt x="127" y="547"/>
                    </a:lnTo>
                    <a:lnTo>
                      <a:pt x="240" y="53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8" name="Freeform 483"/>
              <p:cNvSpPr>
                <a:spLocks/>
              </p:cNvSpPr>
              <p:nvPr/>
            </p:nvSpPr>
            <p:spPr bwMode="auto">
              <a:xfrm>
                <a:off x="3208" y="2468"/>
                <a:ext cx="208" cy="546"/>
              </a:xfrm>
              <a:custGeom>
                <a:avLst/>
                <a:gdLst>
                  <a:gd name="T0" fmla="*/ 82 w 208"/>
                  <a:gd name="T1" fmla="*/ 0 h 546"/>
                  <a:gd name="T2" fmla="*/ 0 w 208"/>
                  <a:gd name="T3" fmla="*/ 78 h 546"/>
                  <a:gd name="T4" fmla="*/ 208 w 208"/>
                  <a:gd name="T5" fmla="*/ 546 h 546"/>
                  <a:gd name="T6" fmla="*/ 82 w 208"/>
                  <a:gd name="T7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8" h="546">
                    <a:moveTo>
                      <a:pt x="82" y="0"/>
                    </a:moveTo>
                    <a:lnTo>
                      <a:pt x="0" y="78"/>
                    </a:lnTo>
                    <a:lnTo>
                      <a:pt x="208" y="546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3135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79" name="Freeform 484"/>
              <p:cNvSpPr>
                <a:spLocks/>
              </p:cNvSpPr>
              <p:nvPr/>
            </p:nvSpPr>
            <p:spPr bwMode="auto">
              <a:xfrm>
                <a:off x="3208" y="2468"/>
                <a:ext cx="208" cy="546"/>
              </a:xfrm>
              <a:custGeom>
                <a:avLst/>
                <a:gdLst>
                  <a:gd name="T0" fmla="*/ 82 w 208"/>
                  <a:gd name="T1" fmla="*/ 0 h 546"/>
                  <a:gd name="T2" fmla="*/ 0 w 208"/>
                  <a:gd name="T3" fmla="*/ 78 h 546"/>
                  <a:gd name="T4" fmla="*/ 208 w 208"/>
                  <a:gd name="T5" fmla="*/ 546 h 546"/>
                  <a:gd name="T6" fmla="*/ 82 w 208"/>
                  <a:gd name="T7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8" h="546">
                    <a:moveTo>
                      <a:pt x="82" y="0"/>
                    </a:moveTo>
                    <a:lnTo>
                      <a:pt x="0" y="78"/>
                    </a:lnTo>
                    <a:lnTo>
                      <a:pt x="208" y="546"/>
                    </a:lnTo>
                    <a:lnTo>
                      <a:pt x="8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pic>
            <p:nvPicPr>
              <p:cNvPr id="680" name="Picture 485"/>
              <p:cNvPicPr>
                <a:picLocks noChangeAspect="1" noChangeArrowheads="1"/>
              </p:cNvPicPr>
              <p:nvPr/>
            </p:nvPicPr>
            <p:blipFill>
              <a:blip r:embed="rId2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29" y="3039"/>
                <a:ext cx="217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81" name="Freeform 489"/>
              <p:cNvSpPr>
                <a:spLocks/>
              </p:cNvSpPr>
              <p:nvPr/>
            </p:nvSpPr>
            <p:spPr bwMode="auto">
              <a:xfrm>
                <a:off x="3166" y="2534"/>
                <a:ext cx="251" cy="515"/>
              </a:xfrm>
              <a:custGeom>
                <a:avLst/>
                <a:gdLst>
                  <a:gd name="T0" fmla="*/ 21 w 249"/>
                  <a:gd name="T1" fmla="*/ 0 h 512"/>
                  <a:gd name="T2" fmla="*/ 7 w 249"/>
                  <a:gd name="T3" fmla="*/ 13 h 512"/>
                  <a:gd name="T4" fmla="*/ 3 w 249"/>
                  <a:gd name="T5" fmla="*/ 36 h 512"/>
                  <a:gd name="T6" fmla="*/ 209 w 249"/>
                  <a:gd name="T7" fmla="*/ 500 h 512"/>
                  <a:gd name="T8" fmla="*/ 229 w 249"/>
                  <a:gd name="T9" fmla="*/ 512 h 512"/>
                  <a:gd name="T10" fmla="*/ 249 w 249"/>
                  <a:gd name="T11" fmla="*/ 511 h 512"/>
                  <a:gd name="T12" fmla="*/ 21 w 249"/>
                  <a:gd name="T13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9" h="512">
                    <a:moveTo>
                      <a:pt x="21" y="0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2" y="18"/>
                      <a:pt x="0" y="29"/>
                      <a:pt x="3" y="36"/>
                    </a:cubicBezTo>
                    <a:cubicBezTo>
                      <a:pt x="209" y="500"/>
                      <a:pt x="209" y="500"/>
                      <a:pt x="209" y="500"/>
                    </a:cubicBezTo>
                    <a:cubicBezTo>
                      <a:pt x="212" y="507"/>
                      <a:pt x="221" y="512"/>
                      <a:pt x="229" y="512"/>
                    </a:cubicBezTo>
                    <a:cubicBezTo>
                      <a:pt x="249" y="511"/>
                      <a:pt x="249" y="511"/>
                      <a:pt x="249" y="511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82" name="Freeform 490"/>
              <p:cNvSpPr>
                <a:spLocks/>
              </p:cNvSpPr>
              <p:nvPr/>
            </p:nvSpPr>
            <p:spPr bwMode="auto">
              <a:xfrm>
                <a:off x="2858" y="2590"/>
                <a:ext cx="90" cy="51"/>
              </a:xfrm>
              <a:custGeom>
                <a:avLst/>
                <a:gdLst>
                  <a:gd name="T0" fmla="*/ 87 w 90"/>
                  <a:gd name="T1" fmla="*/ 51 h 51"/>
                  <a:gd name="T2" fmla="*/ 87 w 90"/>
                  <a:gd name="T3" fmla="*/ 50 h 51"/>
                  <a:gd name="T4" fmla="*/ 76 w 90"/>
                  <a:gd name="T5" fmla="*/ 38 h 51"/>
                  <a:gd name="T6" fmla="*/ 69 w 90"/>
                  <a:gd name="T7" fmla="*/ 31 h 51"/>
                  <a:gd name="T8" fmla="*/ 60 w 90"/>
                  <a:gd name="T9" fmla="*/ 27 h 51"/>
                  <a:gd name="T10" fmla="*/ 0 w 90"/>
                  <a:gd name="T11" fmla="*/ 4 h 51"/>
                  <a:gd name="T12" fmla="*/ 1 w 90"/>
                  <a:gd name="T13" fmla="*/ 0 h 51"/>
                  <a:gd name="T14" fmla="*/ 61 w 90"/>
                  <a:gd name="T15" fmla="*/ 23 h 51"/>
                  <a:gd name="T16" fmla="*/ 71 w 90"/>
                  <a:gd name="T17" fmla="*/ 28 h 51"/>
                  <a:gd name="T18" fmla="*/ 78 w 90"/>
                  <a:gd name="T19" fmla="*/ 35 h 51"/>
                  <a:gd name="T20" fmla="*/ 89 w 90"/>
                  <a:gd name="T21" fmla="*/ 48 h 51"/>
                  <a:gd name="T22" fmla="*/ 89 w 90"/>
                  <a:gd name="T23" fmla="*/ 51 h 51"/>
                  <a:gd name="T24" fmla="*/ 87 w 90"/>
                  <a:gd name="T25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51">
                    <a:moveTo>
                      <a:pt x="87" y="51"/>
                    </a:moveTo>
                    <a:cubicBezTo>
                      <a:pt x="87" y="50"/>
                      <a:pt x="87" y="50"/>
                      <a:pt x="87" y="50"/>
                    </a:cubicBezTo>
                    <a:cubicBezTo>
                      <a:pt x="76" y="38"/>
                      <a:pt x="76" y="38"/>
                      <a:pt x="76" y="38"/>
                    </a:cubicBezTo>
                    <a:cubicBezTo>
                      <a:pt x="74" y="35"/>
                      <a:pt x="71" y="33"/>
                      <a:pt x="69" y="31"/>
                    </a:cubicBezTo>
                    <a:cubicBezTo>
                      <a:pt x="66" y="29"/>
                      <a:pt x="63" y="28"/>
                      <a:pt x="60" y="2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61" y="23"/>
                      <a:pt x="61" y="23"/>
                      <a:pt x="61" y="23"/>
                    </a:cubicBezTo>
                    <a:cubicBezTo>
                      <a:pt x="65" y="25"/>
                      <a:pt x="68" y="26"/>
                      <a:pt x="71" y="28"/>
                    </a:cubicBezTo>
                    <a:cubicBezTo>
                      <a:pt x="73" y="30"/>
                      <a:pt x="76" y="33"/>
                      <a:pt x="78" y="35"/>
                    </a:cubicBezTo>
                    <a:cubicBezTo>
                      <a:pt x="89" y="48"/>
                      <a:pt x="89" y="48"/>
                      <a:pt x="89" y="48"/>
                    </a:cubicBezTo>
                    <a:cubicBezTo>
                      <a:pt x="90" y="49"/>
                      <a:pt x="90" y="50"/>
                      <a:pt x="89" y="51"/>
                    </a:cubicBezTo>
                    <a:cubicBezTo>
                      <a:pt x="89" y="51"/>
                      <a:pt x="88" y="51"/>
                      <a:pt x="87" y="51"/>
                    </a:cubicBezTo>
                    <a:close/>
                  </a:path>
                </a:pathLst>
              </a:custGeom>
              <a:solidFill>
                <a:srgbClr val="5066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83" name="Freeform 491"/>
              <p:cNvSpPr>
                <a:spLocks/>
              </p:cNvSpPr>
              <p:nvPr/>
            </p:nvSpPr>
            <p:spPr bwMode="auto">
              <a:xfrm>
                <a:off x="2850" y="2599"/>
                <a:ext cx="99" cy="29"/>
              </a:xfrm>
              <a:custGeom>
                <a:avLst/>
                <a:gdLst>
                  <a:gd name="T0" fmla="*/ 1 w 99"/>
                  <a:gd name="T1" fmla="*/ 6 h 29"/>
                  <a:gd name="T2" fmla="*/ 2 w 99"/>
                  <a:gd name="T3" fmla="*/ 6 h 29"/>
                  <a:gd name="T4" fmla="*/ 19 w 99"/>
                  <a:gd name="T5" fmla="*/ 4 h 29"/>
                  <a:gd name="T6" fmla="*/ 28 w 99"/>
                  <a:gd name="T7" fmla="*/ 4 h 29"/>
                  <a:gd name="T8" fmla="*/ 38 w 99"/>
                  <a:gd name="T9" fmla="*/ 6 h 29"/>
                  <a:gd name="T10" fmla="*/ 98 w 99"/>
                  <a:gd name="T11" fmla="*/ 29 h 29"/>
                  <a:gd name="T12" fmla="*/ 99 w 99"/>
                  <a:gd name="T13" fmla="*/ 26 h 29"/>
                  <a:gd name="T14" fmla="*/ 39 w 99"/>
                  <a:gd name="T15" fmla="*/ 3 h 29"/>
                  <a:gd name="T16" fmla="*/ 29 w 99"/>
                  <a:gd name="T17" fmla="*/ 0 h 29"/>
                  <a:gd name="T18" fmla="*/ 18 w 99"/>
                  <a:gd name="T19" fmla="*/ 0 h 29"/>
                  <a:gd name="T20" fmla="*/ 2 w 99"/>
                  <a:gd name="T21" fmla="*/ 2 h 29"/>
                  <a:gd name="T22" fmla="*/ 0 w 99"/>
                  <a:gd name="T23" fmla="*/ 4 h 29"/>
                  <a:gd name="T24" fmla="*/ 1 w 99"/>
                  <a:gd name="T25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29">
                    <a:moveTo>
                      <a:pt x="1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2" y="3"/>
                      <a:pt x="25" y="3"/>
                      <a:pt x="28" y="4"/>
                    </a:cubicBezTo>
                    <a:cubicBezTo>
                      <a:pt x="32" y="4"/>
                      <a:pt x="35" y="5"/>
                      <a:pt x="38" y="6"/>
                    </a:cubicBezTo>
                    <a:cubicBezTo>
                      <a:pt x="98" y="29"/>
                      <a:pt x="98" y="29"/>
                      <a:pt x="98" y="29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6" y="2"/>
                      <a:pt x="32" y="1"/>
                      <a:pt x="29" y="0"/>
                    </a:cubicBezTo>
                    <a:cubicBezTo>
                      <a:pt x="25" y="0"/>
                      <a:pt x="22" y="0"/>
                      <a:pt x="18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5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5066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84" name="Freeform 492"/>
              <p:cNvSpPr>
                <a:spLocks/>
              </p:cNvSpPr>
              <p:nvPr/>
            </p:nvSpPr>
            <p:spPr bwMode="auto">
              <a:xfrm>
                <a:off x="2896" y="2601"/>
                <a:ext cx="16" cy="12"/>
              </a:xfrm>
              <a:custGeom>
                <a:avLst/>
                <a:gdLst>
                  <a:gd name="T0" fmla="*/ 3 w 16"/>
                  <a:gd name="T1" fmla="*/ 8 h 12"/>
                  <a:gd name="T2" fmla="*/ 3 w 16"/>
                  <a:gd name="T3" fmla="*/ 8 h 12"/>
                  <a:gd name="T4" fmla="*/ 9 w 16"/>
                  <a:gd name="T5" fmla="*/ 5 h 12"/>
                  <a:gd name="T6" fmla="*/ 11 w 16"/>
                  <a:gd name="T7" fmla="*/ 11 h 12"/>
                  <a:gd name="T8" fmla="*/ 15 w 16"/>
                  <a:gd name="T9" fmla="*/ 12 h 12"/>
                  <a:gd name="T10" fmla="*/ 10 w 16"/>
                  <a:gd name="T11" fmla="*/ 2 h 12"/>
                  <a:gd name="T12" fmla="*/ 0 w 16"/>
                  <a:gd name="T13" fmla="*/ 6 h 12"/>
                  <a:gd name="T14" fmla="*/ 3 w 16"/>
                  <a:gd name="T15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2">
                    <a:moveTo>
                      <a:pt x="3" y="8"/>
                    </a:moveTo>
                    <a:cubicBezTo>
                      <a:pt x="3" y="8"/>
                      <a:pt x="3" y="8"/>
                      <a:pt x="3" y="8"/>
                    </a:cubicBezTo>
                    <a:cubicBezTo>
                      <a:pt x="4" y="5"/>
                      <a:pt x="6" y="4"/>
                      <a:pt x="9" y="5"/>
                    </a:cubicBezTo>
                    <a:cubicBezTo>
                      <a:pt x="11" y="6"/>
                      <a:pt x="12" y="9"/>
                      <a:pt x="11" y="11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6" y="8"/>
                      <a:pt x="14" y="3"/>
                      <a:pt x="10" y="2"/>
                    </a:cubicBezTo>
                    <a:cubicBezTo>
                      <a:pt x="6" y="0"/>
                      <a:pt x="1" y="2"/>
                      <a:pt x="0" y="6"/>
                    </a:cubicBez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203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85" name="Freeform 493"/>
              <p:cNvSpPr>
                <a:spLocks/>
              </p:cNvSpPr>
              <p:nvPr/>
            </p:nvSpPr>
            <p:spPr bwMode="auto">
              <a:xfrm>
                <a:off x="2858" y="2582"/>
                <a:ext cx="41" cy="36"/>
              </a:xfrm>
              <a:custGeom>
                <a:avLst/>
                <a:gdLst>
                  <a:gd name="T0" fmla="*/ 36 w 41"/>
                  <a:gd name="T1" fmla="*/ 30 h 36"/>
                  <a:gd name="T2" fmla="*/ 27 w 41"/>
                  <a:gd name="T3" fmla="*/ 34 h 36"/>
                  <a:gd name="T4" fmla="*/ 5 w 41"/>
                  <a:gd name="T5" fmla="*/ 26 h 36"/>
                  <a:gd name="T6" fmla="*/ 1 w 41"/>
                  <a:gd name="T7" fmla="*/ 17 h 36"/>
                  <a:gd name="T8" fmla="*/ 6 w 41"/>
                  <a:gd name="T9" fmla="*/ 6 h 36"/>
                  <a:gd name="T10" fmla="*/ 14 w 41"/>
                  <a:gd name="T11" fmla="*/ 2 h 36"/>
                  <a:gd name="T12" fmla="*/ 36 w 41"/>
                  <a:gd name="T13" fmla="*/ 10 h 36"/>
                  <a:gd name="T14" fmla="*/ 40 w 41"/>
                  <a:gd name="T15" fmla="*/ 19 h 36"/>
                  <a:gd name="T16" fmla="*/ 36 w 41"/>
                  <a:gd name="T17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6">
                    <a:moveTo>
                      <a:pt x="36" y="30"/>
                    </a:moveTo>
                    <a:cubicBezTo>
                      <a:pt x="34" y="34"/>
                      <a:pt x="30" y="36"/>
                      <a:pt x="27" y="34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2" y="25"/>
                      <a:pt x="0" y="21"/>
                      <a:pt x="1" y="17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7" y="2"/>
                      <a:pt x="11" y="0"/>
                      <a:pt x="14" y="2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40" y="11"/>
                      <a:pt x="41" y="15"/>
                      <a:pt x="40" y="19"/>
                    </a:cubicBezTo>
                    <a:lnTo>
                      <a:pt x="36" y="30"/>
                    </a:lnTo>
                    <a:close/>
                  </a:path>
                </a:pathLst>
              </a:custGeom>
              <a:solidFill>
                <a:srgbClr val="E1EF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86" name="Freeform 494"/>
              <p:cNvSpPr>
                <a:spLocks/>
              </p:cNvSpPr>
              <p:nvPr/>
            </p:nvSpPr>
            <p:spPr bwMode="auto">
              <a:xfrm>
                <a:off x="2873" y="2587"/>
                <a:ext cx="26" cy="31"/>
              </a:xfrm>
              <a:custGeom>
                <a:avLst/>
                <a:gdLst>
                  <a:gd name="T0" fmla="*/ 21 w 26"/>
                  <a:gd name="T1" fmla="*/ 5 h 31"/>
                  <a:gd name="T2" fmla="*/ 9 w 26"/>
                  <a:gd name="T3" fmla="*/ 0 h 31"/>
                  <a:gd name="T4" fmla="*/ 0 w 26"/>
                  <a:gd name="T5" fmla="*/ 25 h 31"/>
                  <a:gd name="T6" fmla="*/ 12 w 26"/>
                  <a:gd name="T7" fmla="*/ 29 h 31"/>
                  <a:gd name="T8" fmla="*/ 21 w 26"/>
                  <a:gd name="T9" fmla="*/ 25 h 31"/>
                  <a:gd name="T10" fmla="*/ 25 w 26"/>
                  <a:gd name="T11" fmla="*/ 14 h 31"/>
                  <a:gd name="T12" fmla="*/ 21 w 26"/>
                  <a:gd name="T13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1">
                    <a:moveTo>
                      <a:pt x="21" y="5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5" y="31"/>
                      <a:pt x="19" y="29"/>
                      <a:pt x="21" y="2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6" y="10"/>
                      <a:pt x="25" y="6"/>
                      <a:pt x="21" y="5"/>
                    </a:cubicBezTo>
                    <a:close/>
                  </a:path>
                </a:pathLst>
              </a:custGeom>
              <a:solidFill>
                <a:srgbClr val="CEE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87" name="Freeform 495"/>
              <p:cNvSpPr>
                <a:spLocks/>
              </p:cNvSpPr>
              <p:nvPr/>
            </p:nvSpPr>
            <p:spPr bwMode="auto">
              <a:xfrm>
                <a:off x="2907" y="2601"/>
                <a:ext cx="42" cy="36"/>
              </a:xfrm>
              <a:custGeom>
                <a:avLst/>
                <a:gdLst>
                  <a:gd name="T0" fmla="*/ 36 w 42"/>
                  <a:gd name="T1" fmla="*/ 30 h 36"/>
                  <a:gd name="T2" fmla="*/ 27 w 42"/>
                  <a:gd name="T3" fmla="*/ 34 h 36"/>
                  <a:gd name="T4" fmla="*/ 6 w 42"/>
                  <a:gd name="T5" fmla="*/ 26 h 36"/>
                  <a:gd name="T6" fmla="*/ 2 w 42"/>
                  <a:gd name="T7" fmla="*/ 17 h 36"/>
                  <a:gd name="T8" fmla="*/ 6 w 42"/>
                  <a:gd name="T9" fmla="*/ 5 h 36"/>
                  <a:gd name="T10" fmla="*/ 15 w 42"/>
                  <a:gd name="T11" fmla="*/ 2 h 36"/>
                  <a:gd name="T12" fmla="*/ 37 w 42"/>
                  <a:gd name="T13" fmla="*/ 10 h 36"/>
                  <a:gd name="T14" fmla="*/ 41 w 42"/>
                  <a:gd name="T15" fmla="*/ 19 h 36"/>
                  <a:gd name="T16" fmla="*/ 36 w 42"/>
                  <a:gd name="T17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6">
                    <a:moveTo>
                      <a:pt x="36" y="30"/>
                    </a:moveTo>
                    <a:cubicBezTo>
                      <a:pt x="35" y="34"/>
                      <a:pt x="31" y="36"/>
                      <a:pt x="27" y="34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2" y="25"/>
                      <a:pt x="0" y="21"/>
                      <a:pt x="2" y="1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8" y="2"/>
                      <a:pt x="11" y="0"/>
                      <a:pt x="15" y="2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40" y="11"/>
                      <a:pt x="42" y="15"/>
                      <a:pt x="41" y="19"/>
                    </a:cubicBezTo>
                    <a:lnTo>
                      <a:pt x="36" y="30"/>
                    </a:lnTo>
                    <a:close/>
                  </a:path>
                </a:pathLst>
              </a:custGeom>
              <a:solidFill>
                <a:srgbClr val="E1EF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88" name="Freeform 496"/>
              <p:cNvSpPr>
                <a:spLocks/>
              </p:cNvSpPr>
              <p:nvPr/>
            </p:nvSpPr>
            <p:spPr bwMode="auto">
              <a:xfrm>
                <a:off x="2922" y="2606"/>
                <a:ext cx="27" cy="31"/>
              </a:xfrm>
              <a:custGeom>
                <a:avLst/>
                <a:gdLst>
                  <a:gd name="T0" fmla="*/ 22 w 27"/>
                  <a:gd name="T1" fmla="*/ 5 h 31"/>
                  <a:gd name="T2" fmla="*/ 10 w 27"/>
                  <a:gd name="T3" fmla="*/ 0 h 31"/>
                  <a:gd name="T4" fmla="*/ 0 w 27"/>
                  <a:gd name="T5" fmla="*/ 25 h 31"/>
                  <a:gd name="T6" fmla="*/ 12 w 27"/>
                  <a:gd name="T7" fmla="*/ 29 h 31"/>
                  <a:gd name="T8" fmla="*/ 21 w 27"/>
                  <a:gd name="T9" fmla="*/ 25 h 31"/>
                  <a:gd name="T10" fmla="*/ 26 w 27"/>
                  <a:gd name="T11" fmla="*/ 14 h 31"/>
                  <a:gd name="T12" fmla="*/ 22 w 27"/>
                  <a:gd name="T13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31">
                    <a:moveTo>
                      <a:pt x="22" y="5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6" y="31"/>
                      <a:pt x="20" y="29"/>
                      <a:pt x="21" y="25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27" y="10"/>
                      <a:pt x="25" y="6"/>
                      <a:pt x="22" y="5"/>
                    </a:cubicBezTo>
                    <a:close/>
                  </a:path>
                </a:pathLst>
              </a:custGeom>
              <a:solidFill>
                <a:srgbClr val="CEE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89" name="Freeform 497"/>
              <p:cNvSpPr>
                <a:spLocks noEditPoints="1"/>
              </p:cNvSpPr>
              <p:nvPr/>
            </p:nvSpPr>
            <p:spPr bwMode="auto">
              <a:xfrm>
                <a:off x="2854" y="2578"/>
                <a:ext cx="50" cy="44"/>
              </a:xfrm>
              <a:custGeom>
                <a:avLst/>
                <a:gdLst>
                  <a:gd name="T0" fmla="*/ 43 w 50"/>
                  <a:gd name="T1" fmla="*/ 11 h 44"/>
                  <a:gd name="T2" fmla="*/ 18 w 50"/>
                  <a:gd name="T3" fmla="*/ 2 h 44"/>
                  <a:gd name="T4" fmla="*/ 7 w 50"/>
                  <a:gd name="T5" fmla="*/ 7 h 44"/>
                  <a:gd name="T6" fmla="*/ 1 w 50"/>
                  <a:gd name="T7" fmla="*/ 22 h 44"/>
                  <a:gd name="T8" fmla="*/ 6 w 50"/>
                  <a:gd name="T9" fmla="*/ 33 h 44"/>
                  <a:gd name="T10" fmla="*/ 31 w 50"/>
                  <a:gd name="T11" fmla="*/ 42 h 44"/>
                  <a:gd name="T12" fmla="*/ 42 w 50"/>
                  <a:gd name="T13" fmla="*/ 37 h 44"/>
                  <a:gd name="T14" fmla="*/ 48 w 50"/>
                  <a:gd name="T15" fmla="*/ 22 h 44"/>
                  <a:gd name="T16" fmla="*/ 43 w 50"/>
                  <a:gd name="T17" fmla="*/ 11 h 44"/>
                  <a:gd name="T18" fmla="*/ 40 w 50"/>
                  <a:gd name="T19" fmla="*/ 34 h 44"/>
                  <a:gd name="T20" fmla="*/ 31 w 50"/>
                  <a:gd name="T21" fmla="*/ 38 h 44"/>
                  <a:gd name="T22" fmla="*/ 9 w 50"/>
                  <a:gd name="T23" fmla="*/ 30 h 44"/>
                  <a:gd name="T24" fmla="*/ 5 w 50"/>
                  <a:gd name="T25" fmla="*/ 21 h 44"/>
                  <a:gd name="T26" fmla="*/ 10 w 50"/>
                  <a:gd name="T27" fmla="*/ 10 h 44"/>
                  <a:gd name="T28" fmla="*/ 18 w 50"/>
                  <a:gd name="T29" fmla="*/ 6 h 44"/>
                  <a:gd name="T30" fmla="*/ 40 w 50"/>
                  <a:gd name="T31" fmla="*/ 14 h 44"/>
                  <a:gd name="T32" fmla="*/ 44 w 50"/>
                  <a:gd name="T33" fmla="*/ 23 h 44"/>
                  <a:gd name="T34" fmla="*/ 40 w 50"/>
                  <a:gd name="T35" fmla="*/ 3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" h="44">
                    <a:moveTo>
                      <a:pt x="43" y="11"/>
                    </a:moveTo>
                    <a:cubicBezTo>
                      <a:pt x="18" y="2"/>
                      <a:pt x="18" y="2"/>
                      <a:pt x="18" y="2"/>
                    </a:cubicBezTo>
                    <a:cubicBezTo>
                      <a:pt x="14" y="0"/>
                      <a:pt x="9" y="2"/>
                      <a:pt x="7" y="7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0" y="26"/>
                      <a:pt x="2" y="31"/>
                      <a:pt x="6" y="3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36" y="44"/>
                      <a:pt x="41" y="42"/>
                      <a:pt x="42" y="37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50" y="18"/>
                      <a:pt x="48" y="13"/>
                      <a:pt x="43" y="11"/>
                    </a:cubicBezTo>
                    <a:close/>
                    <a:moveTo>
                      <a:pt x="40" y="34"/>
                    </a:moveTo>
                    <a:cubicBezTo>
                      <a:pt x="38" y="38"/>
                      <a:pt x="34" y="40"/>
                      <a:pt x="31" y="38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6" y="29"/>
                      <a:pt x="4" y="25"/>
                      <a:pt x="5" y="21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1" y="6"/>
                      <a:pt x="15" y="4"/>
                      <a:pt x="18" y="6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4" y="15"/>
                      <a:pt x="45" y="19"/>
                      <a:pt x="44" y="23"/>
                    </a:cubicBezTo>
                    <a:lnTo>
                      <a:pt x="40" y="34"/>
                    </a:lnTo>
                    <a:close/>
                  </a:path>
                </a:pathLst>
              </a:custGeom>
              <a:solidFill>
                <a:srgbClr val="2A44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0" name="Freeform 498"/>
              <p:cNvSpPr>
                <a:spLocks noEditPoints="1"/>
              </p:cNvSpPr>
              <p:nvPr/>
            </p:nvSpPr>
            <p:spPr bwMode="auto">
              <a:xfrm>
                <a:off x="2903" y="2597"/>
                <a:ext cx="50" cy="44"/>
              </a:xfrm>
              <a:custGeom>
                <a:avLst/>
                <a:gdLst>
                  <a:gd name="T0" fmla="*/ 44 w 50"/>
                  <a:gd name="T1" fmla="*/ 11 h 44"/>
                  <a:gd name="T2" fmla="*/ 18 w 50"/>
                  <a:gd name="T3" fmla="*/ 2 h 44"/>
                  <a:gd name="T4" fmla="*/ 8 w 50"/>
                  <a:gd name="T5" fmla="*/ 7 h 44"/>
                  <a:gd name="T6" fmla="*/ 2 w 50"/>
                  <a:gd name="T7" fmla="*/ 22 h 44"/>
                  <a:gd name="T8" fmla="*/ 7 w 50"/>
                  <a:gd name="T9" fmla="*/ 33 h 44"/>
                  <a:gd name="T10" fmla="*/ 32 w 50"/>
                  <a:gd name="T11" fmla="*/ 42 h 44"/>
                  <a:gd name="T12" fmla="*/ 43 w 50"/>
                  <a:gd name="T13" fmla="*/ 37 h 44"/>
                  <a:gd name="T14" fmla="*/ 48 w 50"/>
                  <a:gd name="T15" fmla="*/ 22 h 44"/>
                  <a:gd name="T16" fmla="*/ 44 w 50"/>
                  <a:gd name="T17" fmla="*/ 11 h 44"/>
                  <a:gd name="T18" fmla="*/ 40 w 50"/>
                  <a:gd name="T19" fmla="*/ 34 h 44"/>
                  <a:gd name="T20" fmla="*/ 31 w 50"/>
                  <a:gd name="T21" fmla="*/ 38 h 44"/>
                  <a:gd name="T22" fmla="*/ 10 w 50"/>
                  <a:gd name="T23" fmla="*/ 30 h 44"/>
                  <a:gd name="T24" fmla="*/ 6 w 50"/>
                  <a:gd name="T25" fmla="*/ 21 h 44"/>
                  <a:gd name="T26" fmla="*/ 10 w 50"/>
                  <a:gd name="T27" fmla="*/ 9 h 44"/>
                  <a:gd name="T28" fmla="*/ 19 w 50"/>
                  <a:gd name="T29" fmla="*/ 6 h 44"/>
                  <a:gd name="T30" fmla="*/ 41 w 50"/>
                  <a:gd name="T31" fmla="*/ 14 h 44"/>
                  <a:gd name="T32" fmla="*/ 45 w 50"/>
                  <a:gd name="T33" fmla="*/ 23 h 44"/>
                  <a:gd name="T34" fmla="*/ 40 w 50"/>
                  <a:gd name="T35" fmla="*/ 3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" h="44">
                    <a:moveTo>
                      <a:pt x="44" y="11"/>
                    </a:moveTo>
                    <a:cubicBezTo>
                      <a:pt x="18" y="2"/>
                      <a:pt x="18" y="2"/>
                      <a:pt x="18" y="2"/>
                    </a:cubicBezTo>
                    <a:cubicBezTo>
                      <a:pt x="14" y="0"/>
                      <a:pt x="9" y="2"/>
                      <a:pt x="8" y="7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0" y="26"/>
                      <a:pt x="2" y="31"/>
                      <a:pt x="7" y="33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6" y="44"/>
                      <a:pt x="41" y="42"/>
                      <a:pt x="43" y="37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50" y="18"/>
                      <a:pt x="48" y="13"/>
                      <a:pt x="44" y="11"/>
                    </a:cubicBezTo>
                    <a:close/>
                    <a:moveTo>
                      <a:pt x="40" y="34"/>
                    </a:moveTo>
                    <a:cubicBezTo>
                      <a:pt x="39" y="38"/>
                      <a:pt x="35" y="40"/>
                      <a:pt x="31" y="38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6" y="29"/>
                      <a:pt x="4" y="25"/>
                      <a:pt x="6" y="2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6"/>
                      <a:pt x="15" y="4"/>
                      <a:pt x="19" y="6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4" y="15"/>
                      <a:pt x="46" y="19"/>
                      <a:pt x="45" y="23"/>
                    </a:cubicBezTo>
                    <a:lnTo>
                      <a:pt x="40" y="34"/>
                    </a:lnTo>
                    <a:close/>
                  </a:path>
                </a:pathLst>
              </a:custGeom>
              <a:solidFill>
                <a:srgbClr val="2A44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1" name="Freeform 499"/>
              <p:cNvSpPr>
                <a:spLocks/>
              </p:cNvSpPr>
              <p:nvPr/>
            </p:nvSpPr>
            <p:spPr bwMode="auto">
              <a:xfrm>
                <a:off x="3278" y="3145"/>
                <a:ext cx="112" cy="88"/>
              </a:xfrm>
              <a:custGeom>
                <a:avLst/>
                <a:gdLst>
                  <a:gd name="T0" fmla="*/ 109 w 111"/>
                  <a:gd name="T1" fmla="*/ 53 h 88"/>
                  <a:gd name="T2" fmla="*/ 95 w 111"/>
                  <a:gd name="T3" fmla="*/ 80 h 88"/>
                  <a:gd name="T4" fmla="*/ 81 w 111"/>
                  <a:gd name="T5" fmla="*/ 85 h 88"/>
                  <a:gd name="T6" fmla="*/ 8 w 111"/>
                  <a:gd name="T7" fmla="*/ 48 h 88"/>
                  <a:gd name="T8" fmla="*/ 3 w 111"/>
                  <a:gd name="T9" fmla="*/ 34 h 88"/>
                  <a:gd name="T10" fmla="*/ 17 w 111"/>
                  <a:gd name="T11" fmla="*/ 7 h 88"/>
                  <a:gd name="T12" fmla="*/ 31 w 111"/>
                  <a:gd name="T13" fmla="*/ 2 h 88"/>
                  <a:gd name="T14" fmla="*/ 104 w 111"/>
                  <a:gd name="T15" fmla="*/ 39 h 88"/>
                  <a:gd name="T16" fmla="*/ 109 w 111"/>
                  <a:gd name="T17" fmla="*/ 5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" h="88">
                    <a:moveTo>
                      <a:pt x="109" y="53"/>
                    </a:moveTo>
                    <a:cubicBezTo>
                      <a:pt x="95" y="80"/>
                      <a:pt x="95" y="80"/>
                      <a:pt x="95" y="80"/>
                    </a:cubicBezTo>
                    <a:cubicBezTo>
                      <a:pt x="93" y="85"/>
                      <a:pt x="86" y="88"/>
                      <a:pt x="81" y="8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3" y="46"/>
                      <a:pt x="0" y="40"/>
                      <a:pt x="3" y="34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2"/>
                      <a:pt x="25" y="0"/>
                      <a:pt x="31" y="2"/>
                    </a:cubicBezTo>
                    <a:cubicBezTo>
                      <a:pt x="104" y="39"/>
                      <a:pt x="104" y="39"/>
                      <a:pt x="104" y="39"/>
                    </a:cubicBezTo>
                    <a:cubicBezTo>
                      <a:pt x="109" y="41"/>
                      <a:pt x="111" y="48"/>
                      <a:pt x="109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2" name="Freeform 500"/>
              <p:cNvSpPr>
                <a:spLocks/>
              </p:cNvSpPr>
              <p:nvPr/>
            </p:nvSpPr>
            <p:spPr bwMode="auto">
              <a:xfrm>
                <a:off x="3291" y="3152"/>
                <a:ext cx="89" cy="74"/>
              </a:xfrm>
              <a:custGeom>
                <a:avLst/>
                <a:gdLst>
                  <a:gd name="T0" fmla="*/ 89 w 89"/>
                  <a:gd name="T1" fmla="*/ 35 h 74"/>
                  <a:gd name="T2" fmla="*/ 70 w 89"/>
                  <a:gd name="T3" fmla="*/ 74 h 74"/>
                  <a:gd name="T4" fmla="*/ 0 w 89"/>
                  <a:gd name="T5" fmla="*/ 40 h 74"/>
                  <a:gd name="T6" fmla="*/ 19 w 89"/>
                  <a:gd name="T7" fmla="*/ 0 h 74"/>
                  <a:gd name="T8" fmla="*/ 89 w 89"/>
                  <a:gd name="T9" fmla="*/ 3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74">
                    <a:moveTo>
                      <a:pt x="89" y="35"/>
                    </a:moveTo>
                    <a:lnTo>
                      <a:pt x="70" y="74"/>
                    </a:lnTo>
                    <a:lnTo>
                      <a:pt x="0" y="40"/>
                    </a:lnTo>
                    <a:lnTo>
                      <a:pt x="19" y="0"/>
                    </a:lnTo>
                    <a:lnTo>
                      <a:pt x="89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3" name="Freeform 501"/>
              <p:cNvSpPr>
                <a:spLocks/>
              </p:cNvSpPr>
              <p:nvPr/>
            </p:nvSpPr>
            <p:spPr bwMode="auto">
              <a:xfrm>
                <a:off x="3370" y="3199"/>
                <a:ext cx="11" cy="20"/>
              </a:xfrm>
              <a:custGeom>
                <a:avLst/>
                <a:gdLst>
                  <a:gd name="T0" fmla="*/ 9 w 11"/>
                  <a:gd name="T1" fmla="*/ 1 h 20"/>
                  <a:gd name="T2" fmla="*/ 0 w 11"/>
                  <a:gd name="T3" fmla="*/ 19 h 20"/>
                  <a:gd name="T4" fmla="*/ 1 w 11"/>
                  <a:gd name="T5" fmla="*/ 20 h 20"/>
                  <a:gd name="T6" fmla="*/ 2 w 11"/>
                  <a:gd name="T7" fmla="*/ 20 h 20"/>
                  <a:gd name="T8" fmla="*/ 11 w 11"/>
                  <a:gd name="T9" fmla="*/ 2 h 20"/>
                  <a:gd name="T10" fmla="*/ 11 w 11"/>
                  <a:gd name="T11" fmla="*/ 1 h 20"/>
                  <a:gd name="T12" fmla="*/ 9 w 11"/>
                  <a:gd name="T13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0">
                    <a:moveTo>
                      <a:pt x="9" y="1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20"/>
                      <a:pt x="1" y="20"/>
                    </a:cubicBezTo>
                    <a:cubicBezTo>
                      <a:pt x="1" y="20"/>
                      <a:pt x="2" y="20"/>
                      <a:pt x="2" y="20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1"/>
                      <a:pt x="11" y="1"/>
                    </a:cubicBezTo>
                    <a:cubicBezTo>
                      <a:pt x="10" y="0"/>
                      <a:pt x="10" y="1"/>
                      <a:pt x="9" y="1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4" name="Freeform 502"/>
              <p:cNvSpPr>
                <a:spLocks/>
              </p:cNvSpPr>
              <p:nvPr/>
            </p:nvSpPr>
            <p:spPr bwMode="auto">
              <a:xfrm>
                <a:off x="3291" y="3187"/>
                <a:ext cx="89" cy="39"/>
              </a:xfrm>
              <a:custGeom>
                <a:avLst/>
                <a:gdLst>
                  <a:gd name="T0" fmla="*/ 89 w 89"/>
                  <a:gd name="T1" fmla="*/ 0 h 39"/>
                  <a:gd name="T2" fmla="*/ 0 w 89"/>
                  <a:gd name="T3" fmla="*/ 5 h 39"/>
                  <a:gd name="T4" fmla="*/ 70 w 89"/>
                  <a:gd name="T5" fmla="*/ 39 h 39"/>
                  <a:gd name="T6" fmla="*/ 89 w 89"/>
                  <a:gd name="T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39">
                    <a:moveTo>
                      <a:pt x="89" y="0"/>
                    </a:moveTo>
                    <a:lnTo>
                      <a:pt x="0" y="5"/>
                    </a:lnTo>
                    <a:lnTo>
                      <a:pt x="70" y="39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5" name="Freeform 503"/>
              <p:cNvSpPr>
                <a:spLocks/>
              </p:cNvSpPr>
              <p:nvPr/>
            </p:nvSpPr>
            <p:spPr bwMode="auto">
              <a:xfrm>
                <a:off x="3285" y="3152"/>
                <a:ext cx="18" cy="34"/>
              </a:xfrm>
              <a:custGeom>
                <a:avLst/>
                <a:gdLst>
                  <a:gd name="T0" fmla="*/ 15 w 18"/>
                  <a:gd name="T1" fmla="*/ 1 h 34"/>
                  <a:gd name="T2" fmla="*/ 0 w 18"/>
                  <a:gd name="T3" fmla="*/ 31 h 34"/>
                  <a:gd name="T4" fmla="*/ 1 w 18"/>
                  <a:gd name="T5" fmla="*/ 33 h 34"/>
                  <a:gd name="T6" fmla="*/ 3 w 18"/>
                  <a:gd name="T7" fmla="*/ 33 h 34"/>
                  <a:gd name="T8" fmla="*/ 18 w 18"/>
                  <a:gd name="T9" fmla="*/ 3 h 34"/>
                  <a:gd name="T10" fmla="*/ 17 w 18"/>
                  <a:gd name="T11" fmla="*/ 1 h 34"/>
                  <a:gd name="T12" fmla="*/ 15 w 18"/>
                  <a:gd name="T13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34">
                    <a:moveTo>
                      <a:pt x="15" y="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2"/>
                      <a:pt x="0" y="33"/>
                      <a:pt x="1" y="33"/>
                    </a:cubicBezTo>
                    <a:cubicBezTo>
                      <a:pt x="2" y="34"/>
                      <a:pt x="3" y="33"/>
                      <a:pt x="3" y="3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6" y="0"/>
                      <a:pt x="15" y="1"/>
                      <a:pt x="15" y="1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6" name="Freeform 504"/>
              <p:cNvSpPr>
                <a:spLocks/>
              </p:cNvSpPr>
              <p:nvPr/>
            </p:nvSpPr>
            <p:spPr bwMode="auto">
              <a:xfrm>
                <a:off x="3287" y="3162"/>
                <a:ext cx="14" cy="14"/>
              </a:xfrm>
              <a:custGeom>
                <a:avLst/>
                <a:gdLst>
                  <a:gd name="T0" fmla="*/ 12 w 14"/>
                  <a:gd name="T1" fmla="*/ 10 h 14"/>
                  <a:gd name="T2" fmla="*/ 4 w 14"/>
                  <a:gd name="T3" fmla="*/ 12 h 14"/>
                  <a:gd name="T4" fmla="*/ 2 w 14"/>
                  <a:gd name="T5" fmla="*/ 4 h 14"/>
                  <a:gd name="T6" fmla="*/ 10 w 14"/>
                  <a:gd name="T7" fmla="*/ 2 h 14"/>
                  <a:gd name="T8" fmla="*/ 12 w 14"/>
                  <a:gd name="T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10"/>
                    </a:moveTo>
                    <a:cubicBezTo>
                      <a:pt x="11" y="12"/>
                      <a:pt x="7" y="14"/>
                      <a:pt x="4" y="12"/>
                    </a:cubicBezTo>
                    <a:cubicBezTo>
                      <a:pt x="1" y="11"/>
                      <a:pt x="0" y="7"/>
                      <a:pt x="2" y="4"/>
                    </a:cubicBezTo>
                    <a:cubicBezTo>
                      <a:pt x="3" y="1"/>
                      <a:pt x="7" y="0"/>
                      <a:pt x="10" y="2"/>
                    </a:cubicBezTo>
                    <a:cubicBezTo>
                      <a:pt x="13" y="3"/>
                      <a:pt x="14" y="7"/>
                      <a:pt x="12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7" name="Freeform 505"/>
              <p:cNvSpPr>
                <a:spLocks/>
              </p:cNvSpPr>
              <p:nvPr/>
            </p:nvSpPr>
            <p:spPr bwMode="auto">
              <a:xfrm>
                <a:off x="3289" y="3164"/>
                <a:ext cx="10" cy="10"/>
              </a:xfrm>
              <a:custGeom>
                <a:avLst/>
                <a:gdLst>
                  <a:gd name="T0" fmla="*/ 9 w 10"/>
                  <a:gd name="T1" fmla="*/ 7 h 10"/>
                  <a:gd name="T2" fmla="*/ 3 w 10"/>
                  <a:gd name="T3" fmla="*/ 9 h 10"/>
                  <a:gd name="T4" fmla="*/ 1 w 10"/>
                  <a:gd name="T5" fmla="*/ 3 h 10"/>
                  <a:gd name="T6" fmla="*/ 7 w 10"/>
                  <a:gd name="T7" fmla="*/ 1 h 10"/>
                  <a:gd name="T8" fmla="*/ 9 w 10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9" y="7"/>
                    </a:moveTo>
                    <a:cubicBezTo>
                      <a:pt x="8" y="9"/>
                      <a:pt x="5" y="10"/>
                      <a:pt x="3" y="9"/>
                    </a:cubicBezTo>
                    <a:cubicBezTo>
                      <a:pt x="1" y="8"/>
                      <a:pt x="0" y="5"/>
                      <a:pt x="1" y="3"/>
                    </a:cubicBezTo>
                    <a:cubicBezTo>
                      <a:pt x="2" y="1"/>
                      <a:pt x="5" y="0"/>
                      <a:pt x="7" y="1"/>
                    </a:cubicBezTo>
                    <a:cubicBezTo>
                      <a:pt x="9" y="2"/>
                      <a:pt x="10" y="5"/>
                      <a:pt x="9" y="7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8" name="Freeform 506"/>
              <p:cNvSpPr>
                <a:spLocks/>
              </p:cNvSpPr>
              <p:nvPr/>
            </p:nvSpPr>
            <p:spPr bwMode="auto">
              <a:xfrm>
                <a:off x="3892" y="2899"/>
                <a:ext cx="262" cy="264"/>
              </a:xfrm>
              <a:custGeom>
                <a:avLst/>
                <a:gdLst>
                  <a:gd name="T0" fmla="*/ 0 w 262"/>
                  <a:gd name="T1" fmla="*/ 108 h 264"/>
                  <a:gd name="T2" fmla="*/ 111 w 262"/>
                  <a:gd name="T3" fmla="*/ 0 h 264"/>
                  <a:gd name="T4" fmla="*/ 262 w 262"/>
                  <a:gd name="T5" fmla="*/ 156 h 264"/>
                  <a:gd name="T6" fmla="*/ 153 w 262"/>
                  <a:gd name="T7" fmla="*/ 264 h 264"/>
                  <a:gd name="T8" fmla="*/ 0 w 262"/>
                  <a:gd name="T9" fmla="*/ 108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264">
                    <a:moveTo>
                      <a:pt x="0" y="108"/>
                    </a:moveTo>
                    <a:lnTo>
                      <a:pt x="111" y="0"/>
                    </a:lnTo>
                    <a:lnTo>
                      <a:pt x="262" y="156"/>
                    </a:lnTo>
                    <a:lnTo>
                      <a:pt x="153" y="264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99" name="Freeform 507"/>
              <p:cNvSpPr>
                <a:spLocks/>
              </p:cNvSpPr>
              <p:nvPr/>
            </p:nvSpPr>
            <p:spPr bwMode="auto">
              <a:xfrm>
                <a:off x="3937" y="2944"/>
                <a:ext cx="56" cy="55"/>
              </a:xfrm>
              <a:custGeom>
                <a:avLst/>
                <a:gdLst>
                  <a:gd name="T0" fmla="*/ 0 w 56"/>
                  <a:gd name="T1" fmla="*/ 52 h 55"/>
                  <a:gd name="T2" fmla="*/ 54 w 56"/>
                  <a:gd name="T3" fmla="*/ 0 h 55"/>
                  <a:gd name="T4" fmla="*/ 56 w 56"/>
                  <a:gd name="T5" fmla="*/ 3 h 55"/>
                  <a:gd name="T6" fmla="*/ 2 w 56"/>
                  <a:gd name="T7" fmla="*/ 55 h 55"/>
                  <a:gd name="T8" fmla="*/ 0 w 56"/>
                  <a:gd name="T9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5">
                    <a:moveTo>
                      <a:pt x="0" y="52"/>
                    </a:moveTo>
                    <a:lnTo>
                      <a:pt x="54" y="0"/>
                    </a:lnTo>
                    <a:lnTo>
                      <a:pt x="56" y="3"/>
                    </a:lnTo>
                    <a:lnTo>
                      <a:pt x="2" y="55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0" name="Freeform 508"/>
              <p:cNvSpPr>
                <a:spLocks/>
              </p:cNvSpPr>
              <p:nvPr/>
            </p:nvSpPr>
            <p:spPr bwMode="auto">
              <a:xfrm>
                <a:off x="3925" y="2934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2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2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1" name="Freeform 509"/>
              <p:cNvSpPr>
                <a:spLocks/>
              </p:cNvSpPr>
              <p:nvPr/>
            </p:nvSpPr>
            <p:spPr bwMode="auto">
              <a:xfrm>
                <a:off x="3930" y="2938"/>
                <a:ext cx="93" cy="90"/>
              </a:xfrm>
              <a:custGeom>
                <a:avLst/>
                <a:gdLst>
                  <a:gd name="T0" fmla="*/ 0 w 93"/>
                  <a:gd name="T1" fmla="*/ 88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8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2" name="Freeform 510"/>
              <p:cNvSpPr>
                <a:spLocks/>
              </p:cNvSpPr>
              <p:nvPr/>
            </p:nvSpPr>
            <p:spPr bwMode="auto">
              <a:xfrm>
                <a:off x="3935" y="2943"/>
                <a:ext cx="92" cy="90"/>
              </a:xfrm>
              <a:custGeom>
                <a:avLst/>
                <a:gdLst>
                  <a:gd name="T0" fmla="*/ 0 w 92"/>
                  <a:gd name="T1" fmla="*/ 87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7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3" name="Freeform 511"/>
              <p:cNvSpPr>
                <a:spLocks/>
              </p:cNvSpPr>
              <p:nvPr/>
            </p:nvSpPr>
            <p:spPr bwMode="auto">
              <a:xfrm>
                <a:off x="3939" y="2948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4" name="Freeform 512"/>
              <p:cNvSpPr>
                <a:spLocks/>
              </p:cNvSpPr>
              <p:nvPr/>
            </p:nvSpPr>
            <p:spPr bwMode="auto">
              <a:xfrm>
                <a:off x="3944" y="2953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2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2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5" name="Freeform 513"/>
              <p:cNvSpPr>
                <a:spLocks/>
              </p:cNvSpPr>
              <p:nvPr/>
            </p:nvSpPr>
            <p:spPr bwMode="auto">
              <a:xfrm>
                <a:off x="3949" y="2957"/>
                <a:ext cx="92" cy="90"/>
              </a:xfrm>
              <a:custGeom>
                <a:avLst/>
                <a:gdLst>
                  <a:gd name="T0" fmla="*/ 0 w 92"/>
                  <a:gd name="T1" fmla="*/ 88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8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6" name="Freeform 514"/>
              <p:cNvSpPr>
                <a:spLocks/>
              </p:cNvSpPr>
              <p:nvPr/>
            </p:nvSpPr>
            <p:spPr bwMode="auto">
              <a:xfrm>
                <a:off x="3953" y="2962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7" name="Freeform 515"/>
              <p:cNvSpPr>
                <a:spLocks/>
              </p:cNvSpPr>
              <p:nvPr/>
            </p:nvSpPr>
            <p:spPr bwMode="auto">
              <a:xfrm>
                <a:off x="3958" y="2967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8" name="Freeform 516"/>
              <p:cNvSpPr>
                <a:spLocks/>
              </p:cNvSpPr>
              <p:nvPr/>
            </p:nvSpPr>
            <p:spPr bwMode="auto">
              <a:xfrm>
                <a:off x="3963" y="3015"/>
                <a:ext cx="48" cy="47"/>
              </a:xfrm>
              <a:custGeom>
                <a:avLst/>
                <a:gdLst>
                  <a:gd name="T0" fmla="*/ 0 w 48"/>
                  <a:gd name="T1" fmla="*/ 44 h 47"/>
                  <a:gd name="T2" fmla="*/ 45 w 48"/>
                  <a:gd name="T3" fmla="*/ 0 h 47"/>
                  <a:gd name="T4" fmla="*/ 48 w 48"/>
                  <a:gd name="T5" fmla="*/ 3 h 47"/>
                  <a:gd name="T6" fmla="*/ 2 w 48"/>
                  <a:gd name="T7" fmla="*/ 47 h 47"/>
                  <a:gd name="T8" fmla="*/ 0 w 48"/>
                  <a:gd name="T9" fmla="*/ 4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7">
                    <a:moveTo>
                      <a:pt x="0" y="44"/>
                    </a:moveTo>
                    <a:lnTo>
                      <a:pt x="45" y="0"/>
                    </a:lnTo>
                    <a:lnTo>
                      <a:pt x="48" y="3"/>
                    </a:lnTo>
                    <a:lnTo>
                      <a:pt x="2" y="47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09" name="Freeform 517"/>
              <p:cNvSpPr>
                <a:spLocks/>
              </p:cNvSpPr>
              <p:nvPr/>
            </p:nvSpPr>
            <p:spPr bwMode="auto">
              <a:xfrm>
                <a:off x="4049" y="2991"/>
                <a:ext cx="36" cy="36"/>
              </a:xfrm>
              <a:custGeom>
                <a:avLst/>
                <a:gdLst>
                  <a:gd name="T0" fmla="*/ 7 w 36"/>
                  <a:gd name="T1" fmla="*/ 7 h 36"/>
                  <a:gd name="T2" fmla="*/ 29 w 36"/>
                  <a:gd name="T3" fmla="*/ 7 h 36"/>
                  <a:gd name="T4" fmla="*/ 29 w 36"/>
                  <a:gd name="T5" fmla="*/ 30 h 36"/>
                  <a:gd name="T6" fmla="*/ 6 w 36"/>
                  <a:gd name="T7" fmla="*/ 29 h 36"/>
                  <a:gd name="T8" fmla="*/ 7 w 36"/>
                  <a:gd name="T9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6">
                    <a:moveTo>
                      <a:pt x="7" y="7"/>
                    </a:moveTo>
                    <a:cubicBezTo>
                      <a:pt x="13" y="0"/>
                      <a:pt x="23" y="0"/>
                      <a:pt x="29" y="7"/>
                    </a:cubicBezTo>
                    <a:cubicBezTo>
                      <a:pt x="36" y="13"/>
                      <a:pt x="36" y="23"/>
                      <a:pt x="29" y="30"/>
                    </a:cubicBezTo>
                    <a:cubicBezTo>
                      <a:pt x="23" y="36"/>
                      <a:pt x="13" y="36"/>
                      <a:pt x="6" y="29"/>
                    </a:cubicBezTo>
                    <a:cubicBezTo>
                      <a:pt x="0" y="23"/>
                      <a:pt x="0" y="13"/>
                      <a:pt x="7" y="7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0" name="Freeform 518"/>
              <p:cNvSpPr>
                <a:spLocks/>
              </p:cNvSpPr>
              <p:nvPr/>
            </p:nvSpPr>
            <p:spPr bwMode="auto">
              <a:xfrm>
                <a:off x="4062" y="3009"/>
                <a:ext cx="8" cy="17"/>
              </a:xfrm>
              <a:custGeom>
                <a:avLst/>
                <a:gdLst>
                  <a:gd name="T0" fmla="*/ 8 w 8"/>
                  <a:gd name="T1" fmla="*/ 16 h 17"/>
                  <a:gd name="T2" fmla="*/ 0 w 8"/>
                  <a:gd name="T3" fmla="*/ 16 h 17"/>
                  <a:gd name="T4" fmla="*/ 5 w 8"/>
                  <a:gd name="T5" fmla="*/ 0 h 17"/>
                  <a:gd name="T6" fmla="*/ 8 w 8"/>
                  <a:gd name="T7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7">
                    <a:moveTo>
                      <a:pt x="8" y="16"/>
                    </a:moveTo>
                    <a:cubicBezTo>
                      <a:pt x="5" y="17"/>
                      <a:pt x="2" y="16"/>
                      <a:pt x="0" y="16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8" y="16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1" name="Freeform 519"/>
              <p:cNvSpPr>
                <a:spLocks/>
              </p:cNvSpPr>
              <p:nvPr/>
            </p:nvSpPr>
            <p:spPr bwMode="auto">
              <a:xfrm>
                <a:off x="4050" y="3007"/>
                <a:ext cx="17" cy="18"/>
              </a:xfrm>
              <a:custGeom>
                <a:avLst/>
                <a:gdLst>
                  <a:gd name="T0" fmla="*/ 12 w 17"/>
                  <a:gd name="T1" fmla="*/ 18 h 18"/>
                  <a:gd name="T2" fmla="*/ 5 w 17"/>
                  <a:gd name="T3" fmla="*/ 13 h 18"/>
                  <a:gd name="T4" fmla="*/ 1 w 17"/>
                  <a:gd name="T5" fmla="*/ 0 h 18"/>
                  <a:gd name="T6" fmla="*/ 17 w 17"/>
                  <a:gd name="T7" fmla="*/ 2 h 18"/>
                  <a:gd name="T8" fmla="*/ 12 w 17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2" y="18"/>
                    </a:moveTo>
                    <a:cubicBezTo>
                      <a:pt x="9" y="17"/>
                      <a:pt x="7" y="15"/>
                      <a:pt x="5" y="13"/>
                    </a:cubicBezTo>
                    <a:cubicBezTo>
                      <a:pt x="2" y="10"/>
                      <a:pt x="0" y="5"/>
                      <a:pt x="1" y="0"/>
                    </a:cubicBezTo>
                    <a:cubicBezTo>
                      <a:pt x="17" y="2"/>
                      <a:pt x="17" y="2"/>
                      <a:pt x="17" y="2"/>
                    </a:cubicBez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2" name="Freeform 520"/>
              <p:cNvSpPr>
                <a:spLocks/>
              </p:cNvSpPr>
              <p:nvPr/>
            </p:nvSpPr>
            <p:spPr bwMode="auto">
              <a:xfrm>
                <a:off x="4051" y="2998"/>
                <a:ext cx="16" cy="11"/>
              </a:xfrm>
              <a:custGeom>
                <a:avLst/>
                <a:gdLst>
                  <a:gd name="T0" fmla="*/ 0 w 16"/>
                  <a:gd name="T1" fmla="*/ 9 h 11"/>
                  <a:gd name="T2" fmla="*/ 5 w 16"/>
                  <a:gd name="T3" fmla="*/ 0 h 11"/>
                  <a:gd name="T4" fmla="*/ 16 w 16"/>
                  <a:gd name="T5" fmla="*/ 11 h 11"/>
                  <a:gd name="T6" fmla="*/ 0 w 16"/>
                  <a:gd name="T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6"/>
                      <a:pt x="2" y="2"/>
                      <a:pt x="5" y="0"/>
                    </a:cubicBezTo>
                    <a:cubicBezTo>
                      <a:pt x="16" y="11"/>
                      <a:pt x="16" y="11"/>
                      <a:pt x="16" y="11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3" name="Freeform 521"/>
              <p:cNvSpPr>
                <a:spLocks/>
              </p:cNvSpPr>
              <p:nvPr/>
            </p:nvSpPr>
            <p:spPr bwMode="auto">
              <a:xfrm>
                <a:off x="4056" y="2993"/>
                <a:ext cx="11" cy="16"/>
              </a:xfrm>
              <a:custGeom>
                <a:avLst/>
                <a:gdLst>
                  <a:gd name="T0" fmla="*/ 0 w 11"/>
                  <a:gd name="T1" fmla="*/ 5 h 16"/>
                  <a:gd name="T2" fmla="*/ 11 w 11"/>
                  <a:gd name="T3" fmla="*/ 16 h 16"/>
                  <a:gd name="T4" fmla="*/ 11 w 11"/>
                  <a:gd name="T5" fmla="*/ 0 h 16"/>
                  <a:gd name="T6" fmla="*/ 0 w 11"/>
                  <a:gd name="T7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5"/>
                    </a:move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0"/>
                      <a:pt x="3" y="1"/>
                      <a:pt x="0" y="5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4" name="Freeform 522"/>
              <p:cNvSpPr>
                <a:spLocks/>
              </p:cNvSpPr>
              <p:nvPr/>
            </p:nvSpPr>
            <p:spPr bwMode="auto">
              <a:xfrm>
                <a:off x="4003" y="3047"/>
                <a:ext cx="54" cy="53"/>
              </a:xfrm>
              <a:custGeom>
                <a:avLst/>
                <a:gdLst>
                  <a:gd name="T0" fmla="*/ 0 w 54"/>
                  <a:gd name="T1" fmla="*/ 52 h 53"/>
                  <a:gd name="T2" fmla="*/ 53 w 54"/>
                  <a:gd name="T3" fmla="*/ 0 h 53"/>
                  <a:gd name="T4" fmla="*/ 54 w 54"/>
                  <a:gd name="T5" fmla="*/ 1 h 53"/>
                  <a:gd name="T6" fmla="*/ 1 w 54"/>
                  <a:gd name="T7" fmla="*/ 53 h 53"/>
                  <a:gd name="T8" fmla="*/ 0 w 54"/>
                  <a:gd name="T9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53">
                    <a:moveTo>
                      <a:pt x="0" y="52"/>
                    </a:moveTo>
                    <a:lnTo>
                      <a:pt x="53" y="0"/>
                    </a:lnTo>
                    <a:lnTo>
                      <a:pt x="54" y="1"/>
                    </a:lnTo>
                    <a:lnTo>
                      <a:pt x="1" y="53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5" name="Freeform 523"/>
              <p:cNvSpPr>
                <a:spLocks/>
              </p:cNvSpPr>
              <p:nvPr/>
            </p:nvSpPr>
            <p:spPr bwMode="auto">
              <a:xfrm>
                <a:off x="3975" y="3061"/>
                <a:ext cx="37" cy="38"/>
              </a:xfrm>
              <a:custGeom>
                <a:avLst/>
                <a:gdLst>
                  <a:gd name="T0" fmla="*/ 0 w 37"/>
                  <a:gd name="T1" fmla="*/ 9 h 38"/>
                  <a:gd name="T2" fmla="*/ 9 w 37"/>
                  <a:gd name="T3" fmla="*/ 0 h 38"/>
                  <a:gd name="T4" fmla="*/ 37 w 37"/>
                  <a:gd name="T5" fmla="*/ 28 h 38"/>
                  <a:gd name="T6" fmla="*/ 28 w 37"/>
                  <a:gd name="T7" fmla="*/ 38 h 38"/>
                  <a:gd name="T8" fmla="*/ 0 w 37"/>
                  <a:gd name="T9" fmla="*/ 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8">
                    <a:moveTo>
                      <a:pt x="0" y="9"/>
                    </a:moveTo>
                    <a:lnTo>
                      <a:pt x="9" y="0"/>
                    </a:lnTo>
                    <a:lnTo>
                      <a:pt x="37" y="28"/>
                    </a:lnTo>
                    <a:lnTo>
                      <a:pt x="28" y="3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6" name="Freeform 524"/>
              <p:cNvSpPr>
                <a:spLocks/>
              </p:cNvSpPr>
              <p:nvPr/>
            </p:nvSpPr>
            <p:spPr bwMode="auto">
              <a:xfrm>
                <a:off x="3996" y="3061"/>
                <a:ext cx="27" cy="27"/>
              </a:xfrm>
              <a:custGeom>
                <a:avLst/>
                <a:gdLst>
                  <a:gd name="T0" fmla="*/ 0 w 27"/>
                  <a:gd name="T1" fmla="*/ 9 h 27"/>
                  <a:gd name="T2" fmla="*/ 10 w 27"/>
                  <a:gd name="T3" fmla="*/ 0 h 27"/>
                  <a:gd name="T4" fmla="*/ 27 w 27"/>
                  <a:gd name="T5" fmla="*/ 18 h 27"/>
                  <a:gd name="T6" fmla="*/ 17 w 27"/>
                  <a:gd name="T7" fmla="*/ 27 h 27"/>
                  <a:gd name="T8" fmla="*/ 0 w 27"/>
                  <a:gd name="T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0" y="9"/>
                    </a:moveTo>
                    <a:lnTo>
                      <a:pt x="10" y="0"/>
                    </a:lnTo>
                    <a:lnTo>
                      <a:pt x="27" y="18"/>
                    </a:lnTo>
                    <a:lnTo>
                      <a:pt x="17" y="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7" name="Freeform 525"/>
              <p:cNvSpPr>
                <a:spLocks/>
              </p:cNvSpPr>
              <p:nvPr/>
            </p:nvSpPr>
            <p:spPr bwMode="auto">
              <a:xfrm>
                <a:off x="4013" y="3056"/>
                <a:ext cx="21" cy="21"/>
              </a:xfrm>
              <a:custGeom>
                <a:avLst/>
                <a:gdLst>
                  <a:gd name="T0" fmla="*/ 0 w 21"/>
                  <a:gd name="T1" fmla="*/ 10 h 21"/>
                  <a:gd name="T2" fmla="*/ 9 w 21"/>
                  <a:gd name="T3" fmla="*/ 0 h 21"/>
                  <a:gd name="T4" fmla="*/ 21 w 21"/>
                  <a:gd name="T5" fmla="*/ 12 h 21"/>
                  <a:gd name="T6" fmla="*/ 11 w 21"/>
                  <a:gd name="T7" fmla="*/ 21 h 21"/>
                  <a:gd name="T8" fmla="*/ 0 w 21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0" y="10"/>
                    </a:moveTo>
                    <a:lnTo>
                      <a:pt x="9" y="0"/>
                    </a:lnTo>
                    <a:lnTo>
                      <a:pt x="21" y="12"/>
                    </a:lnTo>
                    <a:lnTo>
                      <a:pt x="11" y="2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8" name="Freeform 526"/>
              <p:cNvSpPr>
                <a:spLocks/>
              </p:cNvSpPr>
              <p:nvPr/>
            </p:nvSpPr>
            <p:spPr bwMode="auto">
              <a:xfrm>
                <a:off x="4018" y="3040"/>
                <a:ext cx="27" cy="27"/>
              </a:xfrm>
              <a:custGeom>
                <a:avLst/>
                <a:gdLst>
                  <a:gd name="T0" fmla="*/ 0 w 27"/>
                  <a:gd name="T1" fmla="*/ 9 h 27"/>
                  <a:gd name="T2" fmla="*/ 10 w 27"/>
                  <a:gd name="T3" fmla="*/ 0 h 27"/>
                  <a:gd name="T4" fmla="*/ 27 w 27"/>
                  <a:gd name="T5" fmla="*/ 17 h 27"/>
                  <a:gd name="T6" fmla="*/ 17 w 27"/>
                  <a:gd name="T7" fmla="*/ 27 h 27"/>
                  <a:gd name="T8" fmla="*/ 0 w 27"/>
                  <a:gd name="T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0" y="9"/>
                    </a:moveTo>
                    <a:lnTo>
                      <a:pt x="10" y="0"/>
                    </a:lnTo>
                    <a:lnTo>
                      <a:pt x="27" y="17"/>
                    </a:lnTo>
                    <a:lnTo>
                      <a:pt x="17" y="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19" name="Freeform 527"/>
              <p:cNvSpPr>
                <a:spLocks/>
              </p:cNvSpPr>
              <p:nvPr/>
            </p:nvSpPr>
            <p:spPr bwMode="auto">
              <a:xfrm>
                <a:off x="4034" y="3034"/>
                <a:ext cx="22" cy="22"/>
              </a:xfrm>
              <a:custGeom>
                <a:avLst/>
                <a:gdLst>
                  <a:gd name="T0" fmla="*/ 0 w 22"/>
                  <a:gd name="T1" fmla="*/ 10 h 22"/>
                  <a:gd name="T2" fmla="*/ 10 w 22"/>
                  <a:gd name="T3" fmla="*/ 0 h 22"/>
                  <a:gd name="T4" fmla="*/ 22 w 22"/>
                  <a:gd name="T5" fmla="*/ 13 h 22"/>
                  <a:gd name="T6" fmla="*/ 12 w 22"/>
                  <a:gd name="T7" fmla="*/ 22 h 22"/>
                  <a:gd name="T8" fmla="*/ 0 w 22"/>
                  <a:gd name="T9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2">
                    <a:moveTo>
                      <a:pt x="0" y="10"/>
                    </a:moveTo>
                    <a:lnTo>
                      <a:pt x="10" y="0"/>
                    </a:lnTo>
                    <a:lnTo>
                      <a:pt x="22" y="13"/>
                    </a:lnTo>
                    <a:lnTo>
                      <a:pt x="12" y="22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0" name="Freeform 528"/>
              <p:cNvSpPr>
                <a:spLocks/>
              </p:cNvSpPr>
              <p:nvPr/>
            </p:nvSpPr>
            <p:spPr bwMode="auto">
              <a:xfrm>
                <a:off x="4069" y="3029"/>
                <a:ext cx="6" cy="6"/>
              </a:xfrm>
              <a:custGeom>
                <a:avLst/>
                <a:gdLst>
                  <a:gd name="T0" fmla="*/ 0 w 6"/>
                  <a:gd name="T1" fmla="*/ 4 h 6"/>
                  <a:gd name="T2" fmla="*/ 5 w 6"/>
                  <a:gd name="T3" fmla="*/ 0 h 6"/>
                  <a:gd name="T4" fmla="*/ 6 w 6"/>
                  <a:gd name="T5" fmla="*/ 1 h 6"/>
                  <a:gd name="T6" fmla="*/ 2 w 6"/>
                  <a:gd name="T7" fmla="*/ 6 h 6"/>
                  <a:gd name="T8" fmla="*/ 0 w 6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4"/>
                    </a:moveTo>
                    <a:lnTo>
                      <a:pt x="5" y="0"/>
                    </a:lnTo>
                    <a:lnTo>
                      <a:pt x="6" y="1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1" name="Freeform 529"/>
              <p:cNvSpPr>
                <a:spLocks/>
              </p:cNvSpPr>
              <p:nvPr/>
            </p:nvSpPr>
            <p:spPr bwMode="auto">
              <a:xfrm>
                <a:off x="4076" y="3013"/>
                <a:ext cx="16" cy="15"/>
              </a:xfrm>
              <a:custGeom>
                <a:avLst/>
                <a:gdLst>
                  <a:gd name="T0" fmla="*/ 0 w 16"/>
                  <a:gd name="T1" fmla="*/ 13 h 15"/>
                  <a:gd name="T2" fmla="*/ 14 w 16"/>
                  <a:gd name="T3" fmla="*/ 0 h 15"/>
                  <a:gd name="T4" fmla="*/ 16 w 16"/>
                  <a:gd name="T5" fmla="*/ 1 h 15"/>
                  <a:gd name="T6" fmla="*/ 2 w 16"/>
                  <a:gd name="T7" fmla="*/ 15 h 15"/>
                  <a:gd name="T8" fmla="*/ 0 w 16"/>
                  <a:gd name="T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5">
                    <a:moveTo>
                      <a:pt x="0" y="13"/>
                    </a:moveTo>
                    <a:lnTo>
                      <a:pt x="14" y="0"/>
                    </a:lnTo>
                    <a:lnTo>
                      <a:pt x="16" y="1"/>
                    </a:lnTo>
                    <a:lnTo>
                      <a:pt x="2" y="15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2" name="Freeform 530"/>
              <p:cNvSpPr>
                <a:spLocks/>
              </p:cNvSpPr>
              <p:nvPr/>
            </p:nvSpPr>
            <p:spPr bwMode="auto">
              <a:xfrm>
                <a:off x="4008" y="3064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3" name="Freeform 531"/>
              <p:cNvSpPr>
                <a:spLocks/>
              </p:cNvSpPr>
              <p:nvPr/>
            </p:nvSpPr>
            <p:spPr bwMode="auto">
              <a:xfrm>
                <a:off x="4013" y="3069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2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4" name="Freeform 532"/>
              <p:cNvSpPr>
                <a:spLocks/>
              </p:cNvSpPr>
              <p:nvPr/>
            </p:nvSpPr>
            <p:spPr bwMode="auto">
              <a:xfrm>
                <a:off x="4017" y="3074"/>
                <a:ext cx="44" cy="42"/>
              </a:xfrm>
              <a:custGeom>
                <a:avLst/>
                <a:gdLst>
                  <a:gd name="T0" fmla="*/ 0 w 44"/>
                  <a:gd name="T1" fmla="*/ 40 h 42"/>
                  <a:gd name="T2" fmla="*/ 41 w 44"/>
                  <a:gd name="T3" fmla="*/ 0 h 42"/>
                  <a:gd name="T4" fmla="*/ 44 w 44"/>
                  <a:gd name="T5" fmla="*/ 2 h 42"/>
                  <a:gd name="T6" fmla="*/ 3 w 44"/>
                  <a:gd name="T7" fmla="*/ 42 h 42"/>
                  <a:gd name="T8" fmla="*/ 0 w 44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40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5" name="Freeform 533"/>
              <p:cNvSpPr>
                <a:spLocks/>
              </p:cNvSpPr>
              <p:nvPr/>
            </p:nvSpPr>
            <p:spPr bwMode="auto">
              <a:xfrm>
                <a:off x="4022" y="3078"/>
                <a:ext cx="44" cy="44"/>
              </a:xfrm>
              <a:custGeom>
                <a:avLst/>
                <a:gdLst>
                  <a:gd name="T0" fmla="*/ 0 w 44"/>
                  <a:gd name="T1" fmla="*/ 42 h 44"/>
                  <a:gd name="T2" fmla="*/ 41 w 44"/>
                  <a:gd name="T3" fmla="*/ 0 h 44"/>
                  <a:gd name="T4" fmla="*/ 44 w 44"/>
                  <a:gd name="T5" fmla="*/ 3 h 44"/>
                  <a:gd name="T6" fmla="*/ 3 w 44"/>
                  <a:gd name="T7" fmla="*/ 44 h 44"/>
                  <a:gd name="T8" fmla="*/ 0 w 44"/>
                  <a:gd name="T9" fmla="*/ 4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0" y="42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4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6" name="Freeform 534"/>
              <p:cNvSpPr>
                <a:spLocks/>
              </p:cNvSpPr>
              <p:nvPr/>
            </p:nvSpPr>
            <p:spPr bwMode="auto">
              <a:xfrm>
                <a:off x="4027" y="3083"/>
                <a:ext cx="43" cy="44"/>
              </a:xfrm>
              <a:custGeom>
                <a:avLst/>
                <a:gdLst>
                  <a:gd name="T0" fmla="*/ 0 w 43"/>
                  <a:gd name="T1" fmla="*/ 41 h 44"/>
                  <a:gd name="T2" fmla="*/ 41 w 43"/>
                  <a:gd name="T3" fmla="*/ 0 h 44"/>
                  <a:gd name="T4" fmla="*/ 43 w 43"/>
                  <a:gd name="T5" fmla="*/ 3 h 44"/>
                  <a:gd name="T6" fmla="*/ 2 w 43"/>
                  <a:gd name="T7" fmla="*/ 44 h 44"/>
                  <a:gd name="T8" fmla="*/ 0 w 43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4">
                    <a:moveTo>
                      <a:pt x="0" y="41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7" name="Freeform 535"/>
              <p:cNvSpPr>
                <a:spLocks/>
              </p:cNvSpPr>
              <p:nvPr/>
            </p:nvSpPr>
            <p:spPr bwMode="auto">
              <a:xfrm>
                <a:off x="4031" y="3088"/>
                <a:ext cx="44" cy="44"/>
              </a:xfrm>
              <a:custGeom>
                <a:avLst/>
                <a:gdLst>
                  <a:gd name="T0" fmla="*/ 0 w 44"/>
                  <a:gd name="T1" fmla="*/ 41 h 44"/>
                  <a:gd name="T2" fmla="*/ 41 w 44"/>
                  <a:gd name="T3" fmla="*/ 0 h 44"/>
                  <a:gd name="T4" fmla="*/ 44 w 44"/>
                  <a:gd name="T5" fmla="*/ 3 h 44"/>
                  <a:gd name="T6" fmla="*/ 3 w 44"/>
                  <a:gd name="T7" fmla="*/ 44 h 44"/>
                  <a:gd name="T8" fmla="*/ 0 w 44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0" y="41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8" name="Freeform 536"/>
              <p:cNvSpPr>
                <a:spLocks/>
              </p:cNvSpPr>
              <p:nvPr/>
            </p:nvSpPr>
            <p:spPr bwMode="auto">
              <a:xfrm>
                <a:off x="4036" y="3093"/>
                <a:ext cx="44" cy="44"/>
              </a:xfrm>
              <a:custGeom>
                <a:avLst/>
                <a:gdLst>
                  <a:gd name="T0" fmla="*/ 0 w 44"/>
                  <a:gd name="T1" fmla="*/ 41 h 44"/>
                  <a:gd name="T2" fmla="*/ 41 w 44"/>
                  <a:gd name="T3" fmla="*/ 0 h 44"/>
                  <a:gd name="T4" fmla="*/ 44 w 44"/>
                  <a:gd name="T5" fmla="*/ 2 h 44"/>
                  <a:gd name="T6" fmla="*/ 3 w 44"/>
                  <a:gd name="T7" fmla="*/ 44 h 44"/>
                  <a:gd name="T8" fmla="*/ 0 w 44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0" y="41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29" name="Freeform 537"/>
              <p:cNvSpPr>
                <a:spLocks/>
              </p:cNvSpPr>
              <p:nvPr/>
            </p:nvSpPr>
            <p:spPr bwMode="auto">
              <a:xfrm>
                <a:off x="4041" y="3118"/>
                <a:ext cx="23" cy="23"/>
              </a:xfrm>
              <a:custGeom>
                <a:avLst/>
                <a:gdLst>
                  <a:gd name="T0" fmla="*/ 0 w 23"/>
                  <a:gd name="T1" fmla="*/ 21 h 23"/>
                  <a:gd name="T2" fmla="*/ 20 w 23"/>
                  <a:gd name="T3" fmla="*/ 0 h 23"/>
                  <a:gd name="T4" fmla="*/ 23 w 23"/>
                  <a:gd name="T5" fmla="*/ 3 h 23"/>
                  <a:gd name="T6" fmla="*/ 2 w 23"/>
                  <a:gd name="T7" fmla="*/ 23 h 23"/>
                  <a:gd name="T8" fmla="*/ 0 w 23"/>
                  <a:gd name="T9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0" y="21"/>
                    </a:moveTo>
                    <a:lnTo>
                      <a:pt x="20" y="0"/>
                    </a:lnTo>
                    <a:lnTo>
                      <a:pt x="23" y="3"/>
                    </a:lnTo>
                    <a:lnTo>
                      <a:pt x="2" y="2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0" name="Freeform 538"/>
              <p:cNvSpPr>
                <a:spLocks/>
              </p:cNvSpPr>
              <p:nvPr/>
            </p:nvSpPr>
            <p:spPr bwMode="auto">
              <a:xfrm>
                <a:off x="4056" y="3017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1" name="Freeform 539"/>
              <p:cNvSpPr>
                <a:spLocks/>
              </p:cNvSpPr>
              <p:nvPr/>
            </p:nvSpPr>
            <p:spPr bwMode="auto">
              <a:xfrm>
                <a:off x="4061" y="3022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3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2" name="Freeform 540"/>
              <p:cNvSpPr>
                <a:spLocks/>
              </p:cNvSpPr>
              <p:nvPr/>
            </p:nvSpPr>
            <p:spPr bwMode="auto">
              <a:xfrm>
                <a:off x="4066" y="3027"/>
                <a:ext cx="43" cy="42"/>
              </a:xfrm>
              <a:custGeom>
                <a:avLst/>
                <a:gdLst>
                  <a:gd name="T0" fmla="*/ 0 w 43"/>
                  <a:gd name="T1" fmla="*/ 40 h 42"/>
                  <a:gd name="T2" fmla="*/ 40 w 43"/>
                  <a:gd name="T3" fmla="*/ 0 h 42"/>
                  <a:gd name="T4" fmla="*/ 43 w 43"/>
                  <a:gd name="T5" fmla="*/ 2 h 42"/>
                  <a:gd name="T6" fmla="*/ 2 w 43"/>
                  <a:gd name="T7" fmla="*/ 42 h 42"/>
                  <a:gd name="T8" fmla="*/ 0 w 43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2">
                    <a:moveTo>
                      <a:pt x="0" y="40"/>
                    </a:moveTo>
                    <a:lnTo>
                      <a:pt x="40" y="0"/>
                    </a:lnTo>
                    <a:lnTo>
                      <a:pt x="43" y="2"/>
                    </a:lnTo>
                    <a:lnTo>
                      <a:pt x="2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3" name="Freeform 541"/>
              <p:cNvSpPr>
                <a:spLocks/>
              </p:cNvSpPr>
              <p:nvPr/>
            </p:nvSpPr>
            <p:spPr bwMode="auto">
              <a:xfrm>
                <a:off x="4070" y="3031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4" name="Freeform 542"/>
              <p:cNvSpPr>
                <a:spLocks/>
              </p:cNvSpPr>
              <p:nvPr/>
            </p:nvSpPr>
            <p:spPr bwMode="auto">
              <a:xfrm>
                <a:off x="4075" y="3036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3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5" name="Freeform 543"/>
              <p:cNvSpPr>
                <a:spLocks/>
              </p:cNvSpPr>
              <p:nvPr/>
            </p:nvSpPr>
            <p:spPr bwMode="auto">
              <a:xfrm>
                <a:off x="4080" y="3041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0 w 43"/>
                  <a:gd name="T3" fmla="*/ 0 h 43"/>
                  <a:gd name="T4" fmla="*/ 43 w 43"/>
                  <a:gd name="T5" fmla="*/ 3 h 43"/>
                  <a:gd name="T6" fmla="*/ 2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0" y="0"/>
                    </a:lnTo>
                    <a:lnTo>
                      <a:pt x="43" y="3"/>
                    </a:lnTo>
                    <a:lnTo>
                      <a:pt x="2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6" name="Freeform 544"/>
              <p:cNvSpPr>
                <a:spLocks/>
              </p:cNvSpPr>
              <p:nvPr/>
            </p:nvSpPr>
            <p:spPr bwMode="auto">
              <a:xfrm>
                <a:off x="4084" y="3046"/>
                <a:ext cx="44" cy="42"/>
              </a:xfrm>
              <a:custGeom>
                <a:avLst/>
                <a:gdLst>
                  <a:gd name="T0" fmla="*/ 0 w 44"/>
                  <a:gd name="T1" fmla="*/ 40 h 42"/>
                  <a:gd name="T2" fmla="*/ 41 w 44"/>
                  <a:gd name="T3" fmla="*/ 0 h 42"/>
                  <a:gd name="T4" fmla="*/ 44 w 44"/>
                  <a:gd name="T5" fmla="*/ 2 h 42"/>
                  <a:gd name="T6" fmla="*/ 3 w 44"/>
                  <a:gd name="T7" fmla="*/ 42 h 42"/>
                  <a:gd name="T8" fmla="*/ 0 w 44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40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7" name="Freeform 545"/>
              <p:cNvSpPr>
                <a:spLocks/>
              </p:cNvSpPr>
              <p:nvPr/>
            </p:nvSpPr>
            <p:spPr bwMode="auto">
              <a:xfrm>
                <a:off x="4089" y="3062"/>
                <a:ext cx="31" cy="31"/>
              </a:xfrm>
              <a:custGeom>
                <a:avLst/>
                <a:gdLst>
                  <a:gd name="T0" fmla="*/ 0 w 31"/>
                  <a:gd name="T1" fmla="*/ 28 h 31"/>
                  <a:gd name="T2" fmla="*/ 29 w 31"/>
                  <a:gd name="T3" fmla="*/ 0 h 31"/>
                  <a:gd name="T4" fmla="*/ 31 w 31"/>
                  <a:gd name="T5" fmla="*/ 3 h 31"/>
                  <a:gd name="T6" fmla="*/ 3 w 31"/>
                  <a:gd name="T7" fmla="*/ 31 h 31"/>
                  <a:gd name="T8" fmla="*/ 0 w 31"/>
                  <a:gd name="T9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0" y="28"/>
                    </a:moveTo>
                    <a:lnTo>
                      <a:pt x="29" y="0"/>
                    </a:lnTo>
                    <a:lnTo>
                      <a:pt x="31" y="3"/>
                    </a:lnTo>
                    <a:lnTo>
                      <a:pt x="3" y="31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8" name="Freeform 546"/>
              <p:cNvSpPr>
                <a:spLocks/>
              </p:cNvSpPr>
              <p:nvPr/>
            </p:nvSpPr>
            <p:spPr bwMode="auto">
              <a:xfrm>
                <a:off x="3858" y="2901"/>
                <a:ext cx="261" cy="263"/>
              </a:xfrm>
              <a:custGeom>
                <a:avLst/>
                <a:gdLst>
                  <a:gd name="T0" fmla="*/ 0 w 261"/>
                  <a:gd name="T1" fmla="*/ 108 h 263"/>
                  <a:gd name="T2" fmla="*/ 109 w 261"/>
                  <a:gd name="T3" fmla="*/ 0 h 263"/>
                  <a:gd name="T4" fmla="*/ 261 w 261"/>
                  <a:gd name="T5" fmla="*/ 155 h 263"/>
                  <a:gd name="T6" fmla="*/ 152 w 261"/>
                  <a:gd name="T7" fmla="*/ 263 h 263"/>
                  <a:gd name="T8" fmla="*/ 0 w 261"/>
                  <a:gd name="T9" fmla="*/ 108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263">
                    <a:moveTo>
                      <a:pt x="0" y="108"/>
                    </a:moveTo>
                    <a:lnTo>
                      <a:pt x="109" y="0"/>
                    </a:lnTo>
                    <a:lnTo>
                      <a:pt x="261" y="155"/>
                    </a:lnTo>
                    <a:lnTo>
                      <a:pt x="152" y="263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39" name="Freeform 547"/>
              <p:cNvSpPr>
                <a:spLocks/>
              </p:cNvSpPr>
              <p:nvPr/>
            </p:nvSpPr>
            <p:spPr bwMode="auto">
              <a:xfrm>
                <a:off x="3902" y="2946"/>
                <a:ext cx="56" cy="55"/>
              </a:xfrm>
              <a:custGeom>
                <a:avLst/>
                <a:gdLst>
                  <a:gd name="T0" fmla="*/ 0 w 56"/>
                  <a:gd name="T1" fmla="*/ 52 h 55"/>
                  <a:gd name="T2" fmla="*/ 53 w 56"/>
                  <a:gd name="T3" fmla="*/ 0 h 55"/>
                  <a:gd name="T4" fmla="*/ 56 w 56"/>
                  <a:gd name="T5" fmla="*/ 3 h 55"/>
                  <a:gd name="T6" fmla="*/ 3 w 56"/>
                  <a:gd name="T7" fmla="*/ 55 h 55"/>
                  <a:gd name="T8" fmla="*/ 0 w 56"/>
                  <a:gd name="T9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5">
                    <a:moveTo>
                      <a:pt x="0" y="52"/>
                    </a:moveTo>
                    <a:lnTo>
                      <a:pt x="53" y="0"/>
                    </a:lnTo>
                    <a:lnTo>
                      <a:pt x="56" y="3"/>
                    </a:lnTo>
                    <a:lnTo>
                      <a:pt x="3" y="55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0" name="Freeform 548"/>
              <p:cNvSpPr>
                <a:spLocks/>
              </p:cNvSpPr>
              <p:nvPr/>
            </p:nvSpPr>
            <p:spPr bwMode="auto">
              <a:xfrm>
                <a:off x="3891" y="2935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1" name="Freeform 549"/>
              <p:cNvSpPr>
                <a:spLocks/>
              </p:cNvSpPr>
              <p:nvPr/>
            </p:nvSpPr>
            <p:spPr bwMode="auto">
              <a:xfrm>
                <a:off x="3896" y="2940"/>
                <a:ext cx="92" cy="90"/>
              </a:xfrm>
              <a:custGeom>
                <a:avLst/>
                <a:gdLst>
                  <a:gd name="T0" fmla="*/ 0 w 92"/>
                  <a:gd name="T1" fmla="*/ 87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7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2" name="Freeform 550"/>
              <p:cNvSpPr>
                <a:spLocks/>
              </p:cNvSpPr>
              <p:nvPr/>
            </p:nvSpPr>
            <p:spPr bwMode="auto">
              <a:xfrm>
                <a:off x="3900" y="2945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2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2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3" name="Freeform 551"/>
              <p:cNvSpPr>
                <a:spLocks/>
              </p:cNvSpPr>
              <p:nvPr/>
            </p:nvSpPr>
            <p:spPr bwMode="auto">
              <a:xfrm>
                <a:off x="3905" y="2949"/>
                <a:ext cx="93" cy="90"/>
              </a:xfrm>
              <a:custGeom>
                <a:avLst/>
                <a:gdLst>
                  <a:gd name="T0" fmla="*/ 0 w 93"/>
                  <a:gd name="T1" fmla="*/ 88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8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4" name="Freeform 552"/>
              <p:cNvSpPr>
                <a:spLocks/>
              </p:cNvSpPr>
              <p:nvPr/>
            </p:nvSpPr>
            <p:spPr bwMode="auto">
              <a:xfrm>
                <a:off x="3910" y="2954"/>
                <a:ext cx="92" cy="90"/>
              </a:xfrm>
              <a:custGeom>
                <a:avLst/>
                <a:gdLst>
                  <a:gd name="T0" fmla="*/ 0 w 92"/>
                  <a:gd name="T1" fmla="*/ 87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7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5" name="Freeform 553"/>
              <p:cNvSpPr>
                <a:spLocks/>
              </p:cNvSpPr>
              <p:nvPr/>
            </p:nvSpPr>
            <p:spPr bwMode="auto">
              <a:xfrm>
                <a:off x="3914" y="2959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6" name="Freeform 554"/>
              <p:cNvSpPr>
                <a:spLocks/>
              </p:cNvSpPr>
              <p:nvPr/>
            </p:nvSpPr>
            <p:spPr bwMode="auto">
              <a:xfrm>
                <a:off x="3919" y="2964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2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2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7" name="Freeform 555"/>
              <p:cNvSpPr>
                <a:spLocks/>
              </p:cNvSpPr>
              <p:nvPr/>
            </p:nvSpPr>
            <p:spPr bwMode="auto">
              <a:xfrm>
                <a:off x="3924" y="2968"/>
                <a:ext cx="92" cy="90"/>
              </a:xfrm>
              <a:custGeom>
                <a:avLst/>
                <a:gdLst>
                  <a:gd name="T0" fmla="*/ 0 w 92"/>
                  <a:gd name="T1" fmla="*/ 88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8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8" name="Freeform 556"/>
              <p:cNvSpPr>
                <a:spLocks/>
              </p:cNvSpPr>
              <p:nvPr/>
            </p:nvSpPr>
            <p:spPr bwMode="auto">
              <a:xfrm>
                <a:off x="3928" y="3017"/>
                <a:ext cx="48" cy="46"/>
              </a:xfrm>
              <a:custGeom>
                <a:avLst/>
                <a:gdLst>
                  <a:gd name="T0" fmla="*/ 0 w 48"/>
                  <a:gd name="T1" fmla="*/ 43 h 46"/>
                  <a:gd name="T2" fmla="*/ 46 w 48"/>
                  <a:gd name="T3" fmla="*/ 0 h 46"/>
                  <a:gd name="T4" fmla="*/ 48 w 48"/>
                  <a:gd name="T5" fmla="*/ 3 h 46"/>
                  <a:gd name="T6" fmla="*/ 3 w 48"/>
                  <a:gd name="T7" fmla="*/ 46 h 46"/>
                  <a:gd name="T8" fmla="*/ 0 w 48"/>
                  <a:gd name="T9" fmla="*/ 4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6">
                    <a:moveTo>
                      <a:pt x="0" y="43"/>
                    </a:moveTo>
                    <a:lnTo>
                      <a:pt x="46" y="0"/>
                    </a:lnTo>
                    <a:lnTo>
                      <a:pt x="48" y="3"/>
                    </a:lnTo>
                    <a:lnTo>
                      <a:pt x="3" y="46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49" name="Freeform 557"/>
              <p:cNvSpPr>
                <a:spLocks/>
              </p:cNvSpPr>
              <p:nvPr/>
            </p:nvSpPr>
            <p:spPr bwMode="auto">
              <a:xfrm>
                <a:off x="4015" y="2993"/>
                <a:ext cx="35" cy="36"/>
              </a:xfrm>
              <a:custGeom>
                <a:avLst/>
                <a:gdLst>
                  <a:gd name="T0" fmla="*/ 6 w 35"/>
                  <a:gd name="T1" fmla="*/ 6 h 36"/>
                  <a:gd name="T2" fmla="*/ 29 w 35"/>
                  <a:gd name="T3" fmla="*/ 6 h 36"/>
                  <a:gd name="T4" fmla="*/ 29 w 35"/>
                  <a:gd name="T5" fmla="*/ 29 h 36"/>
                  <a:gd name="T6" fmla="*/ 6 w 35"/>
                  <a:gd name="T7" fmla="*/ 29 h 36"/>
                  <a:gd name="T8" fmla="*/ 6 w 35"/>
                  <a:gd name="T9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6">
                    <a:moveTo>
                      <a:pt x="6" y="6"/>
                    </a:moveTo>
                    <a:cubicBezTo>
                      <a:pt x="13" y="0"/>
                      <a:pt x="23" y="0"/>
                      <a:pt x="29" y="6"/>
                    </a:cubicBezTo>
                    <a:cubicBezTo>
                      <a:pt x="35" y="13"/>
                      <a:pt x="35" y="23"/>
                      <a:pt x="29" y="29"/>
                    </a:cubicBezTo>
                    <a:cubicBezTo>
                      <a:pt x="22" y="36"/>
                      <a:pt x="12" y="35"/>
                      <a:pt x="6" y="29"/>
                    </a:cubicBezTo>
                    <a:cubicBezTo>
                      <a:pt x="0" y="23"/>
                      <a:pt x="0" y="12"/>
                      <a:pt x="6" y="6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0" name="Freeform 558"/>
              <p:cNvSpPr>
                <a:spLocks/>
              </p:cNvSpPr>
              <p:nvPr/>
            </p:nvSpPr>
            <p:spPr bwMode="auto">
              <a:xfrm>
                <a:off x="4027" y="3011"/>
                <a:ext cx="9" cy="16"/>
              </a:xfrm>
              <a:custGeom>
                <a:avLst/>
                <a:gdLst>
                  <a:gd name="T0" fmla="*/ 9 w 9"/>
                  <a:gd name="T1" fmla="*/ 16 h 16"/>
                  <a:gd name="T2" fmla="*/ 0 w 9"/>
                  <a:gd name="T3" fmla="*/ 15 h 16"/>
                  <a:gd name="T4" fmla="*/ 6 w 9"/>
                  <a:gd name="T5" fmla="*/ 0 h 16"/>
                  <a:gd name="T6" fmla="*/ 9 w 9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6">
                    <a:moveTo>
                      <a:pt x="9" y="16"/>
                    </a:moveTo>
                    <a:cubicBezTo>
                      <a:pt x="6" y="16"/>
                      <a:pt x="3" y="16"/>
                      <a:pt x="0" y="15"/>
                    </a:cubicBezTo>
                    <a:cubicBezTo>
                      <a:pt x="6" y="0"/>
                      <a:pt x="6" y="0"/>
                      <a:pt x="6" y="0"/>
                    </a:cubicBezTo>
                    <a:lnTo>
                      <a:pt x="9" y="16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1" name="Freeform 559"/>
              <p:cNvSpPr>
                <a:spLocks/>
              </p:cNvSpPr>
              <p:nvPr/>
            </p:nvSpPr>
            <p:spPr bwMode="auto">
              <a:xfrm>
                <a:off x="4016" y="3009"/>
                <a:ext cx="17" cy="17"/>
              </a:xfrm>
              <a:custGeom>
                <a:avLst/>
                <a:gdLst>
                  <a:gd name="T0" fmla="*/ 11 w 17"/>
                  <a:gd name="T1" fmla="*/ 17 h 17"/>
                  <a:gd name="T2" fmla="*/ 5 w 17"/>
                  <a:gd name="T3" fmla="*/ 13 h 17"/>
                  <a:gd name="T4" fmla="*/ 1 w 17"/>
                  <a:gd name="T5" fmla="*/ 0 h 17"/>
                  <a:gd name="T6" fmla="*/ 17 w 17"/>
                  <a:gd name="T7" fmla="*/ 2 h 17"/>
                  <a:gd name="T8" fmla="*/ 11 w 1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1" y="17"/>
                    </a:moveTo>
                    <a:cubicBezTo>
                      <a:pt x="9" y="16"/>
                      <a:pt x="7" y="15"/>
                      <a:pt x="5" y="13"/>
                    </a:cubicBezTo>
                    <a:cubicBezTo>
                      <a:pt x="1" y="9"/>
                      <a:pt x="0" y="4"/>
                      <a:pt x="1" y="0"/>
                    </a:cubicBezTo>
                    <a:cubicBezTo>
                      <a:pt x="17" y="2"/>
                      <a:pt x="17" y="2"/>
                      <a:pt x="17" y="2"/>
                    </a:cubicBezTo>
                    <a:lnTo>
                      <a:pt x="11" y="17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2" name="Freeform 560"/>
              <p:cNvSpPr>
                <a:spLocks/>
              </p:cNvSpPr>
              <p:nvPr/>
            </p:nvSpPr>
            <p:spPr bwMode="auto">
              <a:xfrm>
                <a:off x="4017" y="2999"/>
                <a:ext cx="16" cy="12"/>
              </a:xfrm>
              <a:custGeom>
                <a:avLst/>
                <a:gdLst>
                  <a:gd name="T0" fmla="*/ 0 w 16"/>
                  <a:gd name="T1" fmla="*/ 10 h 12"/>
                  <a:gd name="T2" fmla="*/ 4 w 16"/>
                  <a:gd name="T3" fmla="*/ 0 h 12"/>
                  <a:gd name="T4" fmla="*/ 16 w 16"/>
                  <a:gd name="T5" fmla="*/ 12 h 12"/>
                  <a:gd name="T6" fmla="*/ 0 w 16"/>
                  <a:gd name="T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2">
                    <a:moveTo>
                      <a:pt x="0" y="10"/>
                    </a:moveTo>
                    <a:cubicBezTo>
                      <a:pt x="0" y="6"/>
                      <a:pt x="2" y="3"/>
                      <a:pt x="4" y="0"/>
                    </a:cubicBezTo>
                    <a:cubicBezTo>
                      <a:pt x="16" y="12"/>
                      <a:pt x="16" y="12"/>
                      <a:pt x="16" y="12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3" name="Freeform 561"/>
              <p:cNvSpPr>
                <a:spLocks/>
              </p:cNvSpPr>
              <p:nvPr/>
            </p:nvSpPr>
            <p:spPr bwMode="auto">
              <a:xfrm>
                <a:off x="4021" y="2995"/>
                <a:ext cx="12" cy="16"/>
              </a:xfrm>
              <a:custGeom>
                <a:avLst/>
                <a:gdLst>
                  <a:gd name="T0" fmla="*/ 0 w 12"/>
                  <a:gd name="T1" fmla="*/ 4 h 16"/>
                  <a:gd name="T2" fmla="*/ 12 w 12"/>
                  <a:gd name="T3" fmla="*/ 16 h 16"/>
                  <a:gd name="T4" fmla="*/ 12 w 12"/>
                  <a:gd name="T5" fmla="*/ 0 h 16"/>
                  <a:gd name="T6" fmla="*/ 0 w 12"/>
                  <a:gd name="T7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4"/>
                    </a:move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0"/>
                      <a:pt x="3" y="1"/>
                      <a:pt x="0" y="4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4" name="Freeform 562"/>
              <p:cNvSpPr>
                <a:spLocks/>
              </p:cNvSpPr>
              <p:nvPr/>
            </p:nvSpPr>
            <p:spPr bwMode="auto">
              <a:xfrm>
                <a:off x="3967" y="3048"/>
                <a:ext cx="56" cy="54"/>
              </a:xfrm>
              <a:custGeom>
                <a:avLst/>
                <a:gdLst>
                  <a:gd name="T0" fmla="*/ 0 w 56"/>
                  <a:gd name="T1" fmla="*/ 52 h 54"/>
                  <a:gd name="T2" fmla="*/ 54 w 56"/>
                  <a:gd name="T3" fmla="*/ 0 h 54"/>
                  <a:gd name="T4" fmla="*/ 56 w 56"/>
                  <a:gd name="T5" fmla="*/ 2 h 54"/>
                  <a:gd name="T6" fmla="*/ 2 w 56"/>
                  <a:gd name="T7" fmla="*/ 54 h 54"/>
                  <a:gd name="T8" fmla="*/ 0 w 56"/>
                  <a:gd name="T9" fmla="*/ 5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4">
                    <a:moveTo>
                      <a:pt x="0" y="52"/>
                    </a:moveTo>
                    <a:lnTo>
                      <a:pt x="54" y="0"/>
                    </a:lnTo>
                    <a:lnTo>
                      <a:pt x="56" y="2"/>
                    </a:lnTo>
                    <a:lnTo>
                      <a:pt x="2" y="5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5" name="Freeform 563"/>
              <p:cNvSpPr>
                <a:spLocks/>
              </p:cNvSpPr>
              <p:nvPr/>
            </p:nvSpPr>
            <p:spPr bwMode="auto">
              <a:xfrm>
                <a:off x="3939" y="3063"/>
                <a:ext cx="39" cy="37"/>
              </a:xfrm>
              <a:custGeom>
                <a:avLst/>
                <a:gdLst>
                  <a:gd name="T0" fmla="*/ 0 w 39"/>
                  <a:gd name="T1" fmla="*/ 9 h 37"/>
                  <a:gd name="T2" fmla="*/ 10 w 39"/>
                  <a:gd name="T3" fmla="*/ 0 h 37"/>
                  <a:gd name="T4" fmla="*/ 39 w 39"/>
                  <a:gd name="T5" fmla="*/ 28 h 37"/>
                  <a:gd name="T6" fmla="*/ 28 w 39"/>
                  <a:gd name="T7" fmla="*/ 37 h 37"/>
                  <a:gd name="T8" fmla="*/ 0 w 39"/>
                  <a:gd name="T9" fmla="*/ 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7">
                    <a:moveTo>
                      <a:pt x="0" y="9"/>
                    </a:moveTo>
                    <a:lnTo>
                      <a:pt x="10" y="0"/>
                    </a:lnTo>
                    <a:lnTo>
                      <a:pt x="39" y="28"/>
                    </a:lnTo>
                    <a:lnTo>
                      <a:pt x="28" y="3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6" name="Freeform 564"/>
              <p:cNvSpPr>
                <a:spLocks/>
              </p:cNvSpPr>
              <p:nvPr/>
            </p:nvSpPr>
            <p:spPr bwMode="auto">
              <a:xfrm>
                <a:off x="3961" y="3063"/>
                <a:ext cx="28" cy="27"/>
              </a:xfrm>
              <a:custGeom>
                <a:avLst/>
                <a:gdLst>
                  <a:gd name="T0" fmla="*/ 0 w 28"/>
                  <a:gd name="T1" fmla="*/ 9 h 27"/>
                  <a:gd name="T2" fmla="*/ 9 w 28"/>
                  <a:gd name="T3" fmla="*/ 0 h 27"/>
                  <a:gd name="T4" fmla="*/ 28 w 28"/>
                  <a:gd name="T5" fmla="*/ 17 h 27"/>
                  <a:gd name="T6" fmla="*/ 18 w 28"/>
                  <a:gd name="T7" fmla="*/ 27 h 27"/>
                  <a:gd name="T8" fmla="*/ 0 w 28"/>
                  <a:gd name="T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7">
                    <a:moveTo>
                      <a:pt x="0" y="9"/>
                    </a:moveTo>
                    <a:lnTo>
                      <a:pt x="9" y="0"/>
                    </a:lnTo>
                    <a:lnTo>
                      <a:pt x="28" y="17"/>
                    </a:lnTo>
                    <a:lnTo>
                      <a:pt x="18" y="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7" name="Freeform 565"/>
              <p:cNvSpPr>
                <a:spLocks/>
              </p:cNvSpPr>
              <p:nvPr/>
            </p:nvSpPr>
            <p:spPr bwMode="auto">
              <a:xfrm>
                <a:off x="3979" y="3058"/>
                <a:ext cx="20" cy="21"/>
              </a:xfrm>
              <a:custGeom>
                <a:avLst/>
                <a:gdLst>
                  <a:gd name="T0" fmla="*/ 0 w 20"/>
                  <a:gd name="T1" fmla="*/ 9 h 21"/>
                  <a:gd name="T2" fmla="*/ 9 w 20"/>
                  <a:gd name="T3" fmla="*/ 0 h 21"/>
                  <a:gd name="T4" fmla="*/ 20 w 20"/>
                  <a:gd name="T5" fmla="*/ 12 h 21"/>
                  <a:gd name="T6" fmla="*/ 11 w 20"/>
                  <a:gd name="T7" fmla="*/ 21 h 21"/>
                  <a:gd name="T8" fmla="*/ 0 w 20"/>
                  <a:gd name="T9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0" y="9"/>
                    </a:moveTo>
                    <a:lnTo>
                      <a:pt x="9" y="0"/>
                    </a:lnTo>
                    <a:lnTo>
                      <a:pt x="20" y="12"/>
                    </a:lnTo>
                    <a:lnTo>
                      <a:pt x="11" y="2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8" name="Freeform 566"/>
              <p:cNvSpPr>
                <a:spLocks/>
              </p:cNvSpPr>
              <p:nvPr/>
            </p:nvSpPr>
            <p:spPr bwMode="auto">
              <a:xfrm>
                <a:off x="3984" y="3042"/>
                <a:ext cx="26" cy="26"/>
              </a:xfrm>
              <a:custGeom>
                <a:avLst/>
                <a:gdLst>
                  <a:gd name="T0" fmla="*/ 0 w 26"/>
                  <a:gd name="T1" fmla="*/ 9 h 26"/>
                  <a:gd name="T2" fmla="*/ 10 w 26"/>
                  <a:gd name="T3" fmla="*/ 0 h 26"/>
                  <a:gd name="T4" fmla="*/ 26 w 26"/>
                  <a:gd name="T5" fmla="*/ 17 h 26"/>
                  <a:gd name="T6" fmla="*/ 17 w 26"/>
                  <a:gd name="T7" fmla="*/ 26 h 26"/>
                  <a:gd name="T8" fmla="*/ 0 w 26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0" y="9"/>
                    </a:moveTo>
                    <a:lnTo>
                      <a:pt x="10" y="0"/>
                    </a:lnTo>
                    <a:lnTo>
                      <a:pt x="26" y="17"/>
                    </a:lnTo>
                    <a:lnTo>
                      <a:pt x="17" y="2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59" name="Freeform 567"/>
              <p:cNvSpPr>
                <a:spLocks/>
              </p:cNvSpPr>
              <p:nvPr/>
            </p:nvSpPr>
            <p:spPr bwMode="auto">
              <a:xfrm>
                <a:off x="4000" y="3036"/>
                <a:ext cx="21" cy="22"/>
              </a:xfrm>
              <a:custGeom>
                <a:avLst/>
                <a:gdLst>
                  <a:gd name="T0" fmla="*/ 0 w 21"/>
                  <a:gd name="T1" fmla="*/ 9 h 22"/>
                  <a:gd name="T2" fmla="*/ 9 w 21"/>
                  <a:gd name="T3" fmla="*/ 0 h 22"/>
                  <a:gd name="T4" fmla="*/ 21 w 21"/>
                  <a:gd name="T5" fmla="*/ 12 h 22"/>
                  <a:gd name="T6" fmla="*/ 12 w 21"/>
                  <a:gd name="T7" fmla="*/ 22 h 22"/>
                  <a:gd name="T8" fmla="*/ 0 w 21"/>
                  <a:gd name="T9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2">
                    <a:moveTo>
                      <a:pt x="0" y="9"/>
                    </a:moveTo>
                    <a:lnTo>
                      <a:pt x="9" y="0"/>
                    </a:lnTo>
                    <a:lnTo>
                      <a:pt x="21" y="12"/>
                    </a:lnTo>
                    <a:lnTo>
                      <a:pt x="12" y="2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0" name="Freeform 568"/>
              <p:cNvSpPr>
                <a:spLocks/>
              </p:cNvSpPr>
              <p:nvPr/>
            </p:nvSpPr>
            <p:spPr bwMode="auto">
              <a:xfrm>
                <a:off x="4035" y="3030"/>
                <a:ext cx="6" cy="6"/>
              </a:xfrm>
              <a:custGeom>
                <a:avLst/>
                <a:gdLst>
                  <a:gd name="T0" fmla="*/ 0 w 6"/>
                  <a:gd name="T1" fmla="*/ 5 h 6"/>
                  <a:gd name="T2" fmla="*/ 5 w 6"/>
                  <a:gd name="T3" fmla="*/ 0 h 6"/>
                  <a:gd name="T4" fmla="*/ 6 w 6"/>
                  <a:gd name="T5" fmla="*/ 2 h 6"/>
                  <a:gd name="T6" fmla="*/ 1 w 6"/>
                  <a:gd name="T7" fmla="*/ 6 h 6"/>
                  <a:gd name="T8" fmla="*/ 0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5"/>
                    </a:moveTo>
                    <a:lnTo>
                      <a:pt x="5" y="0"/>
                    </a:lnTo>
                    <a:lnTo>
                      <a:pt x="6" y="2"/>
                    </a:lnTo>
                    <a:lnTo>
                      <a:pt x="1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1" name="Freeform 569"/>
              <p:cNvSpPr>
                <a:spLocks/>
              </p:cNvSpPr>
              <p:nvPr/>
            </p:nvSpPr>
            <p:spPr bwMode="auto">
              <a:xfrm>
                <a:off x="4042" y="3014"/>
                <a:ext cx="15" cy="15"/>
              </a:xfrm>
              <a:custGeom>
                <a:avLst/>
                <a:gdLst>
                  <a:gd name="T0" fmla="*/ 0 w 15"/>
                  <a:gd name="T1" fmla="*/ 14 h 15"/>
                  <a:gd name="T2" fmla="*/ 14 w 15"/>
                  <a:gd name="T3" fmla="*/ 0 h 15"/>
                  <a:gd name="T4" fmla="*/ 15 w 15"/>
                  <a:gd name="T5" fmla="*/ 2 h 15"/>
                  <a:gd name="T6" fmla="*/ 1 w 15"/>
                  <a:gd name="T7" fmla="*/ 15 h 15"/>
                  <a:gd name="T8" fmla="*/ 0 w 15"/>
                  <a:gd name="T9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0" y="14"/>
                    </a:moveTo>
                    <a:lnTo>
                      <a:pt x="14" y="0"/>
                    </a:lnTo>
                    <a:lnTo>
                      <a:pt x="15" y="2"/>
                    </a:lnTo>
                    <a:lnTo>
                      <a:pt x="1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2" name="Freeform 570"/>
              <p:cNvSpPr>
                <a:spLocks/>
              </p:cNvSpPr>
              <p:nvPr/>
            </p:nvSpPr>
            <p:spPr bwMode="auto">
              <a:xfrm>
                <a:off x="3974" y="3066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2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3" name="Freeform 571"/>
              <p:cNvSpPr>
                <a:spLocks/>
              </p:cNvSpPr>
              <p:nvPr/>
            </p:nvSpPr>
            <p:spPr bwMode="auto">
              <a:xfrm>
                <a:off x="3978" y="3071"/>
                <a:ext cx="44" cy="42"/>
              </a:xfrm>
              <a:custGeom>
                <a:avLst/>
                <a:gdLst>
                  <a:gd name="T0" fmla="*/ 0 w 44"/>
                  <a:gd name="T1" fmla="*/ 40 h 42"/>
                  <a:gd name="T2" fmla="*/ 41 w 44"/>
                  <a:gd name="T3" fmla="*/ 0 h 42"/>
                  <a:gd name="T4" fmla="*/ 44 w 44"/>
                  <a:gd name="T5" fmla="*/ 2 h 42"/>
                  <a:gd name="T6" fmla="*/ 3 w 44"/>
                  <a:gd name="T7" fmla="*/ 42 h 42"/>
                  <a:gd name="T8" fmla="*/ 0 w 44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40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4" name="Freeform 572"/>
              <p:cNvSpPr>
                <a:spLocks/>
              </p:cNvSpPr>
              <p:nvPr/>
            </p:nvSpPr>
            <p:spPr bwMode="auto">
              <a:xfrm>
                <a:off x="3983" y="3075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5" name="Freeform 573"/>
              <p:cNvSpPr>
                <a:spLocks/>
              </p:cNvSpPr>
              <p:nvPr/>
            </p:nvSpPr>
            <p:spPr bwMode="auto">
              <a:xfrm>
                <a:off x="3988" y="3080"/>
                <a:ext cx="43" cy="44"/>
              </a:xfrm>
              <a:custGeom>
                <a:avLst/>
                <a:gdLst>
                  <a:gd name="T0" fmla="*/ 0 w 43"/>
                  <a:gd name="T1" fmla="*/ 41 h 44"/>
                  <a:gd name="T2" fmla="*/ 41 w 43"/>
                  <a:gd name="T3" fmla="*/ 0 h 44"/>
                  <a:gd name="T4" fmla="*/ 43 w 43"/>
                  <a:gd name="T5" fmla="*/ 3 h 44"/>
                  <a:gd name="T6" fmla="*/ 2 w 43"/>
                  <a:gd name="T7" fmla="*/ 44 h 44"/>
                  <a:gd name="T8" fmla="*/ 0 w 43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4">
                    <a:moveTo>
                      <a:pt x="0" y="41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6" name="Freeform 574"/>
              <p:cNvSpPr>
                <a:spLocks/>
              </p:cNvSpPr>
              <p:nvPr/>
            </p:nvSpPr>
            <p:spPr bwMode="auto">
              <a:xfrm>
                <a:off x="3992" y="3085"/>
                <a:ext cx="44" cy="44"/>
              </a:xfrm>
              <a:custGeom>
                <a:avLst/>
                <a:gdLst>
                  <a:gd name="T0" fmla="*/ 0 w 44"/>
                  <a:gd name="T1" fmla="*/ 41 h 44"/>
                  <a:gd name="T2" fmla="*/ 41 w 44"/>
                  <a:gd name="T3" fmla="*/ 0 h 44"/>
                  <a:gd name="T4" fmla="*/ 44 w 44"/>
                  <a:gd name="T5" fmla="*/ 3 h 44"/>
                  <a:gd name="T6" fmla="*/ 3 w 44"/>
                  <a:gd name="T7" fmla="*/ 44 h 44"/>
                  <a:gd name="T8" fmla="*/ 0 w 44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0" y="41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7" name="Freeform 575"/>
              <p:cNvSpPr>
                <a:spLocks/>
              </p:cNvSpPr>
              <p:nvPr/>
            </p:nvSpPr>
            <p:spPr bwMode="auto">
              <a:xfrm>
                <a:off x="3997" y="3090"/>
                <a:ext cx="44" cy="43"/>
              </a:xfrm>
              <a:custGeom>
                <a:avLst/>
                <a:gdLst>
                  <a:gd name="T0" fmla="*/ 0 w 44"/>
                  <a:gd name="T1" fmla="*/ 41 h 43"/>
                  <a:gd name="T2" fmla="*/ 41 w 44"/>
                  <a:gd name="T3" fmla="*/ 0 h 43"/>
                  <a:gd name="T4" fmla="*/ 44 w 44"/>
                  <a:gd name="T5" fmla="*/ 2 h 43"/>
                  <a:gd name="T6" fmla="*/ 3 w 44"/>
                  <a:gd name="T7" fmla="*/ 43 h 43"/>
                  <a:gd name="T8" fmla="*/ 0 w 44"/>
                  <a:gd name="T9" fmla="*/ 4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1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3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8" name="Freeform 576"/>
              <p:cNvSpPr>
                <a:spLocks/>
              </p:cNvSpPr>
              <p:nvPr/>
            </p:nvSpPr>
            <p:spPr bwMode="auto">
              <a:xfrm>
                <a:off x="4002" y="3094"/>
                <a:ext cx="43" cy="44"/>
              </a:xfrm>
              <a:custGeom>
                <a:avLst/>
                <a:gdLst>
                  <a:gd name="T0" fmla="*/ 0 w 43"/>
                  <a:gd name="T1" fmla="*/ 41 h 44"/>
                  <a:gd name="T2" fmla="*/ 41 w 43"/>
                  <a:gd name="T3" fmla="*/ 0 h 44"/>
                  <a:gd name="T4" fmla="*/ 43 w 43"/>
                  <a:gd name="T5" fmla="*/ 3 h 44"/>
                  <a:gd name="T6" fmla="*/ 2 w 43"/>
                  <a:gd name="T7" fmla="*/ 44 h 44"/>
                  <a:gd name="T8" fmla="*/ 0 w 43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4">
                    <a:moveTo>
                      <a:pt x="0" y="41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69" name="Freeform 577"/>
              <p:cNvSpPr>
                <a:spLocks/>
              </p:cNvSpPr>
              <p:nvPr/>
            </p:nvSpPr>
            <p:spPr bwMode="auto">
              <a:xfrm>
                <a:off x="4006" y="3120"/>
                <a:ext cx="23" cy="23"/>
              </a:xfrm>
              <a:custGeom>
                <a:avLst/>
                <a:gdLst>
                  <a:gd name="T0" fmla="*/ 0 w 23"/>
                  <a:gd name="T1" fmla="*/ 20 h 23"/>
                  <a:gd name="T2" fmla="*/ 21 w 23"/>
                  <a:gd name="T3" fmla="*/ 0 h 23"/>
                  <a:gd name="T4" fmla="*/ 23 w 23"/>
                  <a:gd name="T5" fmla="*/ 3 h 23"/>
                  <a:gd name="T6" fmla="*/ 3 w 23"/>
                  <a:gd name="T7" fmla="*/ 23 h 23"/>
                  <a:gd name="T8" fmla="*/ 0 w 23"/>
                  <a:gd name="T9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0" y="20"/>
                    </a:moveTo>
                    <a:lnTo>
                      <a:pt x="21" y="0"/>
                    </a:lnTo>
                    <a:lnTo>
                      <a:pt x="23" y="3"/>
                    </a:lnTo>
                    <a:lnTo>
                      <a:pt x="3" y="2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0" name="Freeform 578"/>
              <p:cNvSpPr>
                <a:spLocks/>
              </p:cNvSpPr>
              <p:nvPr/>
            </p:nvSpPr>
            <p:spPr bwMode="auto">
              <a:xfrm>
                <a:off x="4022" y="3019"/>
                <a:ext cx="44" cy="42"/>
              </a:xfrm>
              <a:custGeom>
                <a:avLst/>
                <a:gdLst>
                  <a:gd name="T0" fmla="*/ 0 w 44"/>
                  <a:gd name="T1" fmla="*/ 40 h 42"/>
                  <a:gd name="T2" fmla="*/ 41 w 44"/>
                  <a:gd name="T3" fmla="*/ 0 h 42"/>
                  <a:gd name="T4" fmla="*/ 44 w 44"/>
                  <a:gd name="T5" fmla="*/ 2 h 42"/>
                  <a:gd name="T6" fmla="*/ 3 w 44"/>
                  <a:gd name="T7" fmla="*/ 42 h 42"/>
                  <a:gd name="T8" fmla="*/ 0 w 44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40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1" name="Freeform 579"/>
              <p:cNvSpPr>
                <a:spLocks/>
              </p:cNvSpPr>
              <p:nvPr/>
            </p:nvSpPr>
            <p:spPr bwMode="auto">
              <a:xfrm>
                <a:off x="4027" y="3023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2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2" name="Freeform 580"/>
              <p:cNvSpPr>
                <a:spLocks/>
              </p:cNvSpPr>
              <p:nvPr/>
            </p:nvSpPr>
            <p:spPr bwMode="auto">
              <a:xfrm>
                <a:off x="4031" y="3028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3" name="Freeform 581"/>
              <p:cNvSpPr>
                <a:spLocks/>
              </p:cNvSpPr>
              <p:nvPr/>
            </p:nvSpPr>
            <p:spPr bwMode="auto">
              <a:xfrm>
                <a:off x="4036" y="3033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3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4" name="Freeform 582"/>
              <p:cNvSpPr>
                <a:spLocks/>
              </p:cNvSpPr>
              <p:nvPr/>
            </p:nvSpPr>
            <p:spPr bwMode="auto">
              <a:xfrm>
                <a:off x="4041" y="3038"/>
                <a:ext cx="43" cy="42"/>
              </a:xfrm>
              <a:custGeom>
                <a:avLst/>
                <a:gdLst>
                  <a:gd name="T0" fmla="*/ 0 w 43"/>
                  <a:gd name="T1" fmla="*/ 40 h 42"/>
                  <a:gd name="T2" fmla="*/ 40 w 43"/>
                  <a:gd name="T3" fmla="*/ 0 h 42"/>
                  <a:gd name="T4" fmla="*/ 43 w 43"/>
                  <a:gd name="T5" fmla="*/ 2 h 42"/>
                  <a:gd name="T6" fmla="*/ 2 w 43"/>
                  <a:gd name="T7" fmla="*/ 42 h 42"/>
                  <a:gd name="T8" fmla="*/ 0 w 43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2">
                    <a:moveTo>
                      <a:pt x="0" y="40"/>
                    </a:moveTo>
                    <a:lnTo>
                      <a:pt x="40" y="0"/>
                    </a:lnTo>
                    <a:lnTo>
                      <a:pt x="43" y="2"/>
                    </a:lnTo>
                    <a:lnTo>
                      <a:pt x="2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5" name="Freeform 583"/>
              <p:cNvSpPr>
                <a:spLocks/>
              </p:cNvSpPr>
              <p:nvPr/>
            </p:nvSpPr>
            <p:spPr bwMode="auto">
              <a:xfrm>
                <a:off x="4045" y="3042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6" name="Freeform 584"/>
              <p:cNvSpPr>
                <a:spLocks/>
              </p:cNvSpPr>
              <p:nvPr/>
            </p:nvSpPr>
            <p:spPr bwMode="auto">
              <a:xfrm>
                <a:off x="4050" y="3047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3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7" name="Freeform 585"/>
              <p:cNvSpPr>
                <a:spLocks/>
              </p:cNvSpPr>
              <p:nvPr/>
            </p:nvSpPr>
            <p:spPr bwMode="auto">
              <a:xfrm>
                <a:off x="4055" y="3064"/>
                <a:ext cx="31" cy="31"/>
              </a:xfrm>
              <a:custGeom>
                <a:avLst/>
                <a:gdLst>
                  <a:gd name="T0" fmla="*/ 0 w 31"/>
                  <a:gd name="T1" fmla="*/ 28 h 31"/>
                  <a:gd name="T2" fmla="*/ 28 w 31"/>
                  <a:gd name="T3" fmla="*/ 0 h 31"/>
                  <a:gd name="T4" fmla="*/ 31 w 31"/>
                  <a:gd name="T5" fmla="*/ 2 h 31"/>
                  <a:gd name="T6" fmla="*/ 2 w 31"/>
                  <a:gd name="T7" fmla="*/ 31 h 31"/>
                  <a:gd name="T8" fmla="*/ 0 w 31"/>
                  <a:gd name="T9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0" y="28"/>
                    </a:moveTo>
                    <a:lnTo>
                      <a:pt x="28" y="0"/>
                    </a:lnTo>
                    <a:lnTo>
                      <a:pt x="31" y="2"/>
                    </a:lnTo>
                    <a:lnTo>
                      <a:pt x="2" y="31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8" name="Freeform 586"/>
              <p:cNvSpPr>
                <a:spLocks/>
              </p:cNvSpPr>
              <p:nvPr/>
            </p:nvSpPr>
            <p:spPr bwMode="auto">
              <a:xfrm>
                <a:off x="4128" y="2816"/>
                <a:ext cx="232" cy="261"/>
              </a:xfrm>
              <a:custGeom>
                <a:avLst/>
                <a:gdLst>
                  <a:gd name="T0" fmla="*/ 94 w 232"/>
                  <a:gd name="T1" fmla="*/ 0 h 261"/>
                  <a:gd name="T2" fmla="*/ 232 w 232"/>
                  <a:gd name="T3" fmla="*/ 65 h 261"/>
                  <a:gd name="T4" fmla="*/ 139 w 232"/>
                  <a:gd name="T5" fmla="*/ 261 h 261"/>
                  <a:gd name="T6" fmla="*/ 0 w 232"/>
                  <a:gd name="T7" fmla="*/ 196 h 261"/>
                  <a:gd name="T8" fmla="*/ 94 w 232"/>
                  <a:gd name="T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61">
                    <a:moveTo>
                      <a:pt x="94" y="0"/>
                    </a:moveTo>
                    <a:lnTo>
                      <a:pt x="232" y="65"/>
                    </a:lnTo>
                    <a:lnTo>
                      <a:pt x="139" y="261"/>
                    </a:lnTo>
                    <a:lnTo>
                      <a:pt x="0" y="19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79" name="Freeform 587"/>
              <p:cNvSpPr>
                <a:spLocks/>
              </p:cNvSpPr>
              <p:nvPr/>
            </p:nvSpPr>
            <p:spPr bwMode="auto">
              <a:xfrm>
                <a:off x="4246" y="2854"/>
                <a:ext cx="68" cy="35"/>
              </a:xfrm>
              <a:custGeom>
                <a:avLst/>
                <a:gdLst>
                  <a:gd name="T0" fmla="*/ 1 w 68"/>
                  <a:gd name="T1" fmla="*/ 0 h 35"/>
                  <a:gd name="T2" fmla="*/ 68 w 68"/>
                  <a:gd name="T3" fmla="*/ 31 h 35"/>
                  <a:gd name="T4" fmla="*/ 67 w 68"/>
                  <a:gd name="T5" fmla="*/ 35 h 35"/>
                  <a:gd name="T6" fmla="*/ 0 w 68"/>
                  <a:gd name="T7" fmla="*/ 3 h 35"/>
                  <a:gd name="T8" fmla="*/ 1 w 68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5">
                    <a:moveTo>
                      <a:pt x="1" y="0"/>
                    </a:moveTo>
                    <a:lnTo>
                      <a:pt x="68" y="31"/>
                    </a:lnTo>
                    <a:lnTo>
                      <a:pt x="67" y="3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0" name="Freeform 588"/>
              <p:cNvSpPr>
                <a:spLocks/>
              </p:cNvSpPr>
              <p:nvPr/>
            </p:nvSpPr>
            <p:spPr bwMode="auto">
              <a:xfrm>
                <a:off x="4219" y="2851"/>
                <a:ext cx="114" cy="57"/>
              </a:xfrm>
              <a:custGeom>
                <a:avLst/>
                <a:gdLst>
                  <a:gd name="T0" fmla="*/ 2 w 114"/>
                  <a:gd name="T1" fmla="*/ 0 h 57"/>
                  <a:gd name="T2" fmla="*/ 114 w 114"/>
                  <a:gd name="T3" fmla="*/ 54 h 57"/>
                  <a:gd name="T4" fmla="*/ 113 w 114"/>
                  <a:gd name="T5" fmla="*/ 57 h 57"/>
                  <a:gd name="T6" fmla="*/ 0 w 114"/>
                  <a:gd name="T7" fmla="*/ 4 h 57"/>
                  <a:gd name="T8" fmla="*/ 2 w 114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7">
                    <a:moveTo>
                      <a:pt x="2" y="0"/>
                    </a:moveTo>
                    <a:lnTo>
                      <a:pt x="114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1" name="Freeform 589"/>
              <p:cNvSpPr>
                <a:spLocks/>
              </p:cNvSpPr>
              <p:nvPr/>
            </p:nvSpPr>
            <p:spPr bwMode="auto">
              <a:xfrm>
                <a:off x="4216" y="2857"/>
                <a:ext cx="114" cy="57"/>
              </a:xfrm>
              <a:custGeom>
                <a:avLst/>
                <a:gdLst>
                  <a:gd name="T0" fmla="*/ 2 w 114"/>
                  <a:gd name="T1" fmla="*/ 0 h 57"/>
                  <a:gd name="T2" fmla="*/ 114 w 114"/>
                  <a:gd name="T3" fmla="*/ 54 h 57"/>
                  <a:gd name="T4" fmla="*/ 113 w 114"/>
                  <a:gd name="T5" fmla="*/ 57 h 57"/>
                  <a:gd name="T6" fmla="*/ 0 w 114"/>
                  <a:gd name="T7" fmla="*/ 4 h 57"/>
                  <a:gd name="T8" fmla="*/ 2 w 114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7">
                    <a:moveTo>
                      <a:pt x="2" y="0"/>
                    </a:moveTo>
                    <a:lnTo>
                      <a:pt x="114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2" name="Freeform 590"/>
              <p:cNvSpPr>
                <a:spLocks/>
              </p:cNvSpPr>
              <p:nvPr/>
            </p:nvSpPr>
            <p:spPr bwMode="auto">
              <a:xfrm>
                <a:off x="4213" y="2863"/>
                <a:ext cx="114" cy="57"/>
              </a:xfrm>
              <a:custGeom>
                <a:avLst/>
                <a:gdLst>
                  <a:gd name="T0" fmla="*/ 2 w 114"/>
                  <a:gd name="T1" fmla="*/ 0 h 57"/>
                  <a:gd name="T2" fmla="*/ 114 w 114"/>
                  <a:gd name="T3" fmla="*/ 54 h 57"/>
                  <a:gd name="T4" fmla="*/ 113 w 114"/>
                  <a:gd name="T5" fmla="*/ 57 h 57"/>
                  <a:gd name="T6" fmla="*/ 0 w 114"/>
                  <a:gd name="T7" fmla="*/ 4 h 57"/>
                  <a:gd name="T8" fmla="*/ 2 w 114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7">
                    <a:moveTo>
                      <a:pt x="2" y="0"/>
                    </a:moveTo>
                    <a:lnTo>
                      <a:pt x="114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3" name="Freeform 591"/>
              <p:cNvSpPr>
                <a:spLocks/>
              </p:cNvSpPr>
              <p:nvPr/>
            </p:nvSpPr>
            <p:spPr bwMode="auto">
              <a:xfrm>
                <a:off x="4210" y="2869"/>
                <a:ext cx="115" cy="57"/>
              </a:xfrm>
              <a:custGeom>
                <a:avLst/>
                <a:gdLst>
                  <a:gd name="T0" fmla="*/ 2 w 115"/>
                  <a:gd name="T1" fmla="*/ 0 h 57"/>
                  <a:gd name="T2" fmla="*/ 115 w 115"/>
                  <a:gd name="T3" fmla="*/ 54 h 57"/>
                  <a:gd name="T4" fmla="*/ 113 w 115"/>
                  <a:gd name="T5" fmla="*/ 57 h 57"/>
                  <a:gd name="T6" fmla="*/ 0 w 115"/>
                  <a:gd name="T7" fmla="*/ 4 h 57"/>
                  <a:gd name="T8" fmla="*/ 2 w 115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57">
                    <a:moveTo>
                      <a:pt x="2" y="0"/>
                    </a:moveTo>
                    <a:lnTo>
                      <a:pt x="115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4" name="Freeform 592"/>
              <p:cNvSpPr>
                <a:spLocks/>
              </p:cNvSpPr>
              <p:nvPr/>
            </p:nvSpPr>
            <p:spPr bwMode="auto">
              <a:xfrm>
                <a:off x="4207" y="2875"/>
                <a:ext cx="115" cy="57"/>
              </a:xfrm>
              <a:custGeom>
                <a:avLst/>
                <a:gdLst>
                  <a:gd name="T0" fmla="*/ 2 w 115"/>
                  <a:gd name="T1" fmla="*/ 0 h 57"/>
                  <a:gd name="T2" fmla="*/ 115 w 115"/>
                  <a:gd name="T3" fmla="*/ 54 h 57"/>
                  <a:gd name="T4" fmla="*/ 113 w 115"/>
                  <a:gd name="T5" fmla="*/ 57 h 57"/>
                  <a:gd name="T6" fmla="*/ 0 w 115"/>
                  <a:gd name="T7" fmla="*/ 4 h 57"/>
                  <a:gd name="T8" fmla="*/ 2 w 115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57">
                    <a:moveTo>
                      <a:pt x="2" y="0"/>
                    </a:moveTo>
                    <a:lnTo>
                      <a:pt x="115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5" name="Freeform 593"/>
              <p:cNvSpPr>
                <a:spLocks/>
              </p:cNvSpPr>
              <p:nvPr/>
            </p:nvSpPr>
            <p:spPr bwMode="auto">
              <a:xfrm>
                <a:off x="4205" y="2881"/>
                <a:ext cx="114" cy="58"/>
              </a:xfrm>
              <a:custGeom>
                <a:avLst/>
                <a:gdLst>
                  <a:gd name="T0" fmla="*/ 1 w 114"/>
                  <a:gd name="T1" fmla="*/ 0 h 58"/>
                  <a:gd name="T2" fmla="*/ 114 w 114"/>
                  <a:gd name="T3" fmla="*/ 55 h 58"/>
                  <a:gd name="T4" fmla="*/ 112 w 114"/>
                  <a:gd name="T5" fmla="*/ 58 h 58"/>
                  <a:gd name="T6" fmla="*/ 0 w 114"/>
                  <a:gd name="T7" fmla="*/ 4 h 58"/>
                  <a:gd name="T8" fmla="*/ 1 w 114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8">
                    <a:moveTo>
                      <a:pt x="1" y="0"/>
                    </a:moveTo>
                    <a:lnTo>
                      <a:pt x="114" y="55"/>
                    </a:lnTo>
                    <a:lnTo>
                      <a:pt x="112" y="58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6" name="Freeform 594"/>
              <p:cNvSpPr>
                <a:spLocks/>
              </p:cNvSpPr>
              <p:nvPr/>
            </p:nvSpPr>
            <p:spPr bwMode="auto">
              <a:xfrm>
                <a:off x="4202" y="2887"/>
                <a:ext cx="114" cy="58"/>
              </a:xfrm>
              <a:custGeom>
                <a:avLst/>
                <a:gdLst>
                  <a:gd name="T0" fmla="*/ 1 w 114"/>
                  <a:gd name="T1" fmla="*/ 0 h 58"/>
                  <a:gd name="T2" fmla="*/ 114 w 114"/>
                  <a:gd name="T3" fmla="*/ 55 h 58"/>
                  <a:gd name="T4" fmla="*/ 112 w 114"/>
                  <a:gd name="T5" fmla="*/ 58 h 58"/>
                  <a:gd name="T6" fmla="*/ 0 w 114"/>
                  <a:gd name="T7" fmla="*/ 4 h 58"/>
                  <a:gd name="T8" fmla="*/ 1 w 114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8">
                    <a:moveTo>
                      <a:pt x="1" y="0"/>
                    </a:moveTo>
                    <a:lnTo>
                      <a:pt x="114" y="55"/>
                    </a:lnTo>
                    <a:lnTo>
                      <a:pt x="112" y="58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7" name="Freeform 595"/>
              <p:cNvSpPr>
                <a:spLocks/>
              </p:cNvSpPr>
              <p:nvPr/>
            </p:nvSpPr>
            <p:spPr bwMode="auto">
              <a:xfrm>
                <a:off x="4199" y="2893"/>
                <a:ext cx="114" cy="58"/>
              </a:xfrm>
              <a:custGeom>
                <a:avLst/>
                <a:gdLst>
                  <a:gd name="T0" fmla="*/ 2 w 114"/>
                  <a:gd name="T1" fmla="*/ 0 h 58"/>
                  <a:gd name="T2" fmla="*/ 114 w 114"/>
                  <a:gd name="T3" fmla="*/ 55 h 58"/>
                  <a:gd name="T4" fmla="*/ 113 w 114"/>
                  <a:gd name="T5" fmla="*/ 58 h 58"/>
                  <a:gd name="T6" fmla="*/ 0 w 114"/>
                  <a:gd name="T7" fmla="*/ 4 h 58"/>
                  <a:gd name="T8" fmla="*/ 2 w 114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8">
                    <a:moveTo>
                      <a:pt x="2" y="0"/>
                    </a:moveTo>
                    <a:lnTo>
                      <a:pt x="114" y="55"/>
                    </a:lnTo>
                    <a:lnTo>
                      <a:pt x="113" y="58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8" name="Freeform 596"/>
              <p:cNvSpPr>
                <a:spLocks/>
              </p:cNvSpPr>
              <p:nvPr/>
            </p:nvSpPr>
            <p:spPr bwMode="auto">
              <a:xfrm>
                <a:off x="4196" y="2899"/>
                <a:ext cx="58" cy="31"/>
              </a:xfrm>
              <a:custGeom>
                <a:avLst/>
                <a:gdLst>
                  <a:gd name="T0" fmla="*/ 2 w 58"/>
                  <a:gd name="T1" fmla="*/ 0 h 31"/>
                  <a:gd name="T2" fmla="*/ 58 w 58"/>
                  <a:gd name="T3" fmla="*/ 27 h 31"/>
                  <a:gd name="T4" fmla="*/ 56 w 58"/>
                  <a:gd name="T5" fmla="*/ 31 h 31"/>
                  <a:gd name="T6" fmla="*/ 0 w 58"/>
                  <a:gd name="T7" fmla="*/ 4 h 31"/>
                  <a:gd name="T8" fmla="*/ 2 w 58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31">
                    <a:moveTo>
                      <a:pt x="2" y="0"/>
                    </a:moveTo>
                    <a:lnTo>
                      <a:pt x="58" y="27"/>
                    </a:lnTo>
                    <a:lnTo>
                      <a:pt x="56" y="31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89" name="Freeform 597"/>
              <p:cNvSpPr>
                <a:spLocks/>
              </p:cNvSpPr>
              <p:nvPr/>
            </p:nvSpPr>
            <p:spPr bwMode="auto">
              <a:xfrm>
                <a:off x="4261" y="2962"/>
                <a:ext cx="37" cy="37"/>
              </a:xfrm>
              <a:custGeom>
                <a:avLst/>
                <a:gdLst>
                  <a:gd name="T0" fmla="*/ 26 w 37"/>
                  <a:gd name="T1" fmla="*/ 4 h 37"/>
                  <a:gd name="T2" fmla="*/ 34 w 37"/>
                  <a:gd name="T3" fmla="*/ 25 h 37"/>
                  <a:gd name="T4" fmla="*/ 12 w 37"/>
                  <a:gd name="T5" fmla="*/ 33 h 37"/>
                  <a:gd name="T6" fmla="*/ 4 w 37"/>
                  <a:gd name="T7" fmla="*/ 11 h 37"/>
                  <a:gd name="T8" fmla="*/ 26 w 37"/>
                  <a:gd name="T9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26" y="4"/>
                    </a:moveTo>
                    <a:cubicBezTo>
                      <a:pt x="34" y="7"/>
                      <a:pt x="37" y="17"/>
                      <a:pt x="34" y="25"/>
                    </a:cubicBezTo>
                    <a:cubicBezTo>
                      <a:pt x="30" y="33"/>
                      <a:pt x="20" y="37"/>
                      <a:pt x="12" y="33"/>
                    </a:cubicBezTo>
                    <a:cubicBezTo>
                      <a:pt x="4" y="29"/>
                      <a:pt x="0" y="19"/>
                      <a:pt x="4" y="11"/>
                    </a:cubicBezTo>
                    <a:cubicBezTo>
                      <a:pt x="8" y="3"/>
                      <a:pt x="18" y="0"/>
                      <a:pt x="26" y="4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0" name="Freeform 598"/>
              <p:cNvSpPr>
                <a:spLocks/>
              </p:cNvSpPr>
              <p:nvPr/>
            </p:nvSpPr>
            <p:spPr bwMode="auto">
              <a:xfrm>
                <a:off x="4264" y="2980"/>
                <a:ext cx="16" cy="9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1 h 9"/>
                  <a:gd name="T4" fmla="*/ 16 w 16"/>
                  <a:gd name="T5" fmla="*/ 0 h 9"/>
                  <a:gd name="T6" fmla="*/ 2 w 16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6"/>
                      <a:pt x="0" y="4"/>
                      <a:pt x="0" y="1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1" name="Freeform 599"/>
              <p:cNvSpPr>
                <a:spLocks/>
              </p:cNvSpPr>
              <p:nvPr/>
            </p:nvSpPr>
            <p:spPr bwMode="auto">
              <a:xfrm>
                <a:off x="4264" y="2964"/>
                <a:ext cx="16" cy="17"/>
              </a:xfrm>
              <a:custGeom>
                <a:avLst/>
                <a:gdLst>
                  <a:gd name="T0" fmla="*/ 0 w 16"/>
                  <a:gd name="T1" fmla="*/ 17 h 17"/>
                  <a:gd name="T2" fmla="*/ 1 w 16"/>
                  <a:gd name="T3" fmla="*/ 9 h 17"/>
                  <a:gd name="T4" fmla="*/ 12 w 16"/>
                  <a:gd name="T5" fmla="*/ 0 h 17"/>
                  <a:gd name="T6" fmla="*/ 16 w 16"/>
                  <a:gd name="T7" fmla="*/ 16 h 17"/>
                  <a:gd name="T8" fmla="*/ 0 w 16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7">
                    <a:moveTo>
                      <a:pt x="0" y="17"/>
                    </a:moveTo>
                    <a:cubicBezTo>
                      <a:pt x="0" y="14"/>
                      <a:pt x="0" y="12"/>
                      <a:pt x="1" y="9"/>
                    </a:cubicBezTo>
                    <a:cubicBezTo>
                      <a:pt x="4" y="5"/>
                      <a:pt x="8" y="2"/>
                      <a:pt x="12" y="0"/>
                    </a:cubicBezTo>
                    <a:cubicBezTo>
                      <a:pt x="16" y="16"/>
                      <a:pt x="16" y="16"/>
                      <a:pt x="16" y="16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2" name="Freeform 600"/>
              <p:cNvSpPr>
                <a:spLocks/>
              </p:cNvSpPr>
              <p:nvPr/>
            </p:nvSpPr>
            <p:spPr bwMode="auto">
              <a:xfrm>
                <a:off x="4276" y="2964"/>
                <a:ext cx="11" cy="16"/>
              </a:xfrm>
              <a:custGeom>
                <a:avLst/>
                <a:gdLst>
                  <a:gd name="T0" fmla="*/ 0 w 11"/>
                  <a:gd name="T1" fmla="*/ 0 h 16"/>
                  <a:gd name="T2" fmla="*/ 11 w 11"/>
                  <a:gd name="T3" fmla="*/ 2 h 16"/>
                  <a:gd name="T4" fmla="*/ 4 w 11"/>
                  <a:gd name="T5" fmla="*/ 16 h 16"/>
                  <a:gd name="T6" fmla="*/ 0 w 11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0"/>
                    </a:moveTo>
                    <a:cubicBezTo>
                      <a:pt x="4" y="0"/>
                      <a:pt x="7" y="0"/>
                      <a:pt x="11" y="2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3" name="Freeform 601"/>
              <p:cNvSpPr>
                <a:spLocks/>
              </p:cNvSpPr>
              <p:nvPr/>
            </p:nvSpPr>
            <p:spPr bwMode="auto">
              <a:xfrm>
                <a:off x="4280" y="2966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0 w 15"/>
                  <a:gd name="T3" fmla="*/ 14 h 14"/>
                  <a:gd name="T4" fmla="*/ 15 w 15"/>
                  <a:gd name="T5" fmla="*/ 9 h 14"/>
                  <a:gd name="T6" fmla="*/ 7 w 15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4" y="5"/>
                      <a:pt x="11" y="2"/>
                      <a:pt x="7" y="0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4" name="Freeform 602"/>
              <p:cNvSpPr>
                <a:spLocks/>
              </p:cNvSpPr>
              <p:nvPr/>
            </p:nvSpPr>
            <p:spPr bwMode="auto">
              <a:xfrm>
                <a:off x="4173" y="2951"/>
                <a:ext cx="68" cy="33"/>
              </a:xfrm>
              <a:custGeom>
                <a:avLst/>
                <a:gdLst>
                  <a:gd name="T0" fmla="*/ 1 w 68"/>
                  <a:gd name="T1" fmla="*/ 0 h 33"/>
                  <a:gd name="T2" fmla="*/ 68 w 68"/>
                  <a:gd name="T3" fmla="*/ 32 h 33"/>
                  <a:gd name="T4" fmla="*/ 67 w 68"/>
                  <a:gd name="T5" fmla="*/ 33 h 33"/>
                  <a:gd name="T6" fmla="*/ 0 w 68"/>
                  <a:gd name="T7" fmla="*/ 1 h 33"/>
                  <a:gd name="T8" fmla="*/ 1 w 68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3">
                    <a:moveTo>
                      <a:pt x="1" y="0"/>
                    </a:moveTo>
                    <a:lnTo>
                      <a:pt x="68" y="32"/>
                    </a:lnTo>
                    <a:lnTo>
                      <a:pt x="67" y="3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5" name="Freeform 603"/>
              <p:cNvSpPr>
                <a:spLocks/>
              </p:cNvSpPr>
              <p:nvPr/>
            </p:nvSpPr>
            <p:spPr bwMode="auto">
              <a:xfrm>
                <a:off x="4174" y="2914"/>
                <a:ext cx="29" cy="42"/>
              </a:xfrm>
              <a:custGeom>
                <a:avLst/>
                <a:gdLst>
                  <a:gd name="T0" fmla="*/ 17 w 29"/>
                  <a:gd name="T1" fmla="*/ 0 h 42"/>
                  <a:gd name="T2" fmla="*/ 29 w 29"/>
                  <a:gd name="T3" fmla="*/ 6 h 42"/>
                  <a:gd name="T4" fmla="*/ 12 w 29"/>
                  <a:gd name="T5" fmla="*/ 42 h 42"/>
                  <a:gd name="T6" fmla="*/ 0 w 29"/>
                  <a:gd name="T7" fmla="*/ 37 h 42"/>
                  <a:gd name="T8" fmla="*/ 17 w 29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2">
                    <a:moveTo>
                      <a:pt x="17" y="0"/>
                    </a:moveTo>
                    <a:lnTo>
                      <a:pt x="29" y="6"/>
                    </a:lnTo>
                    <a:lnTo>
                      <a:pt x="12" y="42"/>
                    </a:lnTo>
                    <a:lnTo>
                      <a:pt x="0" y="3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6" name="Freeform 604"/>
              <p:cNvSpPr>
                <a:spLocks/>
              </p:cNvSpPr>
              <p:nvPr/>
            </p:nvSpPr>
            <p:spPr bwMode="auto">
              <a:xfrm>
                <a:off x="4188" y="2935"/>
                <a:ext cx="22" cy="28"/>
              </a:xfrm>
              <a:custGeom>
                <a:avLst/>
                <a:gdLst>
                  <a:gd name="T0" fmla="*/ 10 w 22"/>
                  <a:gd name="T1" fmla="*/ 0 h 28"/>
                  <a:gd name="T2" fmla="*/ 22 w 22"/>
                  <a:gd name="T3" fmla="*/ 6 h 28"/>
                  <a:gd name="T4" fmla="*/ 11 w 22"/>
                  <a:gd name="T5" fmla="*/ 28 h 28"/>
                  <a:gd name="T6" fmla="*/ 0 w 22"/>
                  <a:gd name="T7" fmla="*/ 22 h 28"/>
                  <a:gd name="T8" fmla="*/ 10 w 22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8">
                    <a:moveTo>
                      <a:pt x="10" y="0"/>
                    </a:moveTo>
                    <a:lnTo>
                      <a:pt x="22" y="6"/>
                    </a:lnTo>
                    <a:lnTo>
                      <a:pt x="11" y="28"/>
                    </a:lnTo>
                    <a:lnTo>
                      <a:pt x="0" y="2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7" name="Freeform 605"/>
              <p:cNvSpPr>
                <a:spLocks/>
              </p:cNvSpPr>
              <p:nvPr/>
            </p:nvSpPr>
            <p:spPr bwMode="auto">
              <a:xfrm>
                <a:off x="4201" y="2949"/>
                <a:ext cx="19" cy="21"/>
              </a:xfrm>
              <a:custGeom>
                <a:avLst/>
                <a:gdLst>
                  <a:gd name="T0" fmla="*/ 7 w 19"/>
                  <a:gd name="T1" fmla="*/ 0 h 21"/>
                  <a:gd name="T2" fmla="*/ 19 w 19"/>
                  <a:gd name="T3" fmla="*/ 6 h 21"/>
                  <a:gd name="T4" fmla="*/ 12 w 19"/>
                  <a:gd name="T5" fmla="*/ 21 h 21"/>
                  <a:gd name="T6" fmla="*/ 0 w 19"/>
                  <a:gd name="T7" fmla="*/ 15 h 21"/>
                  <a:gd name="T8" fmla="*/ 7 w 19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1">
                    <a:moveTo>
                      <a:pt x="7" y="0"/>
                    </a:moveTo>
                    <a:lnTo>
                      <a:pt x="19" y="6"/>
                    </a:lnTo>
                    <a:lnTo>
                      <a:pt x="12" y="21"/>
                    </a:lnTo>
                    <a:lnTo>
                      <a:pt x="0" y="1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798" name="Freeform 606"/>
              <p:cNvSpPr>
                <a:spLocks/>
              </p:cNvSpPr>
              <p:nvPr/>
            </p:nvSpPr>
            <p:spPr bwMode="auto">
              <a:xfrm>
                <a:off x="4215" y="2949"/>
                <a:ext cx="22" cy="27"/>
              </a:xfrm>
              <a:custGeom>
                <a:avLst/>
                <a:gdLst>
                  <a:gd name="T0" fmla="*/ 10 w 22"/>
                  <a:gd name="T1" fmla="*/ 0 h 27"/>
                  <a:gd name="T2" fmla="*/ 22 w 22"/>
                  <a:gd name="T3" fmla="*/ 5 h 27"/>
                  <a:gd name="T4" fmla="*/ 12 w 22"/>
                  <a:gd name="T5" fmla="*/ 27 h 27"/>
                  <a:gd name="T6" fmla="*/ 0 w 22"/>
                  <a:gd name="T7" fmla="*/ 21 h 27"/>
                  <a:gd name="T8" fmla="*/ 10 w 22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7">
                    <a:moveTo>
                      <a:pt x="10" y="0"/>
                    </a:moveTo>
                    <a:lnTo>
                      <a:pt x="22" y="5"/>
                    </a:lnTo>
                    <a:lnTo>
                      <a:pt x="12" y="27"/>
                    </a:lnTo>
                    <a:lnTo>
                      <a:pt x="0" y="2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3" name="Group 808"/>
            <p:cNvGrpSpPr>
              <a:grpSpLocks/>
            </p:cNvGrpSpPr>
            <p:nvPr/>
          </p:nvGrpSpPr>
          <p:grpSpPr bwMode="auto">
            <a:xfrm>
              <a:off x="2846" y="1763"/>
              <a:ext cx="1468" cy="1331"/>
              <a:chOff x="2846" y="1763"/>
              <a:chExt cx="1468" cy="1331"/>
            </a:xfrm>
          </p:grpSpPr>
          <p:sp>
            <p:nvSpPr>
              <p:cNvPr id="403" name="Freeform 608"/>
              <p:cNvSpPr>
                <a:spLocks/>
              </p:cNvSpPr>
              <p:nvPr/>
            </p:nvSpPr>
            <p:spPr bwMode="auto">
              <a:xfrm>
                <a:off x="4229" y="2961"/>
                <a:ext cx="19" cy="22"/>
              </a:xfrm>
              <a:custGeom>
                <a:avLst/>
                <a:gdLst>
                  <a:gd name="T0" fmla="*/ 7 w 19"/>
                  <a:gd name="T1" fmla="*/ 0 h 22"/>
                  <a:gd name="T2" fmla="*/ 19 w 19"/>
                  <a:gd name="T3" fmla="*/ 6 h 22"/>
                  <a:gd name="T4" fmla="*/ 12 w 19"/>
                  <a:gd name="T5" fmla="*/ 22 h 22"/>
                  <a:gd name="T6" fmla="*/ 0 w 19"/>
                  <a:gd name="T7" fmla="*/ 16 h 22"/>
                  <a:gd name="T8" fmla="*/ 7 w 19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2">
                    <a:moveTo>
                      <a:pt x="7" y="0"/>
                    </a:moveTo>
                    <a:lnTo>
                      <a:pt x="19" y="6"/>
                    </a:lnTo>
                    <a:lnTo>
                      <a:pt x="12" y="22"/>
                    </a:lnTo>
                    <a:lnTo>
                      <a:pt x="0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4" name="Freeform 609"/>
              <p:cNvSpPr>
                <a:spLocks/>
              </p:cNvSpPr>
              <p:nvPr/>
            </p:nvSpPr>
            <p:spPr bwMode="auto">
              <a:xfrm>
                <a:off x="4257" y="2991"/>
                <a:ext cx="7" cy="4"/>
              </a:xfrm>
              <a:custGeom>
                <a:avLst/>
                <a:gdLst>
                  <a:gd name="T0" fmla="*/ 1 w 7"/>
                  <a:gd name="T1" fmla="*/ 0 h 4"/>
                  <a:gd name="T2" fmla="*/ 7 w 7"/>
                  <a:gd name="T3" fmla="*/ 3 h 4"/>
                  <a:gd name="T4" fmla="*/ 6 w 7"/>
                  <a:gd name="T5" fmla="*/ 4 h 4"/>
                  <a:gd name="T6" fmla="*/ 0 w 7"/>
                  <a:gd name="T7" fmla="*/ 2 h 4"/>
                  <a:gd name="T8" fmla="*/ 1 w 7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1" y="0"/>
                    </a:moveTo>
                    <a:lnTo>
                      <a:pt x="7" y="3"/>
                    </a:lnTo>
                    <a:lnTo>
                      <a:pt x="6" y="4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5" name="Freeform 610"/>
              <p:cNvSpPr>
                <a:spLocks/>
              </p:cNvSpPr>
              <p:nvPr/>
            </p:nvSpPr>
            <p:spPr bwMode="auto">
              <a:xfrm>
                <a:off x="4266" y="2995"/>
                <a:ext cx="19" cy="10"/>
              </a:xfrm>
              <a:custGeom>
                <a:avLst/>
                <a:gdLst>
                  <a:gd name="T0" fmla="*/ 1 w 19"/>
                  <a:gd name="T1" fmla="*/ 0 h 10"/>
                  <a:gd name="T2" fmla="*/ 19 w 19"/>
                  <a:gd name="T3" fmla="*/ 9 h 10"/>
                  <a:gd name="T4" fmla="*/ 18 w 19"/>
                  <a:gd name="T5" fmla="*/ 10 h 10"/>
                  <a:gd name="T6" fmla="*/ 0 w 19"/>
                  <a:gd name="T7" fmla="*/ 2 h 10"/>
                  <a:gd name="T8" fmla="*/ 1 w 19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1" y="0"/>
                    </a:moveTo>
                    <a:lnTo>
                      <a:pt x="19" y="9"/>
                    </a:lnTo>
                    <a:lnTo>
                      <a:pt x="18" y="10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6" name="Freeform 611"/>
              <p:cNvSpPr>
                <a:spLocks/>
              </p:cNvSpPr>
              <p:nvPr/>
            </p:nvSpPr>
            <p:spPr bwMode="auto">
              <a:xfrm>
                <a:off x="4169" y="2958"/>
                <a:ext cx="53" cy="28"/>
              </a:xfrm>
              <a:custGeom>
                <a:avLst/>
                <a:gdLst>
                  <a:gd name="T0" fmla="*/ 1 w 53"/>
                  <a:gd name="T1" fmla="*/ 0 h 28"/>
                  <a:gd name="T2" fmla="*/ 53 w 53"/>
                  <a:gd name="T3" fmla="*/ 24 h 28"/>
                  <a:gd name="T4" fmla="*/ 51 w 53"/>
                  <a:gd name="T5" fmla="*/ 28 h 28"/>
                  <a:gd name="T6" fmla="*/ 0 w 53"/>
                  <a:gd name="T7" fmla="*/ 3 h 28"/>
                  <a:gd name="T8" fmla="*/ 1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1" y="0"/>
                    </a:moveTo>
                    <a:lnTo>
                      <a:pt x="53" y="24"/>
                    </a:lnTo>
                    <a:lnTo>
                      <a:pt x="51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7" name="Freeform 612"/>
              <p:cNvSpPr>
                <a:spLocks/>
              </p:cNvSpPr>
              <p:nvPr/>
            </p:nvSpPr>
            <p:spPr bwMode="auto">
              <a:xfrm>
                <a:off x="4165" y="2964"/>
                <a:ext cx="54" cy="28"/>
              </a:xfrm>
              <a:custGeom>
                <a:avLst/>
                <a:gdLst>
                  <a:gd name="T0" fmla="*/ 2 w 54"/>
                  <a:gd name="T1" fmla="*/ 0 h 28"/>
                  <a:gd name="T2" fmla="*/ 54 w 54"/>
                  <a:gd name="T3" fmla="*/ 24 h 28"/>
                  <a:gd name="T4" fmla="*/ 53 w 54"/>
                  <a:gd name="T5" fmla="*/ 28 h 28"/>
                  <a:gd name="T6" fmla="*/ 0 w 54"/>
                  <a:gd name="T7" fmla="*/ 3 h 28"/>
                  <a:gd name="T8" fmla="*/ 2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2" y="0"/>
                    </a:moveTo>
                    <a:lnTo>
                      <a:pt x="54" y="24"/>
                    </a:lnTo>
                    <a:lnTo>
                      <a:pt x="53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8" name="Freeform 613"/>
              <p:cNvSpPr>
                <a:spLocks/>
              </p:cNvSpPr>
              <p:nvPr/>
            </p:nvSpPr>
            <p:spPr bwMode="auto">
              <a:xfrm>
                <a:off x="4162" y="2970"/>
                <a:ext cx="54" cy="28"/>
              </a:xfrm>
              <a:custGeom>
                <a:avLst/>
                <a:gdLst>
                  <a:gd name="T0" fmla="*/ 2 w 54"/>
                  <a:gd name="T1" fmla="*/ 0 h 28"/>
                  <a:gd name="T2" fmla="*/ 54 w 54"/>
                  <a:gd name="T3" fmla="*/ 25 h 28"/>
                  <a:gd name="T4" fmla="*/ 53 w 54"/>
                  <a:gd name="T5" fmla="*/ 28 h 28"/>
                  <a:gd name="T6" fmla="*/ 0 w 54"/>
                  <a:gd name="T7" fmla="*/ 3 h 28"/>
                  <a:gd name="T8" fmla="*/ 2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2" y="0"/>
                    </a:moveTo>
                    <a:lnTo>
                      <a:pt x="54" y="25"/>
                    </a:lnTo>
                    <a:lnTo>
                      <a:pt x="53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9" name="Freeform 614"/>
              <p:cNvSpPr>
                <a:spLocks/>
              </p:cNvSpPr>
              <p:nvPr/>
            </p:nvSpPr>
            <p:spPr bwMode="auto">
              <a:xfrm>
                <a:off x="4159" y="2976"/>
                <a:ext cx="55" cy="28"/>
              </a:xfrm>
              <a:custGeom>
                <a:avLst/>
                <a:gdLst>
                  <a:gd name="T0" fmla="*/ 2 w 55"/>
                  <a:gd name="T1" fmla="*/ 0 h 28"/>
                  <a:gd name="T2" fmla="*/ 55 w 55"/>
                  <a:gd name="T3" fmla="*/ 25 h 28"/>
                  <a:gd name="T4" fmla="*/ 53 w 55"/>
                  <a:gd name="T5" fmla="*/ 28 h 28"/>
                  <a:gd name="T6" fmla="*/ 0 w 55"/>
                  <a:gd name="T7" fmla="*/ 3 h 28"/>
                  <a:gd name="T8" fmla="*/ 2 w 55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28">
                    <a:moveTo>
                      <a:pt x="2" y="0"/>
                    </a:moveTo>
                    <a:lnTo>
                      <a:pt x="55" y="25"/>
                    </a:lnTo>
                    <a:lnTo>
                      <a:pt x="53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0" name="Freeform 615"/>
              <p:cNvSpPr>
                <a:spLocks/>
              </p:cNvSpPr>
              <p:nvPr/>
            </p:nvSpPr>
            <p:spPr bwMode="auto">
              <a:xfrm>
                <a:off x="4156" y="2982"/>
                <a:ext cx="55" cy="28"/>
              </a:xfrm>
              <a:custGeom>
                <a:avLst/>
                <a:gdLst>
                  <a:gd name="T0" fmla="*/ 2 w 55"/>
                  <a:gd name="T1" fmla="*/ 0 h 28"/>
                  <a:gd name="T2" fmla="*/ 55 w 55"/>
                  <a:gd name="T3" fmla="*/ 25 h 28"/>
                  <a:gd name="T4" fmla="*/ 53 w 55"/>
                  <a:gd name="T5" fmla="*/ 28 h 28"/>
                  <a:gd name="T6" fmla="*/ 0 w 55"/>
                  <a:gd name="T7" fmla="*/ 3 h 28"/>
                  <a:gd name="T8" fmla="*/ 2 w 55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28">
                    <a:moveTo>
                      <a:pt x="2" y="0"/>
                    </a:moveTo>
                    <a:lnTo>
                      <a:pt x="55" y="25"/>
                    </a:lnTo>
                    <a:lnTo>
                      <a:pt x="53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1" name="Freeform 616"/>
              <p:cNvSpPr>
                <a:spLocks/>
              </p:cNvSpPr>
              <p:nvPr/>
            </p:nvSpPr>
            <p:spPr bwMode="auto">
              <a:xfrm>
                <a:off x="4154" y="2988"/>
                <a:ext cx="54" cy="28"/>
              </a:xfrm>
              <a:custGeom>
                <a:avLst/>
                <a:gdLst>
                  <a:gd name="T0" fmla="*/ 1 w 54"/>
                  <a:gd name="T1" fmla="*/ 0 h 28"/>
                  <a:gd name="T2" fmla="*/ 54 w 54"/>
                  <a:gd name="T3" fmla="*/ 25 h 28"/>
                  <a:gd name="T4" fmla="*/ 52 w 54"/>
                  <a:gd name="T5" fmla="*/ 28 h 28"/>
                  <a:gd name="T6" fmla="*/ 0 w 54"/>
                  <a:gd name="T7" fmla="*/ 3 h 28"/>
                  <a:gd name="T8" fmla="*/ 1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1" y="0"/>
                    </a:moveTo>
                    <a:lnTo>
                      <a:pt x="54" y="25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2" name="Freeform 617"/>
              <p:cNvSpPr>
                <a:spLocks/>
              </p:cNvSpPr>
              <p:nvPr/>
            </p:nvSpPr>
            <p:spPr bwMode="auto">
              <a:xfrm>
                <a:off x="4151" y="2994"/>
                <a:ext cx="54" cy="28"/>
              </a:xfrm>
              <a:custGeom>
                <a:avLst/>
                <a:gdLst>
                  <a:gd name="T0" fmla="*/ 1 w 54"/>
                  <a:gd name="T1" fmla="*/ 0 h 28"/>
                  <a:gd name="T2" fmla="*/ 54 w 54"/>
                  <a:gd name="T3" fmla="*/ 25 h 28"/>
                  <a:gd name="T4" fmla="*/ 52 w 54"/>
                  <a:gd name="T5" fmla="*/ 28 h 28"/>
                  <a:gd name="T6" fmla="*/ 0 w 54"/>
                  <a:gd name="T7" fmla="*/ 3 h 28"/>
                  <a:gd name="T8" fmla="*/ 1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1" y="0"/>
                    </a:moveTo>
                    <a:lnTo>
                      <a:pt x="54" y="25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3" name="Freeform 618"/>
              <p:cNvSpPr>
                <a:spLocks/>
              </p:cNvSpPr>
              <p:nvPr/>
            </p:nvSpPr>
            <p:spPr bwMode="auto">
              <a:xfrm>
                <a:off x="4148" y="3000"/>
                <a:ext cx="28" cy="16"/>
              </a:xfrm>
              <a:custGeom>
                <a:avLst/>
                <a:gdLst>
                  <a:gd name="T0" fmla="*/ 1 w 28"/>
                  <a:gd name="T1" fmla="*/ 0 h 16"/>
                  <a:gd name="T2" fmla="*/ 28 w 28"/>
                  <a:gd name="T3" fmla="*/ 12 h 16"/>
                  <a:gd name="T4" fmla="*/ 27 w 28"/>
                  <a:gd name="T5" fmla="*/ 16 h 16"/>
                  <a:gd name="T6" fmla="*/ 0 w 28"/>
                  <a:gd name="T7" fmla="*/ 3 h 16"/>
                  <a:gd name="T8" fmla="*/ 1 w 28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6">
                    <a:moveTo>
                      <a:pt x="1" y="0"/>
                    </a:moveTo>
                    <a:lnTo>
                      <a:pt x="28" y="12"/>
                    </a:lnTo>
                    <a:lnTo>
                      <a:pt x="27" y="1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4" name="Freeform 619"/>
              <p:cNvSpPr>
                <a:spLocks/>
              </p:cNvSpPr>
              <p:nvPr/>
            </p:nvSpPr>
            <p:spPr bwMode="auto">
              <a:xfrm>
                <a:off x="4230" y="2987"/>
                <a:ext cx="53" cy="28"/>
              </a:xfrm>
              <a:custGeom>
                <a:avLst/>
                <a:gdLst>
                  <a:gd name="T0" fmla="*/ 1 w 53"/>
                  <a:gd name="T1" fmla="*/ 0 h 28"/>
                  <a:gd name="T2" fmla="*/ 53 w 53"/>
                  <a:gd name="T3" fmla="*/ 24 h 28"/>
                  <a:gd name="T4" fmla="*/ 51 w 53"/>
                  <a:gd name="T5" fmla="*/ 28 h 28"/>
                  <a:gd name="T6" fmla="*/ 0 w 53"/>
                  <a:gd name="T7" fmla="*/ 3 h 28"/>
                  <a:gd name="T8" fmla="*/ 1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1" y="0"/>
                    </a:moveTo>
                    <a:lnTo>
                      <a:pt x="53" y="24"/>
                    </a:lnTo>
                    <a:lnTo>
                      <a:pt x="51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5" name="Freeform 620"/>
              <p:cNvSpPr>
                <a:spLocks/>
              </p:cNvSpPr>
              <p:nvPr/>
            </p:nvSpPr>
            <p:spPr bwMode="auto">
              <a:xfrm>
                <a:off x="4227" y="2993"/>
                <a:ext cx="53" cy="28"/>
              </a:xfrm>
              <a:custGeom>
                <a:avLst/>
                <a:gdLst>
                  <a:gd name="T0" fmla="*/ 1 w 53"/>
                  <a:gd name="T1" fmla="*/ 0 h 28"/>
                  <a:gd name="T2" fmla="*/ 53 w 53"/>
                  <a:gd name="T3" fmla="*/ 24 h 28"/>
                  <a:gd name="T4" fmla="*/ 52 w 53"/>
                  <a:gd name="T5" fmla="*/ 28 h 28"/>
                  <a:gd name="T6" fmla="*/ 0 w 53"/>
                  <a:gd name="T7" fmla="*/ 3 h 28"/>
                  <a:gd name="T8" fmla="*/ 1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1" y="0"/>
                    </a:moveTo>
                    <a:lnTo>
                      <a:pt x="53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6" name="Freeform 621"/>
              <p:cNvSpPr>
                <a:spLocks/>
              </p:cNvSpPr>
              <p:nvPr/>
            </p:nvSpPr>
            <p:spPr bwMode="auto">
              <a:xfrm>
                <a:off x="4224" y="2999"/>
                <a:ext cx="53" cy="28"/>
              </a:xfrm>
              <a:custGeom>
                <a:avLst/>
                <a:gdLst>
                  <a:gd name="T0" fmla="*/ 2 w 53"/>
                  <a:gd name="T1" fmla="*/ 0 h 28"/>
                  <a:gd name="T2" fmla="*/ 53 w 53"/>
                  <a:gd name="T3" fmla="*/ 24 h 28"/>
                  <a:gd name="T4" fmla="*/ 52 w 53"/>
                  <a:gd name="T5" fmla="*/ 28 h 28"/>
                  <a:gd name="T6" fmla="*/ 0 w 53"/>
                  <a:gd name="T7" fmla="*/ 3 h 28"/>
                  <a:gd name="T8" fmla="*/ 2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2" y="0"/>
                    </a:moveTo>
                    <a:lnTo>
                      <a:pt x="53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7" name="Freeform 622"/>
              <p:cNvSpPr>
                <a:spLocks/>
              </p:cNvSpPr>
              <p:nvPr/>
            </p:nvSpPr>
            <p:spPr bwMode="auto">
              <a:xfrm>
                <a:off x="4221" y="3005"/>
                <a:ext cx="53" cy="28"/>
              </a:xfrm>
              <a:custGeom>
                <a:avLst/>
                <a:gdLst>
                  <a:gd name="T0" fmla="*/ 2 w 53"/>
                  <a:gd name="T1" fmla="*/ 0 h 28"/>
                  <a:gd name="T2" fmla="*/ 53 w 53"/>
                  <a:gd name="T3" fmla="*/ 24 h 28"/>
                  <a:gd name="T4" fmla="*/ 52 w 53"/>
                  <a:gd name="T5" fmla="*/ 28 h 28"/>
                  <a:gd name="T6" fmla="*/ 0 w 53"/>
                  <a:gd name="T7" fmla="*/ 3 h 28"/>
                  <a:gd name="T8" fmla="*/ 2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2" y="0"/>
                    </a:moveTo>
                    <a:lnTo>
                      <a:pt x="53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8" name="Freeform 623"/>
              <p:cNvSpPr>
                <a:spLocks/>
              </p:cNvSpPr>
              <p:nvPr/>
            </p:nvSpPr>
            <p:spPr bwMode="auto">
              <a:xfrm>
                <a:off x="4218" y="3011"/>
                <a:ext cx="54" cy="28"/>
              </a:xfrm>
              <a:custGeom>
                <a:avLst/>
                <a:gdLst>
                  <a:gd name="T0" fmla="*/ 2 w 54"/>
                  <a:gd name="T1" fmla="*/ 0 h 28"/>
                  <a:gd name="T2" fmla="*/ 54 w 54"/>
                  <a:gd name="T3" fmla="*/ 24 h 28"/>
                  <a:gd name="T4" fmla="*/ 52 w 54"/>
                  <a:gd name="T5" fmla="*/ 28 h 28"/>
                  <a:gd name="T6" fmla="*/ 0 w 54"/>
                  <a:gd name="T7" fmla="*/ 3 h 28"/>
                  <a:gd name="T8" fmla="*/ 2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2" y="0"/>
                    </a:moveTo>
                    <a:lnTo>
                      <a:pt x="54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19" name="Freeform 624"/>
              <p:cNvSpPr>
                <a:spLocks/>
              </p:cNvSpPr>
              <p:nvPr/>
            </p:nvSpPr>
            <p:spPr bwMode="auto">
              <a:xfrm>
                <a:off x="4215" y="3017"/>
                <a:ext cx="54" cy="28"/>
              </a:xfrm>
              <a:custGeom>
                <a:avLst/>
                <a:gdLst>
                  <a:gd name="T0" fmla="*/ 2 w 54"/>
                  <a:gd name="T1" fmla="*/ 0 h 28"/>
                  <a:gd name="T2" fmla="*/ 54 w 54"/>
                  <a:gd name="T3" fmla="*/ 24 h 28"/>
                  <a:gd name="T4" fmla="*/ 52 w 54"/>
                  <a:gd name="T5" fmla="*/ 28 h 28"/>
                  <a:gd name="T6" fmla="*/ 0 w 54"/>
                  <a:gd name="T7" fmla="*/ 3 h 28"/>
                  <a:gd name="T8" fmla="*/ 2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2" y="0"/>
                    </a:moveTo>
                    <a:lnTo>
                      <a:pt x="54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0" name="Freeform 625"/>
              <p:cNvSpPr>
                <a:spLocks/>
              </p:cNvSpPr>
              <p:nvPr/>
            </p:nvSpPr>
            <p:spPr bwMode="auto">
              <a:xfrm>
                <a:off x="4213" y="3023"/>
                <a:ext cx="53" cy="28"/>
              </a:xfrm>
              <a:custGeom>
                <a:avLst/>
                <a:gdLst>
                  <a:gd name="T0" fmla="*/ 1 w 53"/>
                  <a:gd name="T1" fmla="*/ 0 h 28"/>
                  <a:gd name="T2" fmla="*/ 53 w 53"/>
                  <a:gd name="T3" fmla="*/ 24 h 28"/>
                  <a:gd name="T4" fmla="*/ 51 w 53"/>
                  <a:gd name="T5" fmla="*/ 28 h 28"/>
                  <a:gd name="T6" fmla="*/ 0 w 53"/>
                  <a:gd name="T7" fmla="*/ 3 h 28"/>
                  <a:gd name="T8" fmla="*/ 1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1" y="0"/>
                    </a:moveTo>
                    <a:lnTo>
                      <a:pt x="53" y="24"/>
                    </a:lnTo>
                    <a:lnTo>
                      <a:pt x="51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1" name="Freeform 626"/>
              <p:cNvSpPr>
                <a:spLocks/>
              </p:cNvSpPr>
              <p:nvPr/>
            </p:nvSpPr>
            <p:spPr bwMode="auto">
              <a:xfrm>
                <a:off x="4210" y="3029"/>
                <a:ext cx="38" cy="21"/>
              </a:xfrm>
              <a:custGeom>
                <a:avLst/>
                <a:gdLst>
                  <a:gd name="T0" fmla="*/ 1 w 38"/>
                  <a:gd name="T1" fmla="*/ 0 h 21"/>
                  <a:gd name="T2" fmla="*/ 38 w 38"/>
                  <a:gd name="T3" fmla="*/ 17 h 21"/>
                  <a:gd name="T4" fmla="*/ 36 w 38"/>
                  <a:gd name="T5" fmla="*/ 21 h 21"/>
                  <a:gd name="T6" fmla="*/ 0 w 38"/>
                  <a:gd name="T7" fmla="*/ 3 h 21"/>
                  <a:gd name="T8" fmla="*/ 1 w 38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1">
                    <a:moveTo>
                      <a:pt x="1" y="0"/>
                    </a:moveTo>
                    <a:lnTo>
                      <a:pt x="38" y="17"/>
                    </a:lnTo>
                    <a:lnTo>
                      <a:pt x="36" y="21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2" name="Freeform 627"/>
              <p:cNvSpPr>
                <a:spLocks/>
              </p:cNvSpPr>
              <p:nvPr/>
            </p:nvSpPr>
            <p:spPr bwMode="auto">
              <a:xfrm>
                <a:off x="4136" y="2861"/>
                <a:ext cx="178" cy="233"/>
              </a:xfrm>
              <a:custGeom>
                <a:avLst/>
                <a:gdLst>
                  <a:gd name="T0" fmla="*/ 26 w 178"/>
                  <a:gd name="T1" fmla="*/ 0 h 233"/>
                  <a:gd name="T2" fmla="*/ 178 w 178"/>
                  <a:gd name="T3" fmla="*/ 17 h 233"/>
                  <a:gd name="T4" fmla="*/ 153 w 178"/>
                  <a:gd name="T5" fmla="*/ 233 h 233"/>
                  <a:gd name="T6" fmla="*/ 0 w 178"/>
                  <a:gd name="T7" fmla="*/ 215 h 233"/>
                  <a:gd name="T8" fmla="*/ 26 w 178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" h="233">
                    <a:moveTo>
                      <a:pt x="26" y="0"/>
                    </a:moveTo>
                    <a:lnTo>
                      <a:pt x="178" y="17"/>
                    </a:lnTo>
                    <a:lnTo>
                      <a:pt x="153" y="233"/>
                    </a:lnTo>
                    <a:lnTo>
                      <a:pt x="0" y="215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3" name="Freeform 628"/>
              <p:cNvSpPr>
                <a:spLocks/>
              </p:cNvSpPr>
              <p:nvPr/>
            </p:nvSpPr>
            <p:spPr bwMode="auto">
              <a:xfrm>
                <a:off x="4199" y="2888"/>
                <a:ext cx="74" cy="13"/>
              </a:xfrm>
              <a:custGeom>
                <a:avLst/>
                <a:gdLst>
                  <a:gd name="T0" fmla="*/ 0 w 74"/>
                  <a:gd name="T1" fmla="*/ 0 h 13"/>
                  <a:gd name="T2" fmla="*/ 74 w 74"/>
                  <a:gd name="T3" fmla="*/ 9 h 13"/>
                  <a:gd name="T4" fmla="*/ 73 w 74"/>
                  <a:gd name="T5" fmla="*/ 13 h 13"/>
                  <a:gd name="T6" fmla="*/ 0 w 74"/>
                  <a:gd name="T7" fmla="*/ 4 h 13"/>
                  <a:gd name="T8" fmla="*/ 0 w 7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13">
                    <a:moveTo>
                      <a:pt x="0" y="0"/>
                    </a:moveTo>
                    <a:lnTo>
                      <a:pt x="74" y="9"/>
                    </a:lnTo>
                    <a:lnTo>
                      <a:pt x="73" y="1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4" name="Freeform 629"/>
              <p:cNvSpPr>
                <a:spLocks/>
              </p:cNvSpPr>
              <p:nvPr/>
            </p:nvSpPr>
            <p:spPr bwMode="auto">
              <a:xfrm>
                <a:off x="4172" y="2895"/>
                <a:ext cx="125" cy="18"/>
              </a:xfrm>
              <a:custGeom>
                <a:avLst/>
                <a:gdLst>
                  <a:gd name="T0" fmla="*/ 1 w 125"/>
                  <a:gd name="T1" fmla="*/ 0 h 18"/>
                  <a:gd name="T2" fmla="*/ 125 w 125"/>
                  <a:gd name="T3" fmla="*/ 14 h 18"/>
                  <a:gd name="T4" fmla="*/ 124 w 125"/>
                  <a:gd name="T5" fmla="*/ 18 h 18"/>
                  <a:gd name="T6" fmla="*/ 0 w 125"/>
                  <a:gd name="T7" fmla="*/ 3 h 18"/>
                  <a:gd name="T8" fmla="*/ 1 w 12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8">
                    <a:moveTo>
                      <a:pt x="1" y="0"/>
                    </a:moveTo>
                    <a:lnTo>
                      <a:pt x="125" y="14"/>
                    </a:lnTo>
                    <a:lnTo>
                      <a:pt x="124" y="1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5" name="Freeform 630"/>
              <p:cNvSpPr>
                <a:spLocks/>
              </p:cNvSpPr>
              <p:nvPr/>
            </p:nvSpPr>
            <p:spPr bwMode="auto">
              <a:xfrm>
                <a:off x="4172" y="2901"/>
                <a:ext cx="124" cy="19"/>
              </a:xfrm>
              <a:custGeom>
                <a:avLst/>
                <a:gdLst>
                  <a:gd name="T0" fmla="*/ 0 w 124"/>
                  <a:gd name="T1" fmla="*/ 0 h 19"/>
                  <a:gd name="T2" fmla="*/ 124 w 124"/>
                  <a:gd name="T3" fmla="*/ 15 h 19"/>
                  <a:gd name="T4" fmla="*/ 123 w 124"/>
                  <a:gd name="T5" fmla="*/ 19 h 19"/>
                  <a:gd name="T6" fmla="*/ 0 w 124"/>
                  <a:gd name="T7" fmla="*/ 4 h 19"/>
                  <a:gd name="T8" fmla="*/ 0 w 124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9">
                    <a:moveTo>
                      <a:pt x="0" y="0"/>
                    </a:moveTo>
                    <a:lnTo>
                      <a:pt x="124" y="15"/>
                    </a:lnTo>
                    <a:lnTo>
                      <a:pt x="123" y="1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6" name="Freeform 631"/>
              <p:cNvSpPr>
                <a:spLocks/>
              </p:cNvSpPr>
              <p:nvPr/>
            </p:nvSpPr>
            <p:spPr bwMode="auto">
              <a:xfrm>
                <a:off x="4171" y="2908"/>
                <a:ext cx="124" cy="18"/>
              </a:xfrm>
              <a:custGeom>
                <a:avLst/>
                <a:gdLst>
                  <a:gd name="T0" fmla="*/ 0 w 124"/>
                  <a:gd name="T1" fmla="*/ 0 h 18"/>
                  <a:gd name="T2" fmla="*/ 124 w 124"/>
                  <a:gd name="T3" fmla="*/ 14 h 18"/>
                  <a:gd name="T4" fmla="*/ 124 w 124"/>
                  <a:gd name="T5" fmla="*/ 18 h 18"/>
                  <a:gd name="T6" fmla="*/ 0 w 124"/>
                  <a:gd name="T7" fmla="*/ 4 h 18"/>
                  <a:gd name="T8" fmla="*/ 0 w 124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8">
                    <a:moveTo>
                      <a:pt x="0" y="0"/>
                    </a:moveTo>
                    <a:lnTo>
                      <a:pt x="124" y="14"/>
                    </a:lnTo>
                    <a:lnTo>
                      <a:pt x="124" y="1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7" name="Freeform 632"/>
              <p:cNvSpPr>
                <a:spLocks/>
              </p:cNvSpPr>
              <p:nvPr/>
            </p:nvSpPr>
            <p:spPr bwMode="auto">
              <a:xfrm>
                <a:off x="4170" y="2914"/>
                <a:ext cx="124" cy="20"/>
              </a:xfrm>
              <a:custGeom>
                <a:avLst/>
                <a:gdLst>
                  <a:gd name="T0" fmla="*/ 0 w 124"/>
                  <a:gd name="T1" fmla="*/ 0 h 20"/>
                  <a:gd name="T2" fmla="*/ 124 w 124"/>
                  <a:gd name="T3" fmla="*/ 15 h 20"/>
                  <a:gd name="T4" fmla="*/ 124 w 124"/>
                  <a:gd name="T5" fmla="*/ 20 h 20"/>
                  <a:gd name="T6" fmla="*/ 0 w 124"/>
                  <a:gd name="T7" fmla="*/ 4 h 20"/>
                  <a:gd name="T8" fmla="*/ 0 w 12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20">
                    <a:moveTo>
                      <a:pt x="0" y="0"/>
                    </a:moveTo>
                    <a:lnTo>
                      <a:pt x="124" y="15"/>
                    </a:lnTo>
                    <a:lnTo>
                      <a:pt x="124" y="2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8" name="Freeform 633"/>
              <p:cNvSpPr>
                <a:spLocks/>
              </p:cNvSpPr>
              <p:nvPr/>
            </p:nvSpPr>
            <p:spPr bwMode="auto">
              <a:xfrm>
                <a:off x="4169" y="2921"/>
                <a:ext cx="125" cy="19"/>
              </a:xfrm>
              <a:custGeom>
                <a:avLst/>
                <a:gdLst>
                  <a:gd name="T0" fmla="*/ 1 w 125"/>
                  <a:gd name="T1" fmla="*/ 0 h 19"/>
                  <a:gd name="T2" fmla="*/ 125 w 125"/>
                  <a:gd name="T3" fmla="*/ 16 h 19"/>
                  <a:gd name="T4" fmla="*/ 124 w 125"/>
                  <a:gd name="T5" fmla="*/ 19 h 19"/>
                  <a:gd name="T6" fmla="*/ 0 w 125"/>
                  <a:gd name="T7" fmla="*/ 4 h 19"/>
                  <a:gd name="T8" fmla="*/ 1 w 125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9">
                    <a:moveTo>
                      <a:pt x="1" y="0"/>
                    </a:moveTo>
                    <a:lnTo>
                      <a:pt x="125" y="16"/>
                    </a:lnTo>
                    <a:lnTo>
                      <a:pt x="124" y="19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29" name="Freeform 634"/>
              <p:cNvSpPr>
                <a:spLocks/>
              </p:cNvSpPr>
              <p:nvPr/>
            </p:nvSpPr>
            <p:spPr bwMode="auto">
              <a:xfrm>
                <a:off x="4167" y="2928"/>
                <a:ext cx="126" cy="19"/>
              </a:xfrm>
              <a:custGeom>
                <a:avLst/>
                <a:gdLst>
                  <a:gd name="T0" fmla="*/ 2 w 126"/>
                  <a:gd name="T1" fmla="*/ 0 h 19"/>
                  <a:gd name="T2" fmla="*/ 126 w 126"/>
                  <a:gd name="T3" fmla="*/ 15 h 19"/>
                  <a:gd name="T4" fmla="*/ 125 w 126"/>
                  <a:gd name="T5" fmla="*/ 19 h 19"/>
                  <a:gd name="T6" fmla="*/ 0 w 126"/>
                  <a:gd name="T7" fmla="*/ 3 h 19"/>
                  <a:gd name="T8" fmla="*/ 2 w 126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9">
                    <a:moveTo>
                      <a:pt x="2" y="0"/>
                    </a:moveTo>
                    <a:lnTo>
                      <a:pt x="126" y="15"/>
                    </a:lnTo>
                    <a:lnTo>
                      <a:pt x="125" y="19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0" name="Freeform 635"/>
              <p:cNvSpPr>
                <a:spLocks/>
              </p:cNvSpPr>
              <p:nvPr/>
            </p:nvSpPr>
            <p:spPr bwMode="auto">
              <a:xfrm>
                <a:off x="4167" y="2935"/>
                <a:ext cx="125" cy="19"/>
              </a:xfrm>
              <a:custGeom>
                <a:avLst/>
                <a:gdLst>
                  <a:gd name="T0" fmla="*/ 0 w 125"/>
                  <a:gd name="T1" fmla="*/ 0 h 19"/>
                  <a:gd name="T2" fmla="*/ 125 w 125"/>
                  <a:gd name="T3" fmla="*/ 15 h 19"/>
                  <a:gd name="T4" fmla="*/ 124 w 125"/>
                  <a:gd name="T5" fmla="*/ 19 h 19"/>
                  <a:gd name="T6" fmla="*/ 0 w 125"/>
                  <a:gd name="T7" fmla="*/ 4 h 19"/>
                  <a:gd name="T8" fmla="*/ 0 w 125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9">
                    <a:moveTo>
                      <a:pt x="0" y="0"/>
                    </a:moveTo>
                    <a:lnTo>
                      <a:pt x="125" y="15"/>
                    </a:lnTo>
                    <a:lnTo>
                      <a:pt x="124" y="1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1" name="Freeform 636"/>
              <p:cNvSpPr>
                <a:spLocks/>
              </p:cNvSpPr>
              <p:nvPr/>
            </p:nvSpPr>
            <p:spPr bwMode="auto">
              <a:xfrm>
                <a:off x="4166" y="2942"/>
                <a:ext cx="125" cy="18"/>
              </a:xfrm>
              <a:custGeom>
                <a:avLst/>
                <a:gdLst>
                  <a:gd name="T0" fmla="*/ 0 w 125"/>
                  <a:gd name="T1" fmla="*/ 0 h 18"/>
                  <a:gd name="T2" fmla="*/ 125 w 125"/>
                  <a:gd name="T3" fmla="*/ 15 h 18"/>
                  <a:gd name="T4" fmla="*/ 125 w 125"/>
                  <a:gd name="T5" fmla="*/ 18 h 18"/>
                  <a:gd name="T6" fmla="*/ 0 w 125"/>
                  <a:gd name="T7" fmla="*/ 4 h 18"/>
                  <a:gd name="T8" fmla="*/ 0 w 12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8">
                    <a:moveTo>
                      <a:pt x="0" y="0"/>
                    </a:moveTo>
                    <a:lnTo>
                      <a:pt x="125" y="15"/>
                    </a:lnTo>
                    <a:lnTo>
                      <a:pt x="125" y="1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2" name="Freeform 637"/>
              <p:cNvSpPr>
                <a:spLocks/>
              </p:cNvSpPr>
              <p:nvPr/>
            </p:nvSpPr>
            <p:spPr bwMode="auto">
              <a:xfrm>
                <a:off x="4165" y="2949"/>
                <a:ext cx="63" cy="11"/>
              </a:xfrm>
              <a:custGeom>
                <a:avLst/>
                <a:gdLst>
                  <a:gd name="T0" fmla="*/ 1 w 63"/>
                  <a:gd name="T1" fmla="*/ 0 h 11"/>
                  <a:gd name="T2" fmla="*/ 63 w 63"/>
                  <a:gd name="T3" fmla="*/ 7 h 11"/>
                  <a:gd name="T4" fmla="*/ 63 w 63"/>
                  <a:gd name="T5" fmla="*/ 11 h 11"/>
                  <a:gd name="T6" fmla="*/ 0 w 63"/>
                  <a:gd name="T7" fmla="*/ 3 h 11"/>
                  <a:gd name="T8" fmla="*/ 1 w 63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11">
                    <a:moveTo>
                      <a:pt x="1" y="0"/>
                    </a:moveTo>
                    <a:lnTo>
                      <a:pt x="63" y="7"/>
                    </a:lnTo>
                    <a:lnTo>
                      <a:pt x="63" y="11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3" name="Freeform 638"/>
              <p:cNvSpPr>
                <a:spLocks/>
              </p:cNvSpPr>
              <p:nvPr/>
            </p:nvSpPr>
            <p:spPr bwMode="auto">
              <a:xfrm>
                <a:off x="4253" y="2981"/>
                <a:ext cx="34" cy="34"/>
              </a:xfrm>
              <a:custGeom>
                <a:avLst/>
                <a:gdLst>
                  <a:gd name="T0" fmla="*/ 19 w 34"/>
                  <a:gd name="T1" fmla="*/ 1 h 34"/>
                  <a:gd name="T2" fmla="*/ 33 w 34"/>
                  <a:gd name="T3" fmla="*/ 19 h 34"/>
                  <a:gd name="T4" fmla="*/ 15 w 34"/>
                  <a:gd name="T5" fmla="*/ 33 h 34"/>
                  <a:gd name="T6" fmla="*/ 1 w 34"/>
                  <a:gd name="T7" fmla="*/ 15 h 34"/>
                  <a:gd name="T8" fmla="*/ 19 w 34"/>
                  <a:gd name="T9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9" y="1"/>
                    </a:moveTo>
                    <a:cubicBezTo>
                      <a:pt x="28" y="2"/>
                      <a:pt x="34" y="10"/>
                      <a:pt x="33" y="19"/>
                    </a:cubicBezTo>
                    <a:cubicBezTo>
                      <a:pt x="32" y="28"/>
                      <a:pt x="24" y="34"/>
                      <a:pt x="15" y="33"/>
                    </a:cubicBezTo>
                    <a:cubicBezTo>
                      <a:pt x="6" y="32"/>
                      <a:pt x="0" y="24"/>
                      <a:pt x="1" y="15"/>
                    </a:cubicBezTo>
                    <a:cubicBezTo>
                      <a:pt x="2" y="6"/>
                      <a:pt x="10" y="0"/>
                      <a:pt x="19" y="1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4" name="Freeform 639"/>
              <p:cNvSpPr>
                <a:spLocks/>
              </p:cNvSpPr>
              <p:nvPr/>
            </p:nvSpPr>
            <p:spPr bwMode="auto">
              <a:xfrm>
                <a:off x="4255" y="2998"/>
                <a:ext cx="15" cy="12"/>
              </a:xfrm>
              <a:custGeom>
                <a:avLst/>
                <a:gdLst>
                  <a:gd name="T0" fmla="*/ 5 w 15"/>
                  <a:gd name="T1" fmla="*/ 12 h 12"/>
                  <a:gd name="T2" fmla="*/ 0 w 15"/>
                  <a:gd name="T3" fmla="*/ 5 h 12"/>
                  <a:gd name="T4" fmla="*/ 15 w 15"/>
                  <a:gd name="T5" fmla="*/ 0 h 12"/>
                  <a:gd name="T6" fmla="*/ 5 w 15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2">
                    <a:moveTo>
                      <a:pt x="5" y="12"/>
                    </a:moveTo>
                    <a:cubicBezTo>
                      <a:pt x="2" y="10"/>
                      <a:pt x="1" y="8"/>
                      <a:pt x="0" y="5"/>
                    </a:cubicBezTo>
                    <a:cubicBezTo>
                      <a:pt x="15" y="0"/>
                      <a:pt x="15" y="0"/>
                      <a:pt x="15" y="0"/>
                    </a:cubicBez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5" name="Freeform 640"/>
              <p:cNvSpPr>
                <a:spLocks/>
              </p:cNvSpPr>
              <p:nvPr/>
            </p:nvSpPr>
            <p:spPr bwMode="auto">
              <a:xfrm>
                <a:off x="4254" y="2984"/>
                <a:ext cx="16" cy="19"/>
              </a:xfrm>
              <a:custGeom>
                <a:avLst/>
                <a:gdLst>
                  <a:gd name="T0" fmla="*/ 1 w 16"/>
                  <a:gd name="T1" fmla="*/ 19 h 19"/>
                  <a:gd name="T2" fmla="*/ 0 w 16"/>
                  <a:gd name="T3" fmla="*/ 12 h 19"/>
                  <a:gd name="T4" fmla="*/ 8 w 16"/>
                  <a:gd name="T5" fmla="*/ 0 h 19"/>
                  <a:gd name="T6" fmla="*/ 16 w 16"/>
                  <a:gd name="T7" fmla="*/ 14 h 19"/>
                  <a:gd name="T8" fmla="*/ 1 w 16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" y="19"/>
                    </a:moveTo>
                    <a:cubicBezTo>
                      <a:pt x="0" y="17"/>
                      <a:pt x="0" y="15"/>
                      <a:pt x="0" y="12"/>
                    </a:cubicBezTo>
                    <a:cubicBezTo>
                      <a:pt x="1" y="7"/>
                      <a:pt x="4" y="2"/>
                      <a:pt x="8" y="0"/>
                    </a:cubicBezTo>
                    <a:cubicBezTo>
                      <a:pt x="16" y="14"/>
                      <a:pt x="16" y="14"/>
                      <a:pt x="16" y="14"/>
                    </a:cubicBezTo>
                    <a:lnTo>
                      <a:pt x="1" y="19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6" name="Freeform 641"/>
              <p:cNvSpPr>
                <a:spLocks/>
              </p:cNvSpPr>
              <p:nvPr/>
            </p:nvSpPr>
            <p:spPr bwMode="auto">
              <a:xfrm>
                <a:off x="4262" y="2981"/>
                <a:ext cx="10" cy="17"/>
              </a:xfrm>
              <a:custGeom>
                <a:avLst/>
                <a:gdLst>
                  <a:gd name="T0" fmla="*/ 0 w 10"/>
                  <a:gd name="T1" fmla="*/ 3 h 17"/>
                  <a:gd name="T2" fmla="*/ 10 w 10"/>
                  <a:gd name="T3" fmla="*/ 1 h 17"/>
                  <a:gd name="T4" fmla="*/ 8 w 10"/>
                  <a:gd name="T5" fmla="*/ 17 h 17"/>
                  <a:gd name="T6" fmla="*/ 0 w 10"/>
                  <a:gd name="T7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7">
                    <a:moveTo>
                      <a:pt x="0" y="3"/>
                    </a:moveTo>
                    <a:cubicBezTo>
                      <a:pt x="3" y="1"/>
                      <a:pt x="6" y="0"/>
                      <a:pt x="10" y="1"/>
                    </a:cubicBezTo>
                    <a:cubicBezTo>
                      <a:pt x="8" y="17"/>
                      <a:pt x="8" y="17"/>
                      <a:pt x="8" y="17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7" name="Freeform 642"/>
              <p:cNvSpPr>
                <a:spLocks/>
              </p:cNvSpPr>
              <p:nvPr/>
            </p:nvSpPr>
            <p:spPr bwMode="auto">
              <a:xfrm>
                <a:off x="4270" y="2982"/>
                <a:ext cx="13" cy="16"/>
              </a:xfrm>
              <a:custGeom>
                <a:avLst/>
                <a:gdLst>
                  <a:gd name="T0" fmla="*/ 2 w 13"/>
                  <a:gd name="T1" fmla="*/ 0 h 16"/>
                  <a:gd name="T2" fmla="*/ 0 w 13"/>
                  <a:gd name="T3" fmla="*/ 16 h 16"/>
                  <a:gd name="T4" fmla="*/ 13 w 13"/>
                  <a:gd name="T5" fmla="*/ 6 h 16"/>
                  <a:gd name="T6" fmla="*/ 2 w 13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6">
                    <a:moveTo>
                      <a:pt x="2" y="0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0" y="3"/>
                      <a:pt x="6" y="0"/>
                      <a:pt x="2" y="0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8" name="Freeform 643"/>
              <p:cNvSpPr>
                <a:spLocks/>
              </p:cNvSpPr>
              <p:nvPr/>
            </p:nvSpPr>
            <p:spPr bwMode="auto">
              <a:xfrm>
                <a:off x="4159" y="3004"/>
                <a:ext cx="75" cy="10"/>
              </a:xfrm>
              <a:custGeom>
                <a:avLst/>
                <a:gdLst>
                  <a:gd name="T0" fmla="*/ 0 w 75"/>
                  <a:gd name="T1" fmla="*/ 0 h 10"/>
                  <a:gd name="T2" fmla="*/ 75 w 75"/>
                  <a:gd name="T3" fmla="*/ 9 h 10"/>
                  <a:gd name="T4" fmla="*/ 74 w 75"/>
                  <a:gd name="T5" fmla="*/ 10 h 10"/>
                  <a:gd name="T6" fmla="*/ 0 w 75"/>
                  <a:gd name="T7" fmla="*/ 2 h 10"/>
                  <a:gd name="T8" fmla="*/ 0 w 7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10">
                    <a:moveTo>
                      <a:pt x="0" y="0"/>
                    </a:moveTo>
                    <a:lnTo>
                      <a:pt x="75" y="9"/>
                    </a:lnTo>
                    <a:lnTo>
                      <a:pt x="74" y="1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39" name="Freeform 644"/>
              <p:cNvSpPr>
                <a:spLocks/>
              </p:cNvSpPr>
              <p:nvPr/>
            </p:nvSpPr>
            <p:spPr bwMode="auto">
              <a:xfrm>
                <a:off x="4159" y="2964"/>
                <a:ext cx="19" cy="41"/>
              </a:xfrm>
              <a:custGeom>
                <a:avLst/>
                <a:gdLst>
                  <a:gd name="T0" fmla="*/ 5 w 19"/>
                  <a:gd name="T1" fmla="*/ 0 h 41"/>
                  <a:gd name="T2" fmla="*/ 19 w 19"/>
                  <a:gd name="T3" fmla="*/ 2 h 41"/>
                  <a:gd name="T4" fmla="*/ 14 w 19"/>
                  <a:gd name="T5" fmla="*/ 41 h 41"/>
                  <a:gd name="T6" fmla="*/ 0 w 19"/>
                  <a:gd name="T7" fmla="*/ 40 h 41"/>
                  <a:gd name="T8" fmla="*/ 5 w 19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41">
                    <a:moveTo>
                      <a:pt x="5" y="0"/>
                    </a:moveTo>
                    <a:lnTo>
                      <a:pt x="19" y="2"/>
                    </a:lnTo>
                    <a:lnTo>
                      <a:pt x="14" y="41"/>
                    </a:lnTo>
                    <a:lnTo>
                      <a:pt x="0" y="4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0" name="Freeform 645"/>
              <p:cNvSpPr>
                <a:spLocks/>
              </p:cNvSpPr>
              <p:nvPr/>
            </p:nvSpPr>
            <p:spPr bwMode="auto">
              <a:xfrm>
                <a:off x="4175" y="2981"/>
                <a:ext cx="16" cy="26"/>
              </a:xfrm>
              <a:custGeom>
                <a:avLst/>
                <a:gdLst>
                  <a:gd name="T0" fmla="*/ 3 w 16"/>
                  <a:gd name="T1" fmla="*/ 0 h 26"/>
                  <a:gd name="T2" fmla="*/ 16 w 16"/>
                  <a:gd name="T3" fmla="*/ 2 h 26"/>
                  <a:gd name="T4" fmla="*/ 13 w 16"/>
                  <a:gd name="T5" fmla="*/ 26 h 26"/>
                  <a:gd name="T6" fmla="*/ 0 w 16"/>
                  <a:gd name="T7" fmla="*/ 25 h 26"/>
                  <a:gd name="T8" fmla="*/ 3 w 16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6">
                    <a:moveTo>
                      <a:pt x="3" y="0"/>
                    </a:moveTo>
                    <a:lnTo>
                      <a:pt x="16" y="2"/>
                    </a:lnTo>
                    <a:lnTo>
                      <a:pt x="13" y="26"/>
                    </a:lnTo>
                    <a:lnTo>
                      <a:pt x="0" y="2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1" name="Freeform 646"/>
              <p:cNvSpPr>
                <a:spLocks/>
              </p:cNvSpPr>
              <p:nvPr/>
            </p:nvSpPr>
            <p:spPr bwMode="auto">
              <a:xfrm>
                <a:off x="4190" y="2991"/>
                <a:ext cx="15" cy="18"/>
              </a:xfrm>
              <a:custGeom>
                <a:avLst/>
                <a:gdLst>
                  <a:gd name="T0" fmla="*/ 2 w 15"/>
                  <a:gd name="T1" fmla="*/ 0 h 18"/>
                  <a:gd name="T2" fmla="*/ 15 w 15"/>
                  <a:gd name="T3" fmla="*/ 2 h 18"/>
                  <a:gd name="T4" fmla="*/ 13 w 15"/>
                  <a:gd name="T5" fmla="*/ 18 h 18"/>
                  <a:gd name="T6" fmla="*/ 0 w 15"/>
                  <a:gd name="T7" fmla="*/ 16 h 18"/>
                  <a:gd name="T8" fmla="*/ 2 w 1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2" y="0"/>
                    </a:moveTo>
                    <a:lnTo>
                      <a:pt x="15" y="2"/>
                    </a:lnTo>
                    <a:lnTo>
                      <a:pt x="13" y="18"/>
                    </a:lnTo>
                    <a:lnTo>
                      <a:pt x="0" y="1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2" name="Freeform 647"/>
              <p:cNvSpPr>
                <a:spLocks/>
              </p:cNvSpPr>
              <p:nvPr/>
            </p:nvSpPr>
            <p:spPr bwMode="auto">
              <a:xfrm>
                <a:off x="4205" y="2985"/>
                <a:ext cx="16" cy="26"/>
              </a:xfrm>
              <a:custGeom>
                <a:avLst/>
                <a:gdLst>
                  <a:gd name="T0" fmla="*/ 3 w 16"/>
                  <a:gd name="T1" fmla="*/ 0 h 26"/>
                  <a:gd name="T2" fmla="*/ 16 w 16"/>
                  <a:gd name="T3" fmla="*/ 2 h 26"/>
                  <a:gd name="T4" fmla="*/ 14 w 16"/>
                  <a:gd name="T5" fmla="*/ 26 h 26"/>
                  <a:gd name="T6" fmla="*/ 0 w 16"/>
                  <a:gd name="T7" fmla="*/ 24 h 26"/>
                  <a:gd name="T8" fmla="*/ 3 w 16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6">
                    <a:moveTo>
                      <a:pt x="3" y="0"/>
                    </a:moveTo>
                    <a:lnTo>
                      <a:pt x="16" y="2"/>
                    </a:lnTo>
                    <a:lnTo>
                      <a:pt x="14" y="26"/>
                    </a:lnTo>
                    <a:lnTo>
                      <a:pt x="0" y="2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3" name="Freeform 648"/>
              <p:cNvSpPr>
                <a:spLocks/>
              </p:cNvSpPr>
              <p:nvPr/>
            </p:nvSpPr>
            <p:spPr bwMode="auto">
              <a:xfrm>
                <a:off x="4221" y="2994"/>
                <a:ext cx="15" cy="19"/>
              </a:xfrm>
              <a:custGeom>
                <a:avLst/>
                <a:gdLst>
                  <a:gd name="T0" fmla="*/ 2 w 15"/>
                  <a:gd name="T1" fmla="*/ 0 h 19"/>
                  <a:gd name="T2" fmla="*/ 15 w 15"/>
                  <a:gd name="T3" fmla="*/ 1 h 19"/>
                  <a:gd name="T4" fmla="*/ 13 w 15"/>
                  <a:gd name="T5" fmla="*/ 19 h 19"/>
                  <a:gd name="T6" fmla="*/ 0 w 15"/>
                  <a:gd name="T7" fmla="*/ 17 h 19"/>
                  <a:gd name="T8" fmla="*/ 2 w 15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9">
                    <a:moveTo>
                      <a:pt x="2" y="0"/>
                    </a:moveTo>
                    <a:lnTo>
                      <a:pt x="15" y="1"/>
                    </a:lnTo>
                    <a:lnTo>
                      <a:pt x="13" y="19"/>
                    </a:lnTo>
                    <a:lnTo>
                      <a:pt x="0" y="1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4" name="Freeform 649"/>
              <p:cNvSpPr>
                <a:spLocks/>
              </p:cNvSpPr>
              <p:nvPr/>
            </p:nvSpPr>
            <p:spPr bwMode="auto">
              <a:xfrm>
                <a:off x="4253" y="3015"/>
                <a:ext cx="6" cy="2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lnTo>
                      <a:pt x="6" y="1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5" name="Freeform 650"/>
              <p:cNvSpPr>
                <a:spLocks/>
              </p:cNvSpPr>
              <p:nvPr/>
            </p:nvSpPr>
            <p:spPr bwMode="auto">
              <a:xfrm>
                <a:off x="4262" y="3016"/>
                <a:ext cx="20" cy="4"/>
              </a:xfrm>
              <a:custGeom>
                <a:avLst/>
                <a:gdLst>
                  <a:gd name="T0" fmla="*/ 0 w 20"/>
                  <a:gd name="T1" fmla="*/ 0 h 4"/>
                  <a:gd name="T2" fmla="*/ 20 w 20"/>
                  <a:gd name="T3" fmla="*/ 2 h 4"/>
                  <a:gd name="T4" fmla="*/ 20 w 20"/>
                  <a:gd name="T5" fmla="*/ 4 h 4"/>
                  <a:gd name="T6" fmla="*/ 0 w 20"/>
                  <a:gd name="T7" fmla="*/ 2 h 4"/>
                  <a:gd name="T8" fmla="*/ 0 w 20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4">
                    <a:moveTo>
                      <a:pt x="0" y="0"/>
                    </a:moveTo>
                    <a:lnTo>
                      <a:pt x="20" y="2"/>
                    </a:lnTo>
                    <a:lnTo>
                      <a:pt x="2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6" name="Freeform 651"/>
              <p:cNvSpPr>
                <a:spLocks/>
              </p:cNvSpPr>
              <p:nvPr/>
            </p:nvSpPr>
            <p:spPr bwMode="auto">
              <a:xfrm>
                <a:off x="4158" y="3012"/>
                <a:ext cx="58" cy="10"/>
              </a:xfrm>
              <a:custGeom>
                <a:avLst/>
                <a:gdLst>
                  <a:gd name="T0" fmla="*/ 0 w 58"/>
                  <a:gd name="T1" fmla="*/ 0 h 10"/>
                  <a:gd name="T2" fmla="*/ 58 w 58"/>
                  <a:gd name="T3" fmla="*/ 6 h 10"/>
                  <a:gd name="T4" fmla="*/ 57 w 58"/>
                  <a:gd name="T5" fmla="*/ 10 h 10"/>
                  <a:gd name="T6" fmla="*/ 0 w 58"/>
                  <a:gd name="T7" fmla="*/ 3 h 10"/>
                  <a:gd name="T8" fmla="*/ 0 w 5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0">
                    <a:moveTo>
                      <a:pt x="0" y="0"/>
                    </a:moveTo>
                    <a:lnTo>
                      <a:pt x="58" y="6"/>
                    </a:lnTo>
                    <a:lnTo>
                      <a:pt x="57" y="1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7" name="Freeform 652"/>
              <p:cNvSpPr>
                <a:spLocks/>
              </p:cNvSpPr>
              <p:nvPr/>
            </p:nvSpPr>
            <p:spPr bwMode="auto">
              <a:xfrm>
                <a:off x="4157" y="3018"/>
                <a:ext cx="58" cy="11"/>
              </a:xfrm>
              <a:custGeom>
                <a:avLst/>
                <a:gdLst>
                  <a:gd name="T0" fmla="*/ 0 w 58"/>
                  <a:gd name="T1" fmla="*/ 0 h 11"/>
                  <a:gd name="T2" fmla="*/ 58 w 58"/>
                  <a:gd name="T3" fmla="*/ 7 h 11"/>
                  <a:gd name="T4" fmla="*/ 58 w 58"/>
                  <a:gd name="T5" fmla="*/ 11 h 11"/>
                  <a:gd name="T6" fmla="*/ 0 w 58"/>
                  <a:gd name="T7" fmla="*/ 4 h 11"/>
                  <a:gd name="T8" fmla="*/ 0 w 5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1">
                    <a:moveTo>
                      <a:pt x="0" y="0"/>
                    </a:moveTo>
                    <a:lnTo>
                      <a:pt x="58" y="7"/>
                    </a:lnTo>
                    <a:lnTo>
                      <a:pt x="58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8" name="Freeform 653"/>
              <p:cNvSpPr>
                <a:spLocks/>
              </p:cNvSpPr>
              <p:nvPr/>
            </p:nvSpPr>
            <p:spPr bwMode="auto">
              <a:xfrm>
                <a:off x="4156" y="3025"/>
                <a:ext cx="58" cy="10"/>
              </a:xfrm>
              <a:custGeom>
                <a:avLst/>
                <a:gdLst>
                  <a:gd name="T0" fmla="*/ 1 w 58"/>
                  <a:gd name="T1" fmla="*/ 0 h 10"/>
                  <a:gd name="T2" fmla="*/ 58 w 58"/>
                  <a:gd name="T3" fmla="*/ 7 h 10"/>
                  <a:gd name="T4" fmla="*/ 58 w 58"/>
                  <a:gd name="T5" fmla="*/ 10 h 10"/>
                  <a:gd name="T6" fmla="*/ 0 w 58"/>
                  <a:gd name="T7" fmla="*/ 4 h 10"/>
                  <a:gd name="T8" fmla="*/ 1 w 5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0">
                    <a:moveTo>
                      <a:pt x="1" y="0"/>
                    </a:moveTo>
                    <a:lnTo>
                      <a:pt x="58" y="7"/>
                    </a:lnTo>
                    <a:lnTo>
                      <a:pt x="58" y="10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49" name="Freeform 654"/>
              <p:cNvSpPr>
                <a:spLocks/>
              </p:cNvSpPr>
              <p:nvPr/>
            </p:nvSpPr>
            <p:spPr bwMode="auto">
              <a:xfrm>
                <a:off x="4155" y="3031"/>
                <a:ext cx="59" cy="11"/>
              </a:xfrm>
              <a:custGeom>
                <a:avLst/>
                <a:gdLst>
                  <a:gd name="T0" fmla="*/ 1 w 59"/>
                  <a:gd name="T1" fmla="*/ 0 h 11"/>
                  <a:gd name="T2" fmla="*/ 59 w 59"/>
                  <a:gd name="T3" fmla="*/ 7 h 11"/>
                  <a:gd name="T4" fmla="*/ 58 w 59"/>
                  <a:gd name="T5" fmla="*/ 11 h 11"/>
                  <a:gd name="T6" fmla="*/ 0 w 59"/>
                  <a:gd name="T7" fmla="*/ 4 h 11"/>
                  <a:gd name="T8" fmla="*/ 1 w 59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1">
                    <a:moveTo>
                      <a:pt x="1" y="0"/>
                    </a:moveTo>
                    <a:lnTo>
                      <a:pt x="59" y="7"/>
                    </a:lnTo>
                    <a:lnTo>
                      <a:pt x="58" y="11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0" name="Freeform 655"/>
              <p:cNvSpPr>
                <a:spLocks/>
              </p:cNvSpPr>
              <p:nvPr/>
            </p:nvSpPr>
            <p:spPr bwMode="auto">
              <a:xfrm>
                <a:off x="4155" y="3038"/>
                <a:ext cx="58" cy="11"/>
              </a:xfrm>
              <a:custGeom>
                <a:avLst/>
                <a:gdLst>
                  <a:gd name="T0" fmla="*/ 0 w 58"/>
                  <a:gd name="T1" fmla="*/ 0 h 11"/>
                  <a:gd name="T2" fmla="*/ 58 w 58"/>
                  <a:gd name="T3" fmla="*/ 7 h 11"/>
                  <a:gd name="T4" fmla="*/ 57 w 58"/>
                  <a:gd name="T5" fmla="*/ 11 h 11"/>
                  <a:gd name="T6" fmla="*/ 0 w 58"/>
                  <a:gd name="T7" fmla="*/ 4 h 11"/>
                  <a:gd name="T8" fmla="*/ 0 w 5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1">
                    <a:moveTo>
                      <a:pt x="0" y="0"/>
                    </a:moveTo>
                    <a:lnTo>
                      <a:pt x="58" y="7"/>
                    </a:lnTo>
                    <a:lnTo>
                      <a:pt x="57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1" name="Freeform 656"/>
              <p:cNvSpPr>
                <a:spLocks/>
              </p:cNvSpPr>
              <p:nvPr/>
            </p:nvSpPr>
            <p:spPr bwMode="auto">
              <a:xfrm>
                <a:off x="4154" y="3045"/>
                <a:ext cx="58" cy="10"/>
              </a:xfrm>
              <a:custGeom>
                <a:avLst/>
                <a:gdLst>
                  <a:gd name="T0" fmla="*/ 0 w 58"/>
                  <a:gd name="T1" fmla="*/ 0 h 10"/>
                  <a:gd name="T2" fmla="*/ 58 w 58"/>
                  <a:gd name="T3" fmla="*/ 6 h 10"/>
                  <a:gd name="T4" fmla="*/ 58 w 58"/>
                  <a:gd name="T5" fmla="*/ 10 h 10"/>
                  <a:gd name="T6" fmla="*/ 0 w 58"/>
                  <a:gd name="T7" fmla="*/ 3 h 10"/>
                  <a:gd name="T8" fmla="*/ 0 w 5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0">
                    <a:moveTo>
                      <a:pt x="0" y="0"/>
                    </a:moveTo>
                    <a:lnTo>
                      <a:pt x="58" y="6"/>
                    </a:lnTo>
                    <a:lnTo>
                      <a:pt x="58" y="1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2" name="Freeform 657"/>
              <p:cNvSpPr>
                <a:spLocks/>
              </p:cNvSpPr>
              <p:nvPr/>
            </p:nvSpPr>
            <p:spPr bwMode="auto">
              <a:xfrm>
                <a:off x="4153" y="3051"/>
                <a:ext cx="58" cy="11"/>
              </a:xfrm>
              <a:custGeom>
                <a:avLst/>
                <a:gdLst>
                  <a:gd name="T0" fmla="*/ 0 w 58"/>
                  <a:gd name="T1" fmla="*/ 0 h 11"/>
                  <a:gd name="T2" fmla="*/ 58 w 58"/>
                  <a:gd name="T3" fmla="*/ 7 h 11"/>
                  <a:gd name="T4" fmla="*/ 58 w 58"/>
                  <a:gd name="T5" fmla="*/ 11 h 11"/>
                  <a:gd name="T6" fmla="*/ 0 w 58"/>
                  <a:gd name="T7" fmla="*/ 4 h 11"/>
                  <a:gd name="T8" fmla="*/ 0 w 5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1">
                    <a:moveTo>
                      <a:pt x="0" y="0"/>
                    </a:moveTo>
                    <a:lnTo>
                      <a:pt x="58" y="7"/>
                    </a:lnTo>
                    <a:lnTo>
                      <a:pt x="58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3" name="Freeform 658"/>
              <p:cNvSpPr>
                <a:spLocks/>
              </p:cNvSpPr>
              <p:nvPr/>
            </p:nvSpPr>
            <p:spPr bwMode="auto">
              <a:xfrm>
                <a:off x="4152" y="3058"/>
                <a:ext cx="30" cy="7"/>
              </a:xfrm>
              <a:custGeom>
                <a:avLst/>
                <a:gdLst>
                  <a:gd name="T0" fmla="*/ 1 w 30"/>
                  <a:gd name="T1" fmla="*/ 0 h 7"/>
                  <a:gd name="T2" fmla="*/ 30 w 30"/>
                  <a:gd name="T3" fmla="*/ 3 h 7"/>
                  <a:gd name="T4" fmla="*/ 30 w 30"/>
                  <a:gd name="T5" fmla="*/ 7 h 7"/>
                  <a:gd name="T6" fmla="*/ 0 w 30"/>
                  <a:gd name="T7" fmla="*/ 4 h 7"/>
                  <a:gd name="T8" fmla="*/ 1 w 3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">
                    <a:moveTo>
                      <a:pt x="1" y="0"/>
                    </a:moveTo>
                    <a:lnTo>
                      <a:pt x="30" y="3"/>
                    </a:lnTo>
                    <a:lnTo>
                      <a:pt x="30" y="7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4" name="Freeform 659"/>
              <p:cNvSpPr>
                <a:spLocks/>
              </p:cNvSpPr>
              <p:nvPr/>
            </p:nvSpPr>
            <p:spPr bwMode="auto">
              <a:xfrm>
                <a:off x="4226" y="3020"/>
                <a:ext cx="57" cy="10"/>
              </a:xfrm>
              <a:custGeom>
                <a:avLst/>
                <a:gdLst>
                  <a:gd name="T0" fmla="*/ 0 w 57"/>
                  <a:gd name="T1" fmla="*/ 0 h 10"/>
                  <a:gd name="T2" fmla="*/ 57 w 57"/>
                  <a:gd name="T3" fmla="*/ 6 h 10"/>
                  <a:gd name="T4" fmla="*/ 56 w 57"/>
                  <a:gd name="T5" fmla="*/ 10 h 10"/>
                  <a:gd name="T6" fmla="*/ 0 w 57"/>
                  <a:gd name="T7" fmla="*/ 3 h 10"/>
                  <a:gd name="T8" fmla="*/ 0 w 5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0" y="0"/>
                    </a:moveTo>
                    <a:lnTo>
                      <a:pt x="57" y="6"/>
                    </a:lnTo>
                    <a:lnTo>
                      <a:pt x="56" y="1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5" name="Freeform 660"/>
              <p:cNvSpPr>
                <a:spLocks/>
              </p:cNvSpPr>
              <p:nvPr/>
            </p:nvSpPr>
            <p:spPr bwMode="auto">
              <a:xfrm>
                <a:off x="4225" y="3026"/>
                <a:ext cx="57" cy="11"/>
              </a:xfrm>
              <a:custGeom>
                <a:avLst/>
                <a:gdLst>
                  <a:gd name="T0" fmla="*/ 0 w 57"/>
                  <a:gd name="T1" fmla="*/ 0 h 11"/>
                  <a:gd name="T2" fmla="*/ 57 w 57"/>
                  <a:gd name="T3" fmla="*/ 7 h 11"/>
                  <a:gd name="T4" fmla="*/ 57 w 57"/>
                  <a:gd name="T5" fmla="*/ 11 h 11"/>
                  <a:gd name="T6" fmla="*/ 0 w 57"/>
                  <a:gd name="T7" fmla="*/ 4 h 11"/>
                  <a:gd name="T8" fmla="*/ 0 w 5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1">
                    <a:moveTo>
                      <a:pt x="0" y="0"/>
                    </a:moveTo>
                    <a:lnTo>
                      <a:pt x="57" y="7"/>
                    </a:lnTo>
                    <a:lnTo>
                      <a:pt x="57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6" name="Freeform 661"/>
              <p:cNvSpPr>
                <a:spLocks/>
              </p:cNvSpPr>
              <p:nvPr/>
            </p:nvSpPr>
            <p:spPr bwMode="auto">
              <a:xfrm>
                <a:off x="4224" y="3033"/>
                <a:ext cx="57" cy="10"/>
              </a:xfrm>
              <a:custGeom>
                <a:avLst/>
                <a:gdLst>
                  <a:gd name="T0" fmla="*/ 1 w 57"/>
                  <a:gd name="T1" fmla="*/ 0 h 10"/>
                  <a:gd name="T2" fmla="*/ 57 w 57"/>
                  <a:gd name="T3" fmla="*/ 7 h 10"/>
                  <a:gd name="T4" fmla="*/ 57 w 57"/>
                  <a:gd name="T5" fmla="*/ 10 h 10"/>
                  <a:gd name="T6" fmla="*/ 0 w 57"/>
                  <a:gd name="T7" fmla="*/ 4 h 10"/>
                  <a:gd name="T8" fmla="*/ 1 w 5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1" y="0"/>
                    </a:moveTo>
                    <a:lnTo>
                      <a:pt x="57" y="7"/>
                    </a:lnTo>
                    <a:lnTo>
                      <a:pt x="57" y="10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7" name="Freeform 662"/>
              <p:cNvSpPr>
                <a:spLocks/>
              </p:cNvSpPr>
              <p:nvPr/>
            </p:nvSpPr>
            <p:spPr bwMode="auto">
              <a:xfrm>
                <a:off x="4223" y="3039"/>
                <a:ext cx="58" cy="11"/>
              </a:xfrm>
              <a:custGeom>
                <a:avLst/>
                <a:gdLst>
                  <a:gd name="T0" fmla="*/ 1 w 58"/>
                  <a:gd name="T1" fmla="*/ 0 h 11"/>
                  <a:gd name="T2" fmla="*/ 58 w 58"/>
                  <a:gd name="T3" fmla="*/ 7 h 11"/>
                  <a:gd name="T4" fmla="*/ 57 w 58"/>
                  <a:gd name="T5" fmla="*/ 11 h 11"/>
                  <a:gd name="T6" fmla="*/ 0 w 58"/>
                  <a:gd name="T7" fmla="*/ 4 h 11"/>
                  <a:gd name="T8" fmla="*/ 1 w 5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1">
                    <a:moveTo>
                      <a:pt x="1" y="0"/>
                    </a:moveTo>
                    <a:lnTo>
                      <a:pt x="58" y="7"/>
                    </a:lnTo>
                    <a:lnTo>
                      <a:pt x="57" y="11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8" name="Freeform 663"/>
              <p:cNvSpPr>
                <a:spLocks/>
              </p:cNvSpPr>
              <p:nvPr/>
            </p:nvSpPr>
            <p:spPr bwMode="auto">
              <a:xfrm>
                <a:off x="4223" y="3046"/>
                <a:ext cx="57" cy="10"/>
              </a:xfrm>
              <a:custGeom>
                <a:avLst/>
                <a:gdLst>
                  <a:gd name="T0" fmla="*/ 0 w 57"/>
                  <a:gd name="T1" fmla="*/ 0 h 10"/>
                  <a:gd name="T2" fmla="*/ 57 w 57"/>
                  <a:gd name="T3" fmla="*/ 7 h 10"/>
                  <a:gd name="T4" fmla="*/ 56 w 57"/>
                  <a:gd name="T5" fmla="*/ 10 h 10"/>
                  <a:gd name="T6" fmla="*/ 0 w 57"/>
                  <a:gd name="T7" fmla="*/ 4 h 10"/>
                  <a:gd name="T8" fmla="*/ 0 w 5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0" y="0"/>
                    </a:moveTo>
                    <a:lnTo>
                      <a:pt x="57" y="7"/>
                    </a:lnTo>
                    <a:lnTo>
                      <a:pt x="56" y="1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59" name="Freeform 664"/>
              <p:cNvSpPr>
                <a:spLocks/>
              </p:cNvSpPr>
              <p:nvPr/>
            </p:nvSpPr>
            <p:spPr bwMode="auto">
              <a:xfrm>
                <a:off x="4222" y="3053"/>
                <a:ext cx="57" cy="10"/>
              </a:xfrm>
              <a:custGeom>
                <a:avLst/>
                <a:gdLst>
                  <a:gd name="T0" fmla="*/ 0 w 57"/>
                  <a:gd name="T1" fmla="*/ 0 h 10"/>
                  <a:gd name="T2" fmla="*/ 57 w 57"/>
                  <a:gd name="T3" fmla="*/ 6 h 10"/>
                  <a:gd name="T4" fmla="*/ 57 w 57"/>
                  <a:gd name="T5" fmla="*/ 10 h 10"/>
                  <a:gd name="T6" fmla="*/ 0 w 57"/>
                  <a:gd name="T7" fmla="*/ 3 h 10"/>
                  <a:gd name="T8" fmla="*/ 0 w 5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0" y="0"/>
                    </a:moveTo>
                    <a:lnTo>
                      <a:pt x="57" y="6"/>
                    </a:lnTo>
                    <a:lnTo>
                      <a:pt x="57" y="1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0" name="Freeform 665"/>
              <p:cNvSpPr>
                <a:spLocks/>
              </p:cNvSpPr>
              <p:nvPr/>
            </p:nvSpPr>
            <p:spPr bwMode="auto">
              <a:xfrm>
                <a:off x="4221" y="3059"/>
                <a:ext cx="57" cy="11"/>
              </a:xfrm>
              <a:custGeom>
                <a:avLst/>
                <a:gdLst>
                  <a:gd name="T0" fmla="*/ 0 w 57"/>
                  <a:gd name="T1" fmla="*/ 0 h 11"/>
                  <a:gd name="T2" fmla="*/ 57 w 57"/>
                  <a:gd name="T3" fmla="*/ 7 h 11"/>
                  <a:gd name="T4" fmla="*/ 57 w 57"/>
                  <a:gd name="T5" fmla="*/ 11 h 11"/>
                  <a:gd name="T6" fmla="*/ 0 w 57"/>
                  <a:gd name="T7" fmla="*/ 4 h 11"/>
                  <a:gd name="T8" fmla="*/ 0 w 5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1">
                    <a:moveTo>
                      <a:pt x="0" y="0"/>
                    </a:moveTo>
                    <a:lnTo>
                      <a:pt x="57" y="7"/>
                    </a:lnTo>
                    <a:lnTo>
                      <a:pt x="57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1" name="Freeform 666"/>
              <p:cNvSpPr>
                <a:spLocks/>
              </p:cNvSpPr>
              <p:nvPr/>
            </p:nvSpPr>
            <p:spPr bwMode="auto">
              <a:xfrm>
                <a:off x="4220" y="3066"/>
                <a:ext cx="41" cy="8"/>
              </a:xfrm>
              <a:custGeom>
                <a:avLst/>
                <a:gdLst>
                  <a:gd name="T0" fmla="*/ 1 w 41"/>
                  <a:gd name="T1" fmla="*/ 0 h 8"/>
                  <a:gd name="T2" fmla="*/ 41 w 41"/>
                  <a:gd name="T3" fmla="*/ 5 h 8"/>
                  <a:gd name="T4" fmla="*/ 40 w 41"/>
                  <a:gd name="T5" fmla="*/ 8 h 8"/>
                  <a:gd name="T6" fmla="*/ 0 w 41"/>
                  <a:gd name="T7" fmla="*/ 4 h 8"/>
                  <a:gd name="T8" fmla="*/ 1 w 41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8">
                    <a:moveTo>
                      <a:pt x="1" y="0"/>
                    </a:moveTo>
                    <a:lnTo>
                      <a:pt x="41" y="5"/>
                    </a:lnTo>
                    <a:lnTo>
                      <a:pt x="40" y="8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2" name="Freeform 667"/>
              <p:cNvSpPr>
                <a:spLocks/>
              </p:cNvSpPr>
              <p:nvPr/>
            </p:nvSpPr>
            <p:spPr bwMode="auto">
              <a:xfrm>
                <a:off x="3104" y="1763"/>
                <a:ext cx="254" cy="266"/>
              </a:xfrm>
              <a:custGeom>
                <a:avLst/>
                <a:gdLst>
                  <a:gd name="T0" fmla="*/ 254 w 254"/>
                  <a:gd name="T1" fmla="*/ 171 h 266"/>
                  <a:gd name="T2" fmla="*/ 134 w 254"/>
                  <a:gd name="T3" fmla="*/ 266 h 266"/>
                  <a:gd name="T4" fmla="*/ 0 w 254"/>
                  <a:gd name="T5" fmla="*/ 95 h 266"/>
                  <a:gd name="T6" fmla="*/ 122 w 254"/>
                  <a:gd name="T7" fmla="*/ 0 h 266"/>
                  <a:gd name="T8" fmla="*/ 254 w 254"/>
                  <a:gd name="T9" fmla="*/ 171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266">
                    <a:moveTo>
                      <a:pt x="254" y="171"/>
                    </a:moveTo>
                    <a:lnTo>
                      <a:pt x="134" y="266"/>
                    </a:lnTo>
                    <a:lnTo>
                      <a:pt x="0" y="95"/>
                    </a:lnTo>
                    <a:lnTo>
                      <a:pt x="122" y="0"/>
                    </a:lnTo>
                    <a:lnTo>
                      <a:pt x="254" y="171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3" name="Freeform 668"/>
              <p:cNvSpPr>
                <a:spLocks/>
              </p:cNvSpPr>
              <p:nvPr/>
            </p:nvSpPr>
            <p:spPr bwMode="auto">
              <a:xfrm>
                <a:off x="3252" y="1937"/>
                <a:ext cx="61" cy="49"/>
              </a:xfrm>
              <a:custGeom>
                <a:avLst/>
                <a:gdLst>
                  <a:gd name="T0" fmla="*/ 61 w 61"/>
                  <a:gd name="T1" fmla="*/ 3 h 49"/>
                  <a:gd name="T2" fmla="*/ 3 w 61"/>
                  <a:gd name="T3" fmla="*/ 49 h 49"/>
                  <a:gd name="T4" fmla="*/ 0 w 61"/>
                  <a:gd name="T5" fmla="*/ 46 h 49"/>
                  <a:gd name="T6" fmla="*/ 59 w 61"/>
                  <a:gd name="T7" fmla="*/ 0 h 49"/>
                  <a:gd name="T8" fmla="*/ 61 w 61"/>
                  <a:gd name="T9" fmla="*/ 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9">
                    <a:moveTo>
                      <a:pt x="61" y="3"/>
                    </a:moveTo>
                    <a:lnTo>
                      <a:pt x="3" y="49"/>
                    </a:lnTo>
                    <a:lnTo>
                      <a:pt x="0" y="46"/>
                    </a:lnTo>
                    <a:lnTo>
                      <a:pt x="59" y="0"/>
                    </a:lnTo>
                    <a:lnTo>
                      <a:pt x="6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4" name="Freeform 669"/>
              <p:cNvSpPr>
                <a:spLocks/>
              </p:cNvSpPr>
              <p:nvPr/>
            </p:nvSpPr>
            <p:spPr bwMode="auto">
              <a:xfrm>
                <a:off x="3227" y="1914"/>
                <a:ext cx="100" cy="80"/>
              </a:xfrm>
              <a:custGeom>
                <a:avLst/>
                <a:gdLst>
                  <a:gd name="T0" fmla="*/ 100 w 100"/>
                  <a:gd name="T1" fmla="*/ 3 h 80"/>
                  <a:gd name="T2" fmla="*/ 2 w 100"/>
                  <a:gd name="T3" fmla="*/ 80 h 80"/>
                  <a:gd name="T4" fmla="*/ 0 w 100"/>
                  <a:gd name="T5" fmla="*/ 77 h 80"/>
                  <a:gd name="T6" fmla="*/ 98 w 100"/>
                  <a:gd name="T7" fmla="*/ 0 h 80"/>
                  <a:gd name="T8" fmla="*/ 100 w 100"/>
                  <a:gd name="T9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80">
                    <a:moveTo>
                      <a:pt x="100" y="3"/>
                    </a:moveTo>
                    <a:lnTo>
                      <a:pt x="2" y="80"/>
                    </a:lnTo>
                    <a:lnTo>
                      <a:pt x="0" y="77"/>
                    </a:lnTo>
                    <a:lnTo>
                      <a:pt x="98" y="0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5" name="Freeform 670"/>
              <p:cNvSpPr>
                <a:spLocks/>
              </p:cNvSpPr>
              <p:nvPr/>
            </p:nvSpPr>
            <p:spPr bwMode="auto">
              <a:xfrm>
                <a:off x="3223" y="1909"/>
                <a:ext cx="100" cy="80"/>
              </a:xfrm>
              <a:custGeom>
                <a:avLst/>
                <a:gdLst>
                  <a:gd name="T0" fmla="*/ 100 w 100"/>
                  <a:gd name="T1" fmla="*/ 3 h 80"/>
                  <a:gd name="T2" fmla="*/ 2 w 100"/>
                  <a:gd name="T3" fmla="*/ 80 h 80"/>
                  <a:gd name="T4" fmla="*/ 0 w 100"/>
                  <a:gd name="T5" fmla="*/ 77 h 80"/>
                  <a:gd name="T6" fmla="*/ 98 w 100"/>
                  <a:gd name="T7" fmla="*/ 0 h 80"/>
                  <a:gd name="T8" fmla="*/ 100 w 100"/>
                  <a:gd name="T9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80">
                    <a:moveTo>
                      <a:pt x="100" y="3"/>
                    </a:moveTo>
                    <a:lnTo>
                      <a:pt x="2" y="80"/>
                    </a:lnTo>
                    <a:lnTo>
                      <a:pt x="0" y="77"/>
                    </a:lnTo>
                    <a:lnTo>
                      <a:pt x="98" y="0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6" name="Freeform 671"/>
              <p:cNvSpPr>
                <a:spLocks/>
              </p:cNvSpPr>
              <p:nvPr/>
            </p:nvSpPr>
            <p:spPr bwMode="auto">
              <a:xfrm>
                <a:off x="3218" y="1904"/>
                <a:ext cx="101" cy="79"/>
              </a:xfrm>
              <a:custGeom>
                <a:avLst/>
                <a:gdLst>
                  <a:gd name="T0" fmla="*/ 101 w 101"/>
                  <a:gd name="T1" fmla="*/ 3 h 79"/>
                  <a:gd name="T2" fmla="*/ 3 w 101"/>
                  <a:gd name="T3" fmla="*/ 79 h 79"/>
                  <a:gd name="T4" fmla="*/ 0 w 101"/>
                  <a:gd name="T5" fmla="*/ 76 h 79"/>
                  <a:gd name="T6" fmla="*/ 99 w 101"/>
                  <a:gd name="T7" fmla="*/ 0 h 79"/>
                  <a:gd name="T8" fmla="*/ 101 w 101"/>
                  <a:gd name="T9" fmla="*/ 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79">
                    <a:moveTo>
                      <a:pt x="101" y="3"/>
                    </a:moveTo>
                    <a:lnTo>
                      <a:pt x="3" y="79"/>
                    </a:lnTo>
                    <a:lnTo>
                      <a:pt x="0" y="76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7" name="Freeform 672"/>
              <p:cNvSpPr>
                <a:spLocks/>
              </p:cNvSpPr>
              <p:nvPr/>
            </p:nvSpPr>
            <p:spPr bwMode="auto">
              <a:xfrm>
                <a:off x="3214" y="1899"/>
                <a:ext cx="101" cy="79"/>
              </a:xfrm>
              <a:custGeom>
                <a:avLst/>
                <a:gdLst>
                  <a:gd name="T0" fmla="*/ 101 w 101"/>
                  <a:gd name="T1" fmla="*/ 3 h 79"/>
                  <a:gd name="T2" fmla="*/ 3 w 101"/>
                  <a:gd name="T3" fmla="*/ 79 h 79"/>
                  <a:gd name="T4" fmla="*/ 0 w 101"/>
                  <a:gd name="T5" fmla="*/ 76 h 79"/>
                  <a:gd name="T6" fmla="*/ 99 w 101"/>
                  <a:gd name="T7" fmla="*/ 0 h 79"/>
                  <a:gd name="T8" fmla="*/ 101 w 101"/>
                  <a:gd name="T9" fmla="*/ 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79">
                    <a:moveTo>
                      <a:pt x="101" y="3"/>
                    </a:moveTo>
                    <a:lnTo>
                      <a:pt x="3" y="79"/>
                    </a:lnTo>
                    <a:lnTo>
                      <a:pt x="0" y="76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8" name="Freeform 673"/>
              <p:cNvSpPr>
                <a:spLocks/>
              </p:cNvSpPr>
              <p:nvPr/>
            </p:nvSpPr>
            <p:spPr bwMode="auto">
              <a:xfrm>
                <a:off x="3210" y="1893"/>
                <a:ext cx="101" cy="80"/>
              </a:xfrm>
              <a:custGeom>
                <a:avLst/>
                <a:gdLst>
                  <a:gd name="T0" fmla="*/ 101 w 101"/>
                  <a:gd name="T1" fmla="*/ 3 h 80"/>
                  <a:gd name="T2" fmla="*/ 3 w 101"/>
                  <a:gd name="T3" fmla="*/ 80 h 80"/>
                  <a:gd name="T4" fmla="*/ 0 w 101"/>
                  <a:gd name="T5" fmla="*/ 77 h 80"/>
                  <a:gd name="T6" fmla="*/ 99 w 101"/>
                  <a:gd name="T7" fmla="*/ 0 h 80"/>
                  <a:gd name="T8" fmla="*/ 101 w 101"/>
                  <a:gd name="T9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80">
                    <a:moveTo>
                      <a:pt x="101" y="3"/>
                    </a:moveTo>
                    <a:lnTo>
                      <a:pt x="3" y="80"/>
                    </a:lnTo>
                    <a:lnTo>
                      <a:pt x="0" y="77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69" name="Freeform 674"/>
              <p:cNvSpPr>
                <a:spLocks/>
              </p:cNvSpPr>
              <p:nvPr/>
            </p:nvSpPr>
            <p:spPr bwMode="auto">
              <a:xfrm>
                <a:off x="3206" y="1888"/>
                <a:ext cx="101" cy="80"/>
              </a:xfrm>
              <a:custGeom>
                <a:avLst/>
                <a:gdLst>
                  <a:gd name="T0" fmla="*/ 101 w 101"/>
                  <a:gd name="T1" fmla="*/ 3 h 80"/>
                  <a:gd name="T2" fmla="*/ 3 w 101"/>
                  <a:gd name="T3" fmla="*/ 80 h 80"/>
                  <a:gd name="T4" fmla="*/ 0 w 101"/>
                  <a:gd name="T5" fmla="*/ 77 h 80"/>
                  <a:gd name="T6" fmla="*/ 99 w 101"/>
                  <a:gd name="T7" fmla="*/ 0 h 80"/>
                  <a:gd name="T8" fmla="*/ 101 w 101"/>
                  <a:gd name="T9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80">
                    <a:moveTo>
                      <a:pt x="101" y="3"/>
                    </a:moveTo>
                    <a:lnTo>
                      <a:pt x="3" y="80"/>
                    </a:lnTo>
                    <a:lnTo>
                      <a:pt x="0" y="77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0" name="Freeform 675"/>
              <p:cNvSpPr>
                <a:spLocks/>
              </p:cNvSpPr>
              <p:nvPr/>
            </p:nvSpPr>
            <p:spPr bwMode="auto">
              <a:xfrm>
                <a:off x="3202" y="1883"/>
                <a:ext cx="101" cy="79"/>
              </a:xfrm>
              <a:custGeom>
                <a:avLst/>
                <a:gdLst>
                  <a:gd name="T0" fmla="*/ 101 w 101"/>
                  <a:gd name="T1" fmla="*/ 3 h 79"/>
                  <a:gd name="T2" fmla="*/ 2 w 101"/>
                  <a:gd name="T3" fmla="*/ 79 h 79"/>
                  <a:gd name="T4" fmla="*/ 0 w 101"/>
                  <a:gd name="T5" fmla="*/ 76 h 79"/>
                  <a:gd name="T6" fmla="*/ 99 w 101"/>
                  <a:gd name="T7" fmla="*/ 0 h 79"/>
                  <a:gd name="T8" fmla="*/ 101 w 101"/>
                  <a:gd name="T9" fmla="*/ 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79">
                    <a:moveTo>
                      <a:pt x="101" y="3"/>
                    </a:moveTo>
                    <a:lnTo>
                      <a:pt x="2" y="79"/>
                    </a:lnTo>
                    <a:lnTo>
                      <a:pt x="0" y="76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1" name="Freeform 676"/>
              <p:cNvSpPr>
                <a:spLocks/>
              </p:cNvSpPr>
              <p:nvPr/>
            </p:nvSpPr>
            <p:spPr bwMode="auto">
              <a:xfrm>
                <a:off x="3198" y="1878"/>
                <a:ext cx="101" cy="79"/>
              </a:xfrm>
              <a:custGeom>
                <a:avLst/>
                <a:gdLst>
                  <a:gd name="T0" fmla="*/ 101 w 101"/>
                  <a:gd name="T1" fmla="*/ 3 h 79"/>
                  <a:gd name="T2" fmla="*/ 2 w 101"/>
                  <a:gd name="T3" fmla="*/ 79 h 79"/>
                  <a:gd name="T4" fmla="*/ 0 w 101"/>
                  <a:gd name="T5" fmla="*/ 76 h 79"/>
                  <a:gd name="T6" fmla="*/ 98 w 101"/>
                  <a:gd name="T7" fmla="*/ 0 h 79"/>
                  <a:gd name="T8" fmla="*/ 101 w 101"/>
                  <a:gd name="T9" fmla="*/ 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79">
                    <a:moveTo>
                      <a:pt x="101" y="3"/>
                    </a:moveTo>
                    <a:lnTo>
                      <a:pt x="2" y="79"/>
                    </a:lnTo>
                    <a:lnTo>
                      <a:pt x="0" y="76"/>
                    </a:lnTo>
                    <a:lnTo>
                      <a:pt x="98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2" name="Freeform 677"/>
              <p:cNvSpPr>
                <a:spLocks/>
              </p:cNvSpPr>
              <p:nvPr/>
            </p:nvSpPr>
            <p:spPr bwMode="auto">
              <a:xfrm>
                <a:off x="3243" y="1872"/>
                <a:ext cx="52" cy="42"/>
              </a:xfrm>
              <a:custGeom>
                <a:avLst/>
                <a:gdLst>
                  <a:gd name="T0" fmla="*/ 52 w 52"/>
                  <a:gd name="T1" fmla="*/ 3 h 42"/>
                  <a:gd name="T2" fmla="*/ 2 w 52"/>
                  <a:gd name="T3" fmla="*/ 42 h 42"/>
                  <a:gd name="T4" fmla="*/ 0 w 52"/>
                  <a:gd name="T5" fmla="*/ 39 h 42"/>
                  <a:gd name="T6" fmla="*/ 49 w 52"/>
                  <a:gd name="T7" fmla="*/ 0 h 42"/>
                  <a:gd name="T8" fmla="*/ 52 w 52"/>
                  <a:gd name="T9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2">
                    <a:moveTo>
                      <a:pt x="52" y="3"/>
                    </a:moveTo>
                    <a:lnTo>
                      <a:pt x="2" y="42"/>
                    </a:lnTo>
                    <a:lnTo>
                      <a:pt x="0" y="39"/>
                    </a:lnTo>
                    <a:lnTo>
                      <a:pt x="49" y="0"/>
                    </a:ln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3" name="Freeform 678"/>
              <p:cNvSpPr>
                <a:spLocks/>
              </p:cNvSpPr>
              <p:nvPr/>
            </p:nvSpPr>
            <p:spPr bwMode="auto">
              <a:xfrm>
                <a:off x="3167" y="1895"/>
                <a:ext cx="38" cy="36"/>
              </a:xfrm>
              <a:custGeom>
                <a:avLst/>
                <a:gdLst>
                  <a:gd name="T0" fmla="*/ 28 w 37"/>
                  <a:gd name="T1" fmla="*/ 31 h 36"/>
                  <a:gd name="T2" fmla="*/ 6 w 37"/>
                  <a:gd name="T3" fmla="*/ 28 h 36"/>
                  <a:gd name="T4" fmla="*/ 9 w 37"/>
                  <a:gd name="T5" fmla="*/ 5 h 36"/>
                  <a:gd name="T6" fmla="*/ 31 w 37"/>
                  <a:gd name="T7" fmla="*/ 8 h 36"/>
                  <a:gd name="T8" fmla="*/ 28 w 37"/>
                  <a:gd name="T9" fmla="*/ 3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6">
                    <a:moveTo>
                      <a:pt x="28" y="31"/>
                    </a:moveTo>
                    <a:cubicBezTo>
                      <a:pt x="21" y="36"/>
                      <a:pt x="11" y="35"/>
                      <a:pt x="6" y="28"/>
                    </a:cubicBezTo>
                    <a:cubicBezTo>
                      <a:pt x="0" y="21"/>
                      <a:pt x="1" y="11"/>
                      <a:pt x="9" y="5"/>
                    </a:cubicBezTo>
                    <a:cubicBezTo>
                      <a:pt x="16" y="0"/>
                      <a:pt x="26" y="1"/>
                      <a:pt x="31" y="8"/>
                    </a:cubicBezTo>
                    <a:cubicBezTo>
                      <a:pt x="37" y="15"/>
                      <a:pt x="35" y="25"/>
                      <a:pt x="28" y="31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4" name="Freeform 679"/>
              <p:cNvSpPr>
                <a:spLocks/>
              </p:cNvSpPr>
              <p:nvPr/>
            </p:nvSpPr>
            <p:spPr bwMode="auto">
              <a:xfrm>
                <a:off x="3184" y="1897"/>
                <a:ext cx="8" cy="16"/>
              </a:xfrm>
              <a:custGeom>
                <a:avLst/>
                <a:gdLst>
                  <a:gd name="T0" fmla="*/ 0 w 8"/>
                  <a:gd name="T1" fmla="*/ 0 h 16"/>
                  <a:gd name="T2" fmla="*/ 8 w 8"/>
                  <a:gd name="T3" fmla="*/ 1 h 16"/>
                  <a:gd name="T4" fmla="*/ 1 w 8"/>
                  <a:gd name="T5" fmla="*/ 16 h 16"/>
                  <a:gd name="T6" fmla="*/ 0 w 8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6">
                    <a:moveTo>
                      <a:pt x="0" y="0"/>
                    </a:moveTo>
                    <a:cubicBezTo>
                      <a:pt x="3" y="0"/>
                      <a:pt x="6" y="0"/>
                      <a:pt x="8" y="1"/>
                    </a:cubicBezTo>
                    <a:cubicBezTo>
                      <a:pt x="1" y="16"/>
                      <a:pt x="1" y="16"/>
                      <a:pt x="1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5" name="Freeform 680"/>
              <p:cNvSpPr>
                <a:spLocks/>
              </p:cNvSpPr>
              <p:nvPr/>
            </p:nvSpPr>
            <p:spPr bwMode="auto">
              <a:xfrm>
                <a:off x="3185" y="1898"/>
                <a:ext cx="18" cy="19"/>
              </a:xfrm>
              <a:custGeom>
                <a:avLst/>
                <a:gdLst>
                  <a:gd name="T0" fmla="*/ 7 w 17"/>
                  <a:gd name="T1" fmla="*/ 0 h 19"/>
                  <a:gd name="T2" fmla="*/ 13 w 17"/>
                  <a:gd name="T3" fmla="*/ 5 h 19"/>
                  <a:gd name="T4" fmla="*/ 16 w 17"/>
                  <a:gd name="T5" fmla="*/ 19 h 19"/>
                  <a:gd name="T6" fmla="*/ 0 w 17"/>
                  <a:gd name="T7" fmla="*/ 15 h 19"/>
                  <a:gd name="T8" fmla="*/ 7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7" y="0"/>
                    </a:moveTo>
                    <a:cubicBezTo>
                      <a:pt x="10" y="1"/>
                      <a:pt x="12" y="3"/>
                      <a:pt x="13" y="5"/>
                    </a:cubicBezTo>
                    <a:cubicBezTo>
                      <a:pt x="16" y="9"/>
                      <a:pt x="17" y="14"/>
                      <a:pt x="16" y="19"/>
                    </a:cubicBezTo>
                    <a:cubicBezTo>
                      <a:pt x="0" y="15"/>
                      <a:pt x="0" y="15"/>
                      <a:pt x="0" y="15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6" name="Freeform 681"/>
              <p:cNvSpPr>
                <a:spLocks/>
              </p:cNvSpPr>
              <p:nvPr/>
            </p:nvSpPr>
            <p:spPr bwMode="auto">
              <a:xfrm>
                <a:off x="3185" y="1913"/>
                <a:ext cx="17" cy="13"/>
              </a:xfrm>
              <a:custGeom>
                <a:avLst/>
                <a:gdLst>
                  <a:gd name="T0" fmla="*/ 16 w 16"/>
                  <a:gd name="T1" fmla="*/ 4 h 13"/>
                  <a:gd name="T2" fmla="*/ 10 w 16"/>
                  <a:gd name="T3" fmla="*/ 13 h 13"/>
                  <a:gd name="T4" fmla="*/ 0 w 16"/>
                  <a:gd name="T5" fmla="*/ 0 h 13"/>
                  <a:gd name="T6" fmla="*/ 16 w 16"/>
                  <a:gd name="T7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3">
                    <a:moveTo>
                      <a:pt x="16" y="4"/>
                    </a:moveTo>
                    <a:cubicBezTo>
                      <a:pt x="15" y="7"/>
                      <a:pt x="13" y="10"/>
                      <a:pt x="10" y="1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7" name="Freeform 682"/>
              <p:cNvSpPr>
                <a:spLocks/>
              </p:cNvSpPr>
              <p:nvPr/>
            </p:nvSpPr>
            <p:spPr bwMode="auto">
              <a:xfrm>
                <a:off x="3183" y="1913"/>
                <a:ext cx="13" cy="16"/>
              </a:xfrm>
              <a:custGeom>
                <a:avLst/>
                <a:gdLst>
                  <a:gd name="T0" fmla="*/ 12 w 12"/>
                  <a:gd name="T1" fmla="*/ 13 h 16"/>
                  <a:gd name="T2" fmla="*/ 2 w 12"/>
                  <a:gd name="T3" fmla="*/ 0 h 16"/>
                  <a:gd name="T4" fmla="*/ 0 w 12"/>
                  <a:gd name="T5" fmla="*/ 16 h 16"/>
                  <a:gd name="T6" fmla="*/ 12 w 12"/>
                  <a:gd name="T7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12" y="13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4" y="16"/>
                      <a:pt x="9" y="15"/>
                      <a:pt x="12" y="13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8" name="Freeform 683"/>
              <p:cNvSpPr>
                <a:spLocks/>
              </p:cNvSpPr>
              <p:nvPr/>
            </p:nvSpPr>
            <p:spPr bwMode="auto">
              <a:xfrm>
                <a:off x="3201" y="1830"/>
                <a:ext cx="59" cy="47"/>
              </a:xfrm>
              <a:custGeom>
                <a:avLst/>
                <a:gdLst>
                  <a:gd name="T0" fmla="*/ 59 w 59"/>
                  <a:gd name="T1" fmla="*/ 1 h 47"/>
                  <a:gd name="T2" fmla="*/ 1 w 59"/>
                  <a:gd name="T3" fmla="*/ 47 h 47"/>
                  <a:gd name="T4" fmla="*/ 0 w 59"/>
                  <a:gd name="T5" fmla="*/ 45 h 47"/>
                  <a:gd name="T6" fmla="*/ 58 w 59"/>
                  <a:gd name="T7" fmla="*/ 0 h 47"/>
                  <a:gd name="T8" fmla="*/ 59 w 59"/>
                  <a:gd name="T9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47">
                    <a:moveTo>
                      <a:pt x="59" y="1"/>
                    </a:moveTo>
                    <a:lnTo>
                      <a:pt x="1" y="47"/>
                    </a:lnTo>
                    <a:lnTo>
                      <a:pt x="0" y="45"/>
                    </a:lnTo>
                    <a:lnTo>
                      <a:pt x="58" y="0"/>
                    </a:lnTo>
                    <a:lnTo>
                      <a:pt x="59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79" name="Freeform 684"/>
              <p:cNvSpPr>
                <a:spLocks/>
              </p:cNvSpPr>
              <p:nvPr/>
            </p:nvSpPr>
            <p:spPr bwMode="auto">
              <a:xfrm>
                <a:off x="3250" y="1831"/>
                <a:ext cx="35" cy="40"/>
              </a:xfrm>
              <a:custGeom>
                <a:avLst/>
                <a:gdLst>
                  <a:gd name="T0" fmla="*/ 35 w 35"/>
                  <a:gd name="T1" fmla="*/ 32 h 40"/>
                  <a:gd name="T2" fmla="*/ 24 w 35"/>
                  <a:gd name="T3" fmla="*/ 40 h 40"/>
                  <a:gd name="T4" fmla="*/ 0 w 35"/>
                  <a:gd name="T5" fmla="*/ 8 h 40"/>
                  <a:gd name="T6" fmla="*/ 10 w 35"/>
                  <a:gd name="T7" fmla="*/ 0 h 40"/>
                  <a:gd name="T8" fmla="*/ 35 w 35"/>
                  <a:gd name="T9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40">
                    <a:moveTo>
                      <a:pt x="35" y="32"/>
                    </a:moveTo>
                    <a:lnTo>
                      <a:pt x="24" y="40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35" y="32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0" name="Freeform 685"/>
              <p:cNvSpPr>
                <a:spLocks/>
              </p:cNvSpPr>
              <p:nvPr/>
            </p:nvSpPr>
            <p:spPr bwMode="auto">
              <a:xfrm>
                <a:off x="3238" y="1841"/>
                <a:ext cx="26" cy="27"/>
              </a:xfrm>
              <a:custGeom>
                <a:avLst/>
                <a:gdLst>
                  <a:gd name="T0" fmla="*/ 26 w 26"/>
                  <a:gd name="T1" fmla="*/ 19 h 27"/>
                  <a:gd name="T2" fmla="*/ 15 w 26"/>
                  <a:gd name="T3" fmla="*/ 27 h 27"/>
                  <a:gd name="T4" fmla="*/ 0 w 26"/>
                  <a:gd name="T5" fmla="*/ 8 h 27"/>
                  <a:gd name="T6" fmla="*/ 10 w 26"/>
                  <a:gd name="T7" fmla="*/ 0 h 27"/>
                  <a:gd name="T8" fmla="*/ 26 w 26"/>
                  <a:gd name="T9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26" y="19"/>
                    </a:moveTo>
                    <a:lnTo>
                      <a:pt x="15" y="27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1" name="Freeform 686"/>
              <p:cNvSpPr>
                <a:spLocks/>
              </p:cNvSpPr>
              <p:nvPr/>
            </p:nvSpPr>
            <p:spPr bwMode="auto">
              <a:xfrm>
                <a:off x="3226" y="1850"/>
                <a:ext cx="20" cy="21"/>
              </a:xfrm>
              <a:custGeom>
                <a:avLst/>
                <a:gdLst>
                  <a:gd name="T0" fmla="*/ 20 w 20"/>
                  <a:gd name="T1" fmla="*/ 13 h 21"/>
                  <a:gd name="T2" fmla="*/ 10 w 20"/>
                  <a:gd name="T3" fmla="*/ 21 h 21"/>
                  <a:gd name="T4" fmla="*/ 0 w 20"/>
                  <a:gd name="T5" fmla="*/ 8 h 21"/>
                  <a:gd name="T6" fmla="*/ 10 w 20"/>
                  <a:gd name="T7" fmla="*/ 0 h 21"/>
                  <a:gd name="T8" fmla="*/ 20 w 20"/>
                  <a:gd name="T9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20" y="13"/>
                    </a:moveTo>
                    <a:lnTo>
                      <a:pt x="10" y="21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20" y="13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2" name="Freeform 687"/>
              <p:cNvSpPr>
                <a:spLocks/>
              </p:cNvSpPr>
              <p:nvPr/>
            </p:nvSpPr>
            <p:spPr bwMode="auto">
              <a:xfrm>
                <a:off x="3214" y="1859"/>
                <a:ext cx="25" cy="27"/>
              </a:xfrm>
              <a:custGeom>
                <a:avLst/>
                <a:gdLst>
                  <a:gd name="T0" fmla="*/ 25 w 25"/>
                  <a:gd name="T1" fmla="*/ 19 h 27"/>
                  <a:gd name="T2" fmla="*/ 15 w 25"/>
                  <a:gd name="T3" fmla="*/ 27 h 27"/>
                  <a:gd name="T4" fmla="*/ 0 w 25"/>
                  <a:gd name="T5" fmla="*/ 8 h 27"/>
                  <a:gd name="T6" fmla="*/ 10 w 25"/>
                  <a:gd name="T7" fmla="*/ 0 h 27"/>
                  <a:gd name="T8" fmla="*/ 25 w 25"/>
                  <a:gd name="T9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7">
                    <a:moveTo>
                      <a:pt x="25" y="19"/>
                    </a:moveTo>
                    <a:lnTo>
                      <a:pt x="15" y="27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25" y="19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3" name="Freeform 688"/>
              <p:cNvSpPr>
                <a:spLocks/>
              </p:cNvSpPr>
              <p:nvPr/>
            </p:nvSpPr>
            <p:spPr bwMode="auto">
              <a:xfrm>
                <a:off x="3202" y="1869"/>
                <a:ext cx="21" cy="21"/>
              </a:xfrm>
              <a:custGeom>
                <a:avLst/>
                <a:gdLst>
                  <a:gd name="T0" fmla="*/ 21 w 21"/>
                  <a:gd name="T1" fmla="*/ 13 h 21"/>
                  <a:gd name="T2" fmla="*/ 10 w 21"/>
                  <a:gd name="T3" fmla="*/ 21 h 21"/>
                  <a:gd name="T4" fmla="*/ 0 w 21"/>
                  <a:gd name="T5" fmla="*/ 8 h 21"/>
                  <a:gd name="T6" fmla="*/ 10 w 21"/>
                  <a:gd name="T7" fmla="*/ 0 h 21"/>
                  <a:gd name="T8" fmla="*/ 21 w 21"/>
                  <a:gd name="T9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21" y="13"/>
                    </a:moveTo>
                    <a:lnTo>
                      <a:pt x="10" y="21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4" name="Freeform 689"/>
              <p:cNvSpPr>
                <a:spLocks/>
              </p:cNvSpPr>
              <p:nvPr/>
            </p:nvSpPr>
            <p:spPr bwMode="auto">
              <a:xfrm>
                <a:off x="3179" y="1887"/>
                <a:ext cx="7" cy="6"/>
              </a:xfrm>
              <a:custGeom>
                <a:avLst/>
                <a:gdLst>
                  <a:gd name="T0" fmla="*/ 7 w 7"/>
                  <a:gd name="T1" fmla="*/ 2 h 6"/>
                  <a:gd name="T2" fmla="*/ 2 w 7"/>
                  <a:gd name="T3" fmla="*/ 6 h 6"/>
                  <a:gd name="T4" fmla="*/ 0 w 7"/>
                  <a:gd name="T5" fmla="*/ 4 h 6"/>
                  <a:gd name="T6" fmla="*/ 6 w 7"/>
                  <a:gd name="T7" fmla="*/ 0 h 6"/>
                  <a:gd name="T8" fmla="*/ 7 w 7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7" y="2"/>
                    </a:moveTo>
                    <a:lnTo>
                      <a:pt x="2" y="6"/>
                    </a:lnTo>
                    <a:lnTo>
                      <a:pt x="0" y="4"/>
                    </a:lnTo>
                    <a:lnTo>
                      <a:pt x="6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5" name="Freeform 690"/>
              <p:cNvSpPr>
                <a:spLocks/>
              </p:cNvSpPr>
              <p:nvPr/>
            </p:nvSpPr>
            <p:spPr bwMode="auto">
              <a:xfrm>
                <a:off x="3161" y="1893"/>
                <a:ext cx="17" cy="14"/>
              </a:xfrm>
              <a:custGeom>
                <a:avLst/>
                <a:gdLst>
                  <a:gd name="T0" fmla="*/ 17 w 17"/>
                  <a:gd name="T1" fmla="*/ 2 h 14"/>
                  <a:gd name="T2" fmla="*/ 1 w 17"/>
                  <a:gd name="T3" fmla="*/ 14 h 14"/>
                  <a:gd name="T4" fmla="*/ 0 w 17"/>
                  <a:gd name="T5" fmla="*/ 12 h 14"/>
                  <a:gd name="T6" fmla="*/ 16 w 17"/>
                  <a:gd name="T7" fmla="*/ 0 h 14"/>
                  <a:gd name="T8" fmla="*/ 17 w 17"/>
                  <a:gd name="T9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4">
                    <a:moveTo>
                      <a:pt x="17" y="2"/>
                    </a:moveTo>
                    <a:lnTo>
                      <a:pt x="1" y="14"/>
                    </a:lnTo>
                    <a:lnTo>
                      <a:pt x="0" y="12"/>
                    </a:lnTo>
                    <a:lnTo>
                      <a:pt x="16" y="0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6" name="Freeform 691"/>
              <p:cNvSpPr>
                <a:spLocks/>
              </p:cNvSpPr>
              <p:nvPr/>
            </p:nvSpPr>
            <p:spPr bwMode="auto">
              <a:xfrm>
                <a:off x="3208" y="1822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2 w 48"/>
                  <a:gd name="T3" fmla="*/ 38 h 38"/>
                  <a:gd name="T4" fmla="*/ 0 w 48"/>
                  <a:gd name="T5" fmla="*/ 35 h 38"/>
                  <a:gd name="T6" fmla="*/ 45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5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7" name="Freeform 692"/>
              <p:cNvSpPr>
                <a:spLocks/>
              </p:cNvSpPr>
              <p:nvPr/>
            </p:nvSpPr>
            <p:spPr bwMode="auto">
              <a:xfrm>
                <a:off x="3204" y="1817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2 w 48"/>
                  <a:gd name="T3" fmla="*/ 38 h 38"/>
                  <a:gd name="T4" fmla="*/ 0 w 48"/>
                  <a:gd name="T5" fmla="*/ 35 h 38"/>
                  <a:gd name="T6" fmla="*/ 45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5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8" name="Freeform 693"/>
              <p:cNvSpPr>
                <a:spLocks/>
              </p:cNvSpPr>
              <p:nvPr/>
            </p:nvSpPr>
            <p:spPr bwMode="auto">
              <a:xfrm>
                <a:off x="3200" y="1811"/>
                <a:ext cx="47" cy="39"/>
              </a:xfrm>
              <a:custGeom>
                <a:avLst/>
                <a:gdLst>
                  <a:gd name="T0" fmla="*/ 47 w 47"/>
                  <a:gd name="T1" fmla="*/ 4 h 39"/>
                  <a:gd name="T2" fmla="*/ 2 w 47"/>
                  <a:gd name="T3" fmla="*/ 39 h 39"/>
                  <a:gd name="T4" fmla="*/ 0 w 47"/>
                  <a:gd name="T5" fmla="*/ 36 h 39"/>
                  <a:gd name="T6" fmla="*/ 45 w 47"/>
                  <a:gd name="T7" fmla="*/ 0 h 39"/>
                  <a:gd name="T8" fmla="*/ 47 w 47"/>
                  <a:gd name="T9" fmla="*/ 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9">
                    <a:moveTo>
                      <a:pt x="47" y="4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5" y="0"/>
                    </a:lnTo>
                    <a:lnTo>
                      <a:pt x="47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89" name="Freeform 694"/>
              <p:cNvSpPr>
                <a:spLocks/>
              </p:cNvSpPr>
              <p:nvPr/>
            </p:nvSpPr>
            <p:spPr bwMode="auto">
              <a:xfrm>
                <a:off x="3196" y="1805"/>
                <a:ext cx="47" cy="39"/>
              </a:xfrm>
              <a:custGeom>
                <a:avLst/>
                <a:gdLst>
                  <a:gd name="T0" fmla="*/ 47 w 47"/>
                  <a:gd name="T1" fmla="*/ 3 h 39"/>
                  <a:gd name="T2" fmla="*/ 2 w 47"/>
                  <a:gd name="T3" fmla="*/ 39 h 39"/>
                  <a:gd name="T4" fmla="*/ 0 w 47"/>
                  <a:gd name="T5" fmla="*/ 36 h 39"/>
                  <a:gd name="T6" fmla="*/ 45 w 47"/>
                  <a:gd name="T7" fmla="*/ 0 h 39"/>
                  <a:gd name="T8" fmla="*/ 47 w 47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9">
                    <a:moveTo>
                      <a:pt x="47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5" y="0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0" name="Freeform 695"/>
              <p:cNvSpPr>
                <a:spLocks/>
              </p:cNvSpPr>
              <p:nvPr/>
            </p:nvSpPr>
            <p:spPr bwMode="auto">
              <a:xfrm>
                <a:off x="3191" y="1800"/>
                <a:ext cx="48" cy="39"/>
              </a:xfrm>
              <a:custGeom>
                <a:avLst/>
                <a:gdLst>
                  <a:gd name="T0" fmla="*/ 48 w 48"/>
                  <a:gd name="T1" fmla="*/ 3 h 39"/>
                  <a:gd name="T2" fmla="*/ 2 w 48"/>
                  <a:gd name="T3" fmla="*/ 39 h 39"/>
                  <a:gd name="T4" fmla="*/ 0 w 48"/>
                  <a:gd name="T5" fmla="*/ 36 h 39"/>
                  <a:gd name="T6" fmla="*/ 46 w 48"/>
                  <a:gd name="T7" fmla="*/ 0 h 39"/>
                  <a:gd name="T8" fmla="*/ 48 w 48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8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1" name="Freeform 696"/>
              <p:cNvSpPr>
                <a:spLocks/>
              </p:cNvSpPr>
              <p:nvPr/>
            </p:nvSpPr>
            <p:spPr bwMode="auto">
              <a:xfrm>
                <a:off x="3187" y="1795"/>
                <a:ext cx="48" cy="39"/>
              </a:xfrm>
              <a:custGeom>
                <a:avLst/>
                <a:gdLst>
                  <a:gd name="T0" fmla="*/ 48 w 48"/>
                  <a:gd name="T1" fmla="*/ 3 h 39"/>
                  <a:gd name="T2" fmla="*/ 2 w 48"/>
                  <a:gd name="T3" fmla="*/ 39 h 39"/>
                  <a:gd name="T4" fmla="*/ 0 w 48"/>
                  <a:gd name="T5" fmla="*/ 36 h 39"/>
                  <a:gd name="T6" fmla="*/ 46 w 48"/>
                  <a:gd name="T7" fmla="*/ 0 h 39"/>
                  <a:gd name="T8" fmla="*/ 48 w 48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8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2" name="Freeform 697"/>
              <p:cNvSpPr>
                <a:spLocks/>
              </p:cNvSpPr>
              <p:nvPr/>
            </p:nvSpPr>
            <p:spPr bwMode="auto">
              <a:xfrm>
                <a:off x="3183" y="1790"/>
                <a:ext cx="48" cy="39"/>
              </a:xfrm>
              <a:custGeom>
                <a:avLst/>
                <a:gdLst>
                  <a:gd name="T0" fmla="*/ 48 w 48"/>
                  <a:gd name="T1" fmla="*/ 3 h 39"/>
                  <a:gd name="T2" fmla="*/ 2 w 48"/>
                  <a:gd name="T3" fmla="*/ 39 h 39"/>
                  <a:gd name="T4" fmla="*/ 0 w 48"/>
                  <a:gd name="T5" fmla="*/ 36 h 39"/>
                  <a:gd name="T6" fmla="*/ 46 w 48"/>
                  <a:gd name="T7" fmla="*/ 0 h 39"/>
                  <a:gd name="T8" fmla="*/ 48 w 48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8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3" name="Freeform 698"/>
              <p:cNvSpPr>
                <a:spLocks/>
              </p:cNvSpPr>
              <p:nvPr/>
            </p:nvSpPr>
            <p:spPr bwMode="auto">
              <a:xfrm>
                <a:off x="3202" y="1784"/>
                <a:ext cx="25" cy="21"/>
              </a:xfrm>
              <a:custGeom>
                <a:avLst/>
                <a:gdLst>
                  <a:gd name="T0" fmla="*/ 25 w 25"/>
                  <a:gd name="T1" fmla="*/ 3 h 21"/>
                  <a:gd name="T2" fmla="*/ 2 w 25"/>
                  <a:gd name="T3" fmla="*/ 21 h 21"/>
                  <a:gd name="T4" fmla="*/ 0 w 25"/>
                  <a:gd name="T5" fmla="*/ 18 h 21"/>
                  <a:gd name="T6" fmla="*/ 23 w 25"/>
                  <a:gd name="T7" fmla="*/ 0 h 21"/>
                  <a:gd name="T8" fmla="*/ 25 w 25"/>
                  <a:gd name="T9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1">
                    <a:moveTo>
                      <a:pt x="25" y="3"/>
                    </a:moveTo>
                    <a:lnTo>
                      <a:pt x="2" y="21"/>
                    </a:lnTo>
                    <a:lnTo>
                      <a:pt x="0" y="18"/>
                    </a:lnTo>
                    <a:lnTo>
                      <a:pt x="23" y="0"/>
                    </a:lnTo>
                    <a:lnTo>
                      <a:pt x="25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4" name="Freeform 699"/>
              <p:cNvSpPr>
                <a:spLocks/>
              </p:cNvSpPr>
              <p:nvPr/>
            </p:nvSpPr>
            <p:spPr bwMode="auto">
              <a:xfrm>
                <a:off x="3154" y="1863"/>
                <a:ext cx="48" cy="39"/>
              </a:xfrm>
              <a:custGeom>
                <a:avLst/>
                <a:gdLst>
                  <a:gd name="T0" fmla="*/ 48 w 48"/>
                  <a:gd name="T1" fmla="*/ 3 h 39"/>
                  <a:gd name="T2" fmla="*/ 2 w 48"/>
                  <a:gd name="T3" fmla="*/ 39 h 39"/>
                  <a:gd name="T4" fmla="*/ 0 w 48"/>
                  <a:gd name="T5" fmla="*/ 36 h 39"/>
                  <a:gd name="T6" fmla="*/ 46 w 48"/>
                  <a:gd name="T7" fmla="*/ 0 h 39"/>
                  <a:gd name="T8" fmla="*/ 48 w 48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8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5" name="Freeform 700"/>
              <p:cNvSpPr>
                <a:spLocks/>
              </p:cNvSpPr>
              <p:nvPr/>
            </p:nvSpPr>
            <p:spPr bwMode="auto">
              <a:xfrm>
                <a:off x="3150" y="1858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2 w 48"/>
                  <a:gd name="T3" fmla="*/ 38 h 38"/>
                  <a:gd name="T4" fmla="*/ 0 w 48"/>
                  <a:gd name="T5" fmla="*/ 35 h 38"/>
                  <a:gd name="T6" fmla="*/ 46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6" name="Freeform 701"/>
              <p:cNvSpPr>
                <a:spLocks/>
              </p:cNvSpPr>
              <p:nvPr/>
            </p:nvSpPr>
            <p:spPr bwMode="auto">
              <a:xfrm>
                <a:off x="3146" y="1853"/>
                <a:ext cx="47" cy="38"/>
              </a:xfrm>
              <a:custGeom>
                <a:avLst/>
                <a:gdLst>
                  <a:gd name="T0" fmla="*/ 47 w 47"/>
                  <a:gd name="T1" fmla="*/ 3 h 38"/>
                  <a:gd name="T2" fmla="*/ 2 w 47"/>
                  <a:gd name="T3" fmla="*/ 38 h 38"/>
                  <a:gd name="T4" fmla="*/ 0 w 47"/>
                  <a:gd name="T5" fmla="*/ 35 h 38"/>
                  <a:gd name="T6" fmla="*/ 45 w 47"/>
                  <a:gd name="T7" fmla="*/ 0 h 38"/>
                  <a:gd name="T8" fmla="*/ 47 w 47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8">
                    <a:moveTo>
                      <a:pt x="47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5" y="0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7" name="Freeform 702"/>
              <p:cNvSpPr>
                <a:spLocks/>
              </p:cNvSpPr>
              <p:nvPr/>
            </p:nvSpPr>
            <p:spPr bwMode="auto">
              <a:xfrm>
                <a:off x="3142" y="1848"/>
                <a:ext cx="47" cy="38"/>
              </a:xfrm>
              <a:custGeom>
                <a:avLst/>
                <a:gdLst>
                  <a:gd name="T0" fmla="*/ 47 w 47"/>
                  <a:gd name="T1" fmla="*/ 3 h 38"/>
                  <a:gd name="T2" fmla="*/ 2 w 47"/>
                  <a:gd name="T3" fmla="*/ 38 h 38"/>
                  <a:gd name="T4" fmla="*/ 0 w 47"/>
                  <a:gd name="T5" fmla="*/ 35 h 38"/>
                  <a:gd name="T6" fmla="*/ 45 w 47"/>
                  <a:gd name="T7" fmla="*/ 0 h 38"/>
                  <a:gd name="T8" fmla="*/ 47 w 47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8">
                    <a:moveTo>
                      <a:pt x="47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5" y="0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8" name="Freeform 703"/>
              <p:cNvSpPr>
                <a:spLocks/>
              </p:cNvSpPr>
              <p:nvPr/>
            </p:nvSpPr>
            <p:spPr bwMode="auto">
              <a:xfrm>
                <a:off x="3138" y="1842"/>
                <a:ext cx="47" cy="39"/>
              </a:xfrm>
              <a:custGeom>
                <a:avLst/>
                <a:gdLst>
                  <a:gd name="T0" fmla="*/ 47 w 47"/>
                  <a:gd name="T1" fmla="*/ 3 h 39"/>
                  <a:gd name="T2" fmla="*/ 2 w 47"/>
                  <a:gd name="T3" fmla="*/ 39 h 39"/>
                  <a:gd name="T4" fmla="*/ 0 w 47"/>
                  <a:gd name="T5" fmla="*/ 36 h 39"/>
                  <a:gd name="T6" fmla="*/ 45 w 47"/>
                  <a:gd name="T7" fmla="*/ 0 h 39"/>
                  <a:gd name="T8" fmla="*/ 47 w 47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9">
                    <a:moveTo>
                      <a:pt x="47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5" y="0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99" name="Freeform 704"/>
              <p:cNvSpPr>
                <a:spLocks/>
              </p:cNvSpPr>
              <p:nvPr/>
            </p:nvSpPr>
            <p:spPr bwMode="auto">
              <a:xfrm>
                <a:off x="3133" y="1837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3 w 48"/>
                  <a:gd name="T3" fmla="*/ 38 h 38"/>
                  <a:gd name="T4" fmla="*/ 0 w 48"/>
                  <a:gd name="T5" fmla="*/ 35 h 38"/>
                  <a:gd name="T6" fmla="*/ 46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3" y="38"/>
                    </a:lnTo>
                    <a:lnTo>
                      <a:pt x="0" y="35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0" name="Freeform 705"/>
              <p:cNvSpPr>
                <a:spLocks/>
              </p:cNvSpPr>
              <p:nvPr/>
            </p:nvSpPr>
            <p:spPr bwMode="auto">
              <a:xfrm>
                <a:off x="3129" y="1832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3 w 48"/>
                  <a:gd name="T3" fmla="*/ 38 h 38"/>
                  <a:gd name="T4" fmla="*/ 0 w 48"/>
                  <a:gd name="T5" fmla="*/ 35 h 38"/>
                  <a:gd name="T6" fmla="*/ 46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3" y="38"/>
                    </a:lnTo>
                    <a:lnTo>
                      <a:pt x="0" y="35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1" name="Freeform 706"/>
              <p:cNvSpPr>
                <a:spLocks/>
              </p:cNvSpPr>
              <p:nvPr/>
            </p:nvSpPr>
            <p:spPr bwMode="auto">
              <a:xfrm>
                <a:off x="3139" y="1827"/>
                <a:ext cx="34" cy="27"/>
              </a:xfrm>
              <a:custGeom>
                <a:avLst/>
                <a:gdLst>
                  <a:gd name="T0" fmla="*/ 34 w 34"/>
                  <a:gd name="T1" fmla="*/ 3 h 27"/>
                  <a:gd name="T2" fmla="*/ 2 w 34"/>
                  <a:gd name="T3" fmla="*/ 27 h 27"/>
                  <a:gd name="T4" fmla="*/ 0 w 34"/>
                  <a:gd name="T5" fmla="*/ 24 h 27"/>
                  <a:gd name="T6" fmla="*/ 31 w 34"/>
                  <a:gd name="T7" fmla="*/ 0 h 27"/>
                  <a:gd name="T8" fmla="*/ 34 w 34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7">
                    <a:moveTo>
                      <a:pt x="34" y="3"/>
                    </a:moveTo>
                    <a:lnTo>
                      <a:pt x="2" y="27"/>
                    </a:lnTo>
                    <a:lnTo>
                      <a:pt x="0" y="24"/>
                    </a:lnTo>
                    <a:lnTo>
                      <a:pt x="31" y="0"/>
                    </a:lnTo>
                    <a:lnTo>
                      <a:pt x="34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2" name="Freeform 707"/>
              <p:cNvSpPr>
                <a:spLocks/>
              </p:cNvSpPr>
              <p:nvPr/>
            </p:nvSpPr>
            <p:spPr bwMode="auto">
              <a:xfrm>
                <a:off x="2846" y="1820"/>
                <a:ext cx="245" cy="265"/>
              </a:xfrm>
              <a:custGeom>
                <a:avLst/>
                <a:gdLst>
                  <a:gd name="T0" fmla="*/ 129 w 245"/>
                  <a:gd name="T1" fmla="*/ 265 h 265"/>
                  <a:gd name="T2" fmla="*/ 0 w 245"/>
                  <a:gd name="T3" fmla="*/ 184 h 265"/>
                  <a:gd name="T4" fmla="*/ 114 w 245"/>
                  <a:gd name="T5" fmla="*/ 0 h 265"/>
                  <a:gd name="T6" fmla="*/ 245 w 245"/>
                  <a:gd name="T7" fmla="*/ 81 h 265"/>
                  <a:gd name="T8" fmla="*/ 129 w 245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5" h="265">
                    <a:moveTo>
                      <a:pt x="129" y="265"/>
                    </a:moveTo>
                    <a:lnTo>
                      <a:pt x="0" y="184"/>
                    </a:lnTo>
                    <a:lnTo>
                      <a:pt x="114" y="0"/>
                    </a:lnTo>
                    <a:lnTo>
                      <a:pt x="245" y="81"/>
                    </a:lnTo>
                    <a:lnTo>
                      <a:pt x="129" y="265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3" name="Freeform 708"/>
              <p:cNvSpPr>
                <a:spLocks/>
              </p:cNvSpPr>
              <p:nvPr/>
            </p:nvSpPr>
            <p:spPr bwMode="auto">
              <a:xfrm>
                <a:off x="2891" y="2002"/>
                <a:ext cx="65" cy="43"/>
              </a:xfrm>
              <a:custGeom>
                <a:avLst/>
                <a:gdLst>
                  <a:gd name="T0" fmla="*/ 63 w 65"/>
                  <a:gd name="T1" fmla="*/ 43 h 43"/>
                  <a:gd name="T2" fmla="*/ 0 w 65"/>
                  <a:gd name="T3" fmla="*/ 4 h 43"/>
                  <a:gd name="T4" fmla="*/ 2 w 65"/>
                  <a:gd name="T5" fmla="*/ 0 h 43"/>
                  <a:gd name="T6" fmla="*/ 65 w 65"/>
                  <a:gd name="T7" fmla="*/ 39 h 43"/>
                  <a:gd name="T8" fmla="*/ 63 w 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43">
                    <a:moveTo>
                      <a:pt x="63" y="43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65" y="39"/>
                    </a:lnTo>
                    <a:lnTo>
                      <a:pt x="63" y="4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4" name="Freeform 709"/>
              <p:cNvSpPr>
                <a:spLocks/>
              </p:cNvSpPr>
              <p:nvPr/>
            </p:nvSpPr>
            <p:spPr bwMode="auto">
              <a:xfrm>
                <a:off x="2875" y="1980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3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5" name="Freeform 710"/>
              <p:cNvSpPr>
                <a:spLocks/>
              </p:cNvSpPr>
              <p:nvPr/>
            </p:nvSpPr>
            <p:spPr bwMode="auto">
              <a:xfrm>
                <a:off x="2878" y="1974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3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6" name="Freeform 711"/>
              <p:cNvSpPr>
                <a:spLocks/>
              </p:cNvSpPr>
              <p:nvPr/>
            </p:nvSpPr>
            <p:spPr bwMode="auto">
              <a:xfrm>
                <a:off x="2882" y="1969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3 h 70"/>
                  <a:gd name="T4" fmla="*/ 2 w 108"/>
                  <a:gd name="T5" fmla="*/ 0 h 70"/>
                  <a:gd name="T6" fmla="*/ 108 w 108"/>
                  <a:gd name="T7" fmla="*/ 66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8" y="66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7" name="Freeform 712"/>
              <p:cNvSpPr>
                <a:spLocks/>
              </p:cNvSpPr>
              <p:nvPr/>
            </p:nvSpPr>
            <p:spPr bwMode="auto">
              <a:xfrm>
                <a:off x="2885" y="1963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3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8" name="Freeform 713"/>
              <p:cNvSpPr>
                <a:spLocks/>
              </p:cNvSpPr>
              <p:nvPr/>
            </p:nvSpPr>
            <p:spPr bwMode="auto">
              <a:xfrm>
                <a:off x="2889" y="1957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4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09" name="Freeform 714"/>
              <p:cNvSpPr>
                <a:spLocks/>
              </p:cNvSpPr>
              <p:nvPr/>
            </p:nvSpPr>
            <p:spPr bwMode="auto">
              <a:xfrm>
                <a:off x="2892" y="1952"/>
                <a:ext cx="109" cy="70"/>
              </a:xfrm>
              <a:custGeom>
                <a:avLst/>
                <a:gdLst>
                  <a:gd name="T0" fmla="*/ 106 w 109"/>
                  <a:gd name="T1" fmla="*/ 70 h 70"/>
                  <a:gd name="T2" fmla="*/ 0 w 109"/>
                  <a:gd name="T3" fmla="*/ 3 h 70"/>
                  <a:gd name="T4" fmla="*/ 2 w 109"/>
                  <a:gd name="T5" fmla="*/ 0 h 70"/>
                  <a:gd name="T6" fmla="*/ 109 w 109"/>
                  <a:gd name="T7" fmla="*/ 67 h 70"/>
                  <a:gd name="T8" fmla="*/ 106 w 109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9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0" name="Freeform 715"/>
              <p:cNvSpPr>
                <a:spLocks/>
              </p:cNvSpPr>
              <p:nvPr/>
            </p:nvSpPr>
            <p:spPr bwMode="auto">
              <a:xfrm>
                <a:off x="2896" y="1946"/>
                <a:ext cx="109" cy="70"/>
              </a:xfrm>
              <a:custGeom>
                <a:avLst/>
                <a:gdLst>
                  <a:gd name="T0" fmla="*/ 107 w 109"/>
                  <a:gd name="T1" fmla="*/ 70 h 70"/>
                  <a:gd name="T2" fmla="*/ 0 w 109"/>
                  <a:gd name="T3" fmla="*/ 3 h 70"/>
                  <a:gd name="T4" fmla="*/ 2 w 109"/>
                  <a:gd name="T5" fmla="*/ 0 h 70"/>
                  <a:gd name="T6" fmla="*/ 109 w 109"/>
                  <a:gd name="T7" fmla="*/ 67 h 70"/>
                  <a:gd name="T8" fmla="*/ 107 w 109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70">
                    <a:moveTo>
                      <a:pt x="107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9" y="67"/>
                    </a:lnTo>
                    <a:lnTo>
                      <a:pt x="107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1" name="Freeform 716"/>
              <p:cNvSpPr>
                <a:spLocks/>
              </p:cNvSpPr>
              <p:nvPr/>
            </p:nvSpPr>
            <p:spPr bwMode="auto">
              <a:xfrm>
                <a:off x="2900" y="1940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4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2" name="Freeform 717"/>
              <p:cNvSpPr>
                <a:spLocks/>
              </p:cNvSpPr>
              <p:nvPr/>
            </p:nvSpPr>
            <p:spPr bwMode="auto">
              <a:xfrm>
                <a:off x="2956" y="1968"/>
                <a:ext cx="56" cy="37"/>
              </a:xfrm>
              <a:custGeom>
                <a:avLst/>
                <a:gdLst>
                  <a:gd name="T0" fmla="*/ 54 w 56"/>
                  <a:gd name="T1" fmla="*/ 37 h 37"/>
                  <a:gd name="T2" fmla="*/ 0 w 56"/>
                  <a:gd name="T3" fmla="*/ 3 h 37"/>
                  <a:gd name="T4" fmla="*/ 2 w 56"/>
                  <a:gd name="T5" fmla="*/ 0 h 37"/>
                  <a:gd name="T6" fmla="*/ 56 w 56"/>
                  <a:gd name="T7" fmla="*/ 34 h 37"/>
                  <a:gd name="T8" fmla="*/ 54 w 56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37">
                    <a:moveTo>
                      <a:pt x="54" y="37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6" y="34"/>
                    </a:lnTo>
                    <a:lnTo>
                      <a:pt x="54" y="3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3" name="Freeform 718"/>
              <p:cNvSpPr>
                <a:spLocks/>
              </p:cNvSpPr>
              <p:nvPr/>
            </p:nvSpPr>
            <p:spPr bwMode="auto">
              <a:xfrm>
                <a:off x="2918" y="1897"/>
                <a:ext cx="37" cy="37"/>
              </a:xfrm>
              <a:custGeom>
                <a:avLst/>
                <a:gdLst>
                  <a:gd name="T0" fmla="*/ 10 w 37"/>
                  <a:gd name="T1" fmla="*/ 32 h 37"/>
                  <a:gd name="T2" fmla="*/ 4 w 37"/>
                  <a:gd name="T3" fmla="*/ 10 h 37"/>
                  <a:gd name="T4" fmla="*/ 27 w 37"/>
                  <a:gd name="T5" fmla="*/ 5 h 37"/>
                  <a:gd name="T6" fmla="*/ 32 w 37"/>
                  <a:gd name="T7" fmla="*/ 27 h 37"/>
                  <a:gd name="T8" fmla="*/ 10 w 37"/>
                  <a:gd name="T9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10" y="32"/>
                    </a:moveTo>
                    <a:cubicBezTo>
                      <a:pt x="2" y="27"/>
                      <a:pt x="0" y="17"/>
                      <a:pt x="4" y="10"/>
                    </a:cubicBezTo>
                    <a:cubicBezTo>
                      <a:pt x="9" y="2"/>
                      <a:pt x="19" y="0"/>
                      <a:pt x="27" y="5"/>
                    </a:cubicBezTo>
                    <a:cubicBezTo>
                      <a:pt x="34" y="9"/>
                      <a:pt x="37" y="19"/>
                      <a:pt x="32" y="27"/>
                    </a:cubicBezTo>
                    <a:cubicBezTo>
                      <a:pt x="27" y="34"/>
                      <a:pt x="17" y="37"/>
                      <a:pt x="10" y="32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4" name="Freeform 719"/>
              <p:cNvSpPr>
                <a:spLocks/>
              </p:cNvSpPr>
              <p:nvPr/>
            </p:nvSpPr>
            <p:spPr bwMode="auto">
              <a:xfrm>
                <a:off x="2936" y="1908"/>
                <a:ext cx="17" cy="9"/>
              </a:xfrm>
              <a:custGeom>
                <a:avLst/>
                <a:gdLst>
                  <a:gd name="T0" fmla="*/ 15 w 17"/>
                  <a:gd name="T1" fmla="*/ 0 h 9"/>
                  <a:gd name="T2" fmla="*/ 16 w 17"/>
                  <a:gd name="T3" fmla="*/ 9 h 9"/>
                  <a:gd name="T4" fmla="*/ 0 w 17"/>
                  <a:gd name="T5" fmla="*/ 7 h 9"/>
                  <a:gd name="T6" fmla="*/ 15 w 17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9">
                    <a:moveTo>
                      <a:pt x="15" y="0"/>
                    </a:moveTo>
                    <a:cubicBezTo>
                      <a:pt x="16" y="3"/>
                      <a:pt x="17" y="6"/>
                      <a:pt x="16" y="9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5" name="Freeform 720"/>
              <p:cNvSpPr>
                <a:spLocks/>
              </p:cNvSpPr>
              <p:nvPr/>
            </p:nvSpPr>
            <p:spPr bwMode="auto">
              <a:xfrm>
                <a:off x="2936" y="1915"/>
                <a:ext cx="16" cy="16"/>
              </a:xfrm>
              <a:custGeom>
                <a:avLst/>
                <a:gdLst>
                  <a:gd name="T0" fmla="*/ 16 w 16"/>
                  <a:gd name="T1" fmla="*/ 2 h 16"/>
                  <a:gd name="T2" fmla="*/ 14 w 16"/>
                  <a:gd name="T3" fmla="*/ 9 h 16"/>
                  <a:gd name="T4" fmla="*/ 2 w 16"/>
                  <a:gd name="T5" fmla="*/ 16 h 16"/>
                  <a:gd name="T6" fmla="*/ 0 w 16"/>
                  <a:gd name="T7" fmla="*/ 0 h 16"/>
                  <a:gd name="T8" fmla="*/ 16 w 16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6" y="2"/>
                    </a:moveTo>
                    <a:cubicBezTo>
                      <a:pt x="16" y="4"/>
                      <a:pt x="15" y="7"/>
                      <a:pt x="14" y="9"/>
                    </a:cubicBezTo>
                    <a:cubicBezTo>
                      <a:pt x="11" y="13"/>
                      <a:pt x="7" y="16"/>
                      <a:pt x="2" y="1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6" name="Freeform 721"/>
              <p:cNvSpPr>
                <a:spLocks/>
              </p:cNvSpPr>
              <p:nvPr/>
            </p:nvSpPr>
            <p:spPr bwMode="auto">
              <a:xfrm>
                <a:off x="2928" y="1915"/>
                <a:ext cx="10" cy="17"/>
              </a:xfrm>
              <a:custGeom>
                <a:avLst/>
                <a:gdLst>
                  <a:gd name="T0" fmla="*/ 10 w 10"/>
                  <a:gd name="T1" fmla="*/ 16 h 17"/>
                  <a:gd name="T2" fmla="*/ 0 w 10"/>
                  <a:gd name="T3" fmla="*/ 14 h 17"/>
                  <a:gd name="T4" fmla="*/ 8 w 10"/>
                  <a:gd name="T5" fmla="*/ 0 h 17"/>
                  <a:gd name="T6" fmla="*/ 10 w 10"/>
                  <a:gd name="T7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7">
                    <a:moveTo>
                      <a:pt x="10" y="16"/>
                    </a:moveTo>
                    <a:cubicBezTo>
                      <a:pt x="6" y="17"/>
                      <a:pt x="3" y="16"/>
                      <a:pt x="0" y="14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10" y="16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7" name="Freeform 722"/>
              <p:cNvSpPr>
                <a:spLocks/>
              </p:cNvSpPr>
              <p:nvPr/>
            </p:nvSpPr>
            <p:spPr bwMode="auto">
              <a:xfrm>
                <a:off x="2920" y="1915"/>
                <a:ext cx="16" cy="14"/>
              </a:xfrm>
              <a:custGeom>
                <a:avLst/>
                <a:gdLst>
                  <a:gd name="T0" fmla="*/ 8 w 16"/>
                  <a:gd name="T1" fmla="*/ 14 h 14"/>
                  <a:gd name="T2" fmla="*/ 16 w 16"/>
                  <a:gd name="T3" fmla="*/ 0 h 14"/>
                  <a:gd name="T4" fmla="*/ 0 w 16"/>
                  <a:gd name="T5" fmla="*/ 4 h 14"/>
                  <a:gd name="T6" fmla="*/ 8 w 16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4">
                    <a:moveTo>
                      <a:pt x="8" y="14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8"/>
                      <a:pt x="4" y="12"/>
                      <a:pt x="8" y="14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8" name="Freeform 723"/>
              <p:cNvSpPr>
                <a:spLocks/>
              </p:cNvSpPr>
              <p:nvPr/>
            </p:nvSpPr>
            <p:spPr bwMode="auto">
              <a:xfrm>
                <a:off x="2975" y="1916"/>
                <a:ext cx="65" cy="41"/>
              </a:xfrm>
              <a:custGeom>
                <a:avLst/>
                <a:gdLst>
                  <a:gd name="T0" fmla="*/ 64 w 65"/>
                  <a:gd name="T1" fmla="*/ 41 h 41"/>
                  <a:gd name="T2" fmla="*/ 0 w 65"/>
                  <a:gd name="T3" fmla="*/ 1 h 41"/>
                  <a:gd name="T4" fmla="*/ 1 w 65"/>
                  <a:gd name="T5" fmla="*/ 0 h 41"/>
                  <a:gd name="T6" fmla="*/ 65 w 65"/>
                  <a:gd name="T7" fmla="*/ 39 h 41"/>
                  <a:gd name="T8" fmla="*/ 64 w 65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41">
                    <a:moveTo>
                      <a:pt x="64" y="4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5" y="39"/>
                    </a:lnTo>
                    <a:lnTo>
                      <a:pt x="64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19" name="Freeform 724"/>
              <p:cNvSpPr>
                <a:spLocks/>
              </p:cNvSpPr>
              <p:nvPr/>
            </p:nvSpPr>
            <p:spPr bwMode="auto">
              <a:xfrm>
                <a:off x="3007" y="1950"/>
                <a:ext cx="32" cy="40"/>
              </a:xfrm>
              <a:custGeom>
                <a:avLst/>
                <a:gdLst>
                  <a:gd name="T0" fmla="*/ 11 w 32"/>
                  <a:gd name="T1" fmla="*/ 40 h 40"/>
                  <a:gd name="T2" fmla="*/ 0 w 32"/>
                  <a:gd name="T3" fmla="*/ 33 h 40"/>
                  <a:gd name="T4" fmla="*/ 21 w 32"/>
                  <a:gd name="T5" fmla="*/ 0 h 40"/>
                  <a:gd name="T6" fmla="*/ 32 w 32"/>
                  <a:gd name="T7" fmla="*/ 7 h 40"/>
                  <a:gd name="T8" fmla="*/ 11 w 32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40">
                    <a:moveTo>
                      <a:pt x="11" y="40"/>
                    </a:moveTo>
                    <a:lnTo>
                      <a:pt x="0" y="33"/>
                    </a:lnTo>
                    <a:lnTo>
                      <a:pt x="21" y="0"/>
                    </a:lnTo>
                    <a:lnTo>
                      <a:pt x="32" y="7"/>
                    </a:lnTo>
                    <a:lnTo>
                      <a:pt x="11" y="40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0" name="Freeform 725"/>
              <p:cNvSpPr>
                <a:spLocks/>
              </p:cNvSpPr>
              <p:nvPr/>
            </p:nvSpPr>
            <p:spPr bwMode="auto">
              <a:xfrm>
                <a:off x="3002" y="1942"/>
                <a:ext cx="24" cy="28"/>
              </a:xfrm>
              <a:custGeom>
                <a:avLst/>
                <a:gdLst>
                  <a:gd name="T0" fmla="*/ 11 w 24"/>
                  <a:gd name="T1" fmla="*/ 28 h 28"/>
                  <a:gd name="T2" fmla="*/ 0 w 24"/>
                  <a:gd name="T3" fmla="*/ 21 h 28"/>
                  <a:gd name="T4" fmla="*/ 13 w 24"/>
                  <a:gd name="T5" fmla="*/ 0 h 28"/>
                  <a:gd name="T6" fmla="*/ 24 w 24"/>
                  <a:gd name="T7" fmla="*/ 6 h 28"/>
                  <a:gd name="T8" fmla="*/ 11 w 24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8">
                    <a:moveTo>
                      <a:pt x="11" y="28"/>
                    </a:moveTo>
                    <a:lnTo>
                      <a:pt x="0" y="21"/>
                    </a:lnTo>
                    <a:lnTo>
                      <a:pt x="13" y="0"/>
                    </a:lnTo>
                    <a:lnTo>
                      <a:pt x="24" y="6"/>
                    </a:lnTo>
                    <a:lnTo>
                      <a:pt x="11" y="28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1" name="Freeform 726"/>
              <p:cNvSpPr>
                <a:spLocks/>
              </p:cNvSpPr>
              <p:nvPr/>
            </p:nvSpPr>
            <p:spPr bwMode="auto">
              <a:xfrm>
                <a:off x="2993" y="1933"/>
                <a:ext cx="20" cy="21"/>
              </a:xfrm>
              <a:custGeom>
                <a:avLst/>
                <a:gdLst>
                  <a:gd name="T0" fmla="*/ 12 w 20"/>
                  <a:gd name="T1" fmla="*/ 21 h 21"/>
                  <a:gd name="T2" fmla="*/ 0 w 20"/>
                  <a:gd name="T3" fmla="*/ 14 h 21"/>
                  <a:gd name="T4" fmla="*/ 9 w 20"/>
                  <a:gd name="T5" fmla="*/ 0 h 21"/>
                  <a:gd name="T6" fmla="*/ 20 w 20"/>
                  <a:gd name="T7" fmla="*/ 7 h 21"/>
                  <a:gd name="T8" fmla="*/ 12 w 2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12" y="21"/>
                    </a:moveTo>
                    <a:lnTo>
                      <a:pt x="0" y="14"/>
                    </a:lnTo>
                    <a:lnTo>
                      <a:pt x="9" y="0"/>
                    </a:lnTo>
                    <a:lnTo>
                      <a:pt x="20" y="7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2" name="Freeform 727"/>
              <p:cNvSpPr>
                <a:spLocks/>
              </p:cNvSpPr>
              <p:nvPr/>
            </p:nvSpPr>
            <p:spPr bwMode="auto">
              <a:xfrm>
                <a:off x="2976" y="1925"/>
                <a:ext cx="23" cy="28"/>
              </a:xfrm>
              <a:custGeom>
                <a:avLst/>
                <a:gdLst>
                  <a:gd name="T0" fmla="*/ 11 w 23"/>
                  <a:gd name="T1" fmla="*/ 28 h 28"/>
                  <a:gd name="T2" fmla="*/ 0 w 23"/>
                  <a:gd name="T3" fmla="*/ 21 h 28"/>
                  <a:gd name="T4" fmla="*/ 12 w 23"/>
                  <a:gd name="T5" fmla="*/ 0 h 28"/>
                  <a:gd name="T6" fmla="*/ 23 w 23"/>
                  <a:gd name="T7" fmla="*/ 7 h 28"/>
                  <a:gd name="T8" fmla="*/ 11 w 23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8">
                    <a:moveTo>
                      <a:pt x="11" y="28"/>
                    </a:moveTo>
                    <a:lnTo>
                      <a:pt x="0" y="21"/>
                    </a:lnTo>
                    <a:lnTo>
                      <a:pt x="12" y="0"/>
                    </a:lnTo>
                    <a:lnTo>
                      <a:pt x="23" y="7"/>
                    </a:lnTo>
                    <a:lnTo>
                      <a:pt x="11" y="28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3" name="Freeform 728"/>
              <p:cNvSpPr>
                <a:spLocks/>
              </p:cNvSpPr>
              <p:nvPr/>
            </p:nvSpPr>
            <p:spPr bwMode="auto">
              <a:xfrm>
                <a:off x="2966" y="1917"/>
                <a:ext cx="21" cy="22"/>
              </a:xfrm>
              <a:custGeom>
                <a:avLst/>
                <a:gdLst>
                  <a:gd name="T0" fmla="*/ 11 w 21"/>
                  <a:gd name="T1" fmla="*/ 22 h 22"/>
                  <a:gd name="T2" fmla="*/ 0 w 21"/>
                  <a:gd name="T3" fmla="*/ 15 h 22"/>
                  <a:gd name="T4" fmla="*/ 9 w 21"/>
                  <a:gd name="T5" fmla="*/ 0 h 22"/>
                  <a:gd name="T6" fmla="*/ 21 w 21"/>
                  <a:gd name="T7" fmla="*/ 7 h 22"/>
                  <a:gd name="T8" fmla="*/ 11 w 21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2">
                    <a:moveTo>
                      <a:pt x="11" y="22"/>
                    </a:moveTo>
                    <a:lnTo>
                      <a:pt x="0" y="15"/>
                    </a:lnTo>
                    <a:lnTo>
                      <a:pt x="9" y="0"/>
                    </a:lnTo>
                    <a:lnTo>
                      <a:pt x="21" y="7"/>
                    </a:lnTo>
                    <a:lnTo>
                      <a:pt x="11" y="22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4" name="Freeform 729"/>
              <p:cNvSpPr>
                <a:spLocks/>
              </p:cNvSpPr>
              <p:nvPr/>
            </p:nvSpPr>
            <p:spPr bwMode="auto">
              <a:xfrm>
                <a:off x="2953" y="1902"/>
                <a:ext cx="7" cy="5"/>
              </a:xfrm>
              <a:custGeom>
                <a:avLst/>
                <a:gdLst>
                  <a:gd name="T0" fmla="*/ 6 w 7"/>
                  <a:gd name="T1" fmla="*/ 5 h 5"/>
                  <a:gd name="T2" fmla="*/ 0 w 7"/>
                  <a:gd name="T3" fmla="*/ 2 h 5"/>
                  <a:gd name="T4" fmla="*/ 1 w 7"/>
                  <a:gd name="T5" fmla="*/ 0 h 5"/>
                  <a:gd name="T6" fmla="*/ 7 w 7"/>
                  <a:gd name="T7" fmla="*/ 4 h 5"/>
                  <a:gd name="T8" fmla="*/ 6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5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7" y="4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5" name="Freeform 730"/>
              <p:cNvSpPr>
                <a:spLocks/>
              </p:cNvSpPr>
              <p:nvPr/>
            </p:nvSpPr>
            <p:spPr bwMode="auto">
              <a:xfrm>
                <a:off x="2934" y="1890"/>
                <a:ext cx="18" cy="12"/>
              </a:xfrm>
              <a:custGeom>
                <a:avLst/>
                <a:gdLst>
                  <a:gd name="T0" fmla="*/ 17 w 18"/>
                  <a:gd name="T1" fmla="*/ 12 h 12"/>
                  <a:gd name="T2" fmla="*/ 0 w 18"/>
                  <a:gd name="T3" fmla="*/ 2 h 12"/>
                  <a:gd name="T4" fmla="*/ 1 w 18"/>
                  <a:gd name="T5" fmla="*/ 0 h 12"/>
                  <a:gd name="T6" fmla="*/ 18 w 18"/>
                  <a:gd name="T7" fmla="*/ 10 h 12"/>
                  <a:gd name="T8" fmla="*/ 17 w 1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18" y="10"/>
                    </a:lnTo>
                    <a:lnTo>
                      <a:pt x="17" y="1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6" name="Freeform 731"/>
              <p:cNvSpPr>
                <a:spLocks/>
              </p:cNvSpPr>
              <p:nvPr/>
            </p:nvSpPr>
            <p:spPr bwMode="auto">
              <a:xfrm>
                <a:off x="2994" y="1916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4 h 34"/>
                  <a:gd name="T4" fmla="*/ 2 w 51"/>
                  <a:gd name="T5" fmla="*/ 0 h 34"/>
                  <a:gd name="T6" fmla="*/ 51 w 51"/>
                  <a:gd name="T7" fmla="*/ 31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1" y="31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7" name="Freeform 732"/>
              <p:cNvSpPr>
                <a:spLocks/>
              </p:cNvSpPr>
              <p:nvPr/>
            </p:nvSpPr>
            <p:spPr bwMode="auto">
              <a:xfrm>
                <a:off x="2997" y="1911"/>
                <a:ext cx="52" cy="33"/>
              </a:xfrm>
              <a:custGeom>
                <a:avLst/>
                <a:gdLst>
                  <a:gd name="T0" fmla="*/ 50 w 52"/>
                  <a:gd name="T1" fmla="*/ 33 h 33"/>
                  <a:gd name="T2" fmla="*/ 0 w 52"/>
                  <a:gd name="T3" fmla="*/ 3 h 33"/>
                  <a:gd name="T4" fmla="*/ 2 w 52"/>
                  <a:gd name="T5" fmla="*/ 0 h 33"/>
                  <a:gd name="T6" fmla="*/ 52 w 52"/>
                  <a:gd name="T7" fmla="*/ 30 h 33"/>
                  <a:gd name="T8" fmla="*/ 50 w 52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3">
                    <a:moveTo>
                      <a:pt x="50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2" y="30"/>
                    </a:lnTo>
                    <a:lnTo>
                      <a:pt x="50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8" name="Freeform 733"/>
              <p:cNvSpPr>
                <a:spLocks/>
              </p:cNvSpPr>
              <p:nvPr/>
            </p:nvSpPr>
            <p:spPr bwMode="auto">
              <a:xfrm>
                <a:off x="3002" y="1905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3 h 34"/>
                  <a:gd name="T4" fmla="*/ 2 w 51"/>
                  <a:gd name="T5" fmla="*/ 0 h 34"/>
                  <a:gd name="T6" fmla="*/ 51 w 51"/>
                  <a:gd name="T7" fmla="*/ 30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29" name="Freeform 734"/>
              <p:cNvSpPr>
                <a:spLocks/>
              </p:cNvSpPr>
              <p:nvPr/>
            </p:nvSpPr>
            <p:spPr bwMode="auto">
              <a:xfrm>
                <a:off x="3005" y="1899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4 h 34"/>
                  <a:gd name="T4" fmla="*/ 2 w 51"/>
                  <a:gd name="T5" fmla="*/ 0 h 34"/>
                  <a:gd name="T6" fmla="*/ 51 w 51"/>
                  <a:gd name="T7" fmla="*/ 31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1" y="31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0" name="Freeform 735"/>
              <p:cNvSpPr>
                <a:spLocks/>
              </p:cNvSpPr>
              <p:nvPr/>
            </p:nvSpPr>
            <p:spPr bwMode="auto">
              <a:xfrm>
                <a:off x="3009" y="1894"/>
                <a:ext cx="51" cy="33"/>
              </a:xfrm>
              <a:custGeom>
                <a:avLst/>
                <a:gdLst>
                  <a:gd name="T0" fmla="*/ 49 w 51"/>
                  <a:gd name="T1" fmla="*/ 33 h 33"/>
                  <a:gd name="T2" fmla="*/ 0 w 51"/>
                  <a:gd name="T3" fmla="*/ 3 h 33"/>
                  <a:gd name="T4" fmla="*/ 2 w 51"/>
                  <a:gd name="T5" fmla="*/ 0 h 33"/>
                  <a:gd name="T6" fmla="*/ 51 w 51"/>
                  <a:gd name="T7" fmla="*/ 30 h 33"/>
                  <a:gd name="T8" fmla="*/ 49 w 51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3">
                    <a:moveTo>
                      <a:pt x="49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1" name="Freeform 736"/>
              <p:cNvSpPr>
                <a:spLocks/>
              </p:cNvSpPr>
              <p:nvPr/>
            </p:nvSpPr>
            <p:spPr bwMode="auto">
              <a:xfrm>
                <a:off x="3013" y="1888"/>
                <a:ext cx="50" cy="34"/>
              </a:xfrm>
              <a:custGeom>
                <a:avLst/>
                <a:gdLst>
                  <a:gd name="T0" fmla="*/ 48 w 50"/>
                  <a:gd name="T1" fmla="*/ 34 h 34"/>
                  <a:gd name="T2" fmla="*/ 0 w 50"/>
                  <a:gd name="T3" fmla="*/ 3 h 34"/>
                  <a:gd name="T4" fmla="*/ 2 w 50"/>
                  <a:gd name="T5" fmla="*/ 0 h 34"/>
                  <a:gd name="T6" fmla="*/ 50 w 50"/>
                  <a:gd name="T7" fmla="*/ 30 h 34"/>
                  <a:gd name="T8" fmla="*/ 48 w 50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8" y="3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0" y="30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2" name="Freeform 737"/>
              <p:cNvSpPr>
                <a:spLocks/>
              </p:cNvSpPr>
              <p:nvPr/>
            </p:nvSpPr>
            <p:spPr bwMode="auto">
              <a:xfrm>
                <a:off x="3016" y="1882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4 h 34"/>
                  <a:gd name="T4" fmla="*/ 2 w 51"/>
                  <a:gd name="T5" fmla="*/ 0 h 34"/>
                  <a:gd name="T6" fmla="*/ 51 w 51"/>
                  <a:gd name="T7" fmla="*/ 31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1" y="31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3" name="Freeform 738"/>
              <p:cNvSpPr>
                <a:spLocks/>
              </p:cNvSpPr>
              <p:nvPr/>
            </p:nvSpPr>
            <p:spPr bwMode="auto">
              <a:xfrm>
                <a:off x="3044" y="1892"/>
                <a:ext cx="26" cy="18"/>
              </a:xfrm>
              <a:custGeom>
                <a:avLst/>
                <a:gdLst>
                  <a:gd name="T0" fmla="*/ 24 w 26"/>
                  <a:gd name="T1" fmla="*/ 18 h 18"/>
                  <a:gd name="T2" fmla="*/ 0 w 26"/>
                  <a:gd name="T3" fmla="*/ 3 h 18"/>
                  <a:gd name="T4" fmla="*/ 2 w 26"/>
                  <a:gd name="T5" fmla="*/ 0 h 18"/>
                  <a:gd name="T6" fmla="*/ 26 w 26"/>
                  <a:gd name="T7" fmla="*/ 15 h 18"/>
                  <a:gd name="T8" fmla="*/ 24 w 26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8">
                    <a:moveTo>
                      <a:pt x="24" y="18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6" y="15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4" name="Freeform 739"/>
              <p:cNvSpPr>
                <a:spLocks/>
              </p:cNvSpPr>
              <p:nvPr/>
            </p:nvSpPr>
            <p:spPr bwMode="auto">
              <a:xfrm>
                <a:off x="2937" y="1881"/>
                <a:ext cx="50" cy="33"/>
              </a:xfrm>
              <a:custGeom>
                <a:avLst/>
                <a:gdLst>
                  <a:gd name="T0" fmla="*/ 48 w 50"/>
                  <a:gd name="T1" fmla="*/ 33 h 33"/>
                  <a:gd name="T2" fmla="*/ 0 w 50"/>
                  <a:gd name="T3" fmla="*/ 3 h 33"/>
                  <a:gd name="T4" fmla="*/ 2 w 50"/>
                  <a:gd name="T5" fmla="*/ 0 h 33"/>
                  <a:gd name="T6" fmla="*/ 50 w 50"/>
                  <a:gd name="T7" fmla="*/ 30 h 33"/>
                  <a:gd name="T8" fmla="*/ 48 w 50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3">
                    <a:moveTo>
                      <a:pt x="48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0" y="30"/>
                    </a:lnTo>
                    <a:lnTo>
                      <a:pt x="48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5" name="Freeform 740"/>
              <p:cNvSpPr>
                <a:spLocks/>
              </p:cNvSpPr>
              <p:nvPr/>
            </p:nvSpPr>
            <p:spPr bwMode="auto">
              <a:xfrm>
                <a:off x="2940" y="1875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3 h 34"/>
                  <a:gd name="T4" fmla="*/ 2 w 51"/>
                  <a:gd name="T5" fmla="*/ 0 h 34"/>
                  <a:gd name="T6" fmla="*/ 51 w 51"/>
                  <a:gd name="T7" fmla="*/ 30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6" name="Freeform 741"/>
              <p:cNvSpPr>
                <a:spLocks/>
              </p:cNvSpPr>
              <p:nvPr/>
            </p:nvSpPr>
            <p:spPr bwMode="auto">
              <a:xfrm>
                <a:off x="2944" y="1869"/>
                <a:ext cx="50" cy="34"/>
              </a:xfrm>
              <a:custGeom>
                <a:avLst/>
                <a:gdLst>
                  <a:gd name="T0" fmla="*/ 48 w 50"/>
                  <a:gd name="T1" fmla="*/ 34 h 34"/>
                  <a:gd name="T2" fmla="*/ 0 w 50"/>
                  <a:gd name="T3" fmla="*/ 4 h 34"/>
                  <a:gd name="T4" fmla="*/ 2 w 50"/>
                  <a:gd name="T5" fmla="*/ 0 h 34"/>
                  <a:gd name="T6" fmla="*/ 50 w 50"/>
                  <a:gd name="T7" fmla="*/ 31 h 34"/>
                  <a:gd name="T8" fmla="*/ 48 w 50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8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0" y="31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7" name="Freeform 742"/>
              <p:cNvSpPr>
                <a:spLocks/>
              </p:cNvSpPr>
              <p:nvPr/>
            </p:nvSpPr>
            <p:spPr bwMode="auto">
              <a:xfrm>
                <a:off x="2947" y="1864"/>
                <a:ext cx="51" cy="33"/>
              </a:xfrm>
              <a:custGeom>
                <a:avLst/>
                <a:gdLst>
                  <a:gd name="T0" fmla="*/ 49 w 51"/>
                  <a:gd name="T1" fmla="*/ 33 h 33"/>
                  <a:gd name="T2" fmla="*/ 0 w 51"/>
                  <a:gd name="T3" fmla="*/ 3 h 33"/>
                  <a:gd name="T4" fmla="*/ 2 w 51"/>
                  <a:gd name="T5" fmla="*/ 0 h 33"/>
                  <a:gd name="T6" fmla="*/ 51 w 51"/>
                  <a:gd name="T7" fmla="*/ 30 h 33"/>
                  <a:gd name="T8" fmla="*/ 49 w 51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3">
                    <a:moveTo>
                      <a:pt x="49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8" name="Freeform 743"/>
              <p:cNvSpPr>
                <a:spLocks/>
              </p:cNvSpPr>
              <p:nvPr/>
            </p:nvSpPr>
            <p:spPr bwMode="auto">
              <a:xfrm>
                <a:off x="2951" y="1858"/>
                <a:ext cx="51" cy="34"/>
              </a:xfrm>
              <a:custGeom>
                <a:avLst/>
                <a:gdLst>
                  <a:gd name="T0" fmla="*/ 48 w 51"/>
                  <a:gd name="T1" fmla="*/ 34 h 34"/>
                  <a:gd name="T2" fmla="*/ 0 w 51"/>
                  <a:gd name="T3" fmla="*/ 3 h 34"/>
                  <a:gd name="T4" fmla="*/ 2 w 51"/>
                  <a:gd name="T5" fmla="*/ 0 h 34"/>
                  <a:gd name="T6" fmla="*/ 51 w 51"/>
                  <a:gd name="T7" fmla="*/ 30 h 34"/>
                  <a:gd name="T8" fmla="*/ 48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8" y="3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39" name="Freeform 744"/>
              <p:cNvSpPr>
                <a:spLocks/>
              </p:cNvSpPr>
              <p:nvPr/>
            </p:nvSpPr>
            <p:spPr bwMode="auto">
              <a:xfrm>
                <a:off x="2954" y="1852"/>
                <a:ext cx="52" cy="34"/>
              </a:xfrm>
              <a:custGeom>
                <a:avLst/>
                <a:gdLst>
                  <a:gd name="T0" fmla="*/ 50 w 52"/>
                  <a:gd name="T1" fmla="*/ 34 h 34"/>
                  <a:gd name="T2" fmla="*/ 0 w 52"/>
                  <a:gd name="T3" fmla="*/ 4 h 34"/>
                  <a:gd name="T4" fmla="*/ 2 w 52"/>
                  <a:gd name="T5" fmla="*/ 0 h 34"/>
                  <a:gd name="T6" fmla="*/ 52 w 52"/>
                  <a:gd name="T7" fmla="*/ 31 h 34"/>
                  <a:gd name="T8" fmla="*/ 50 w 52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4">
                    <a:moveTo>
                      <a:pt x="50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2" y="31"/>
                    </a:lnTo>
                    <a:lnTo>
                      <a:pt x="50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0" name="Freeform 745"/>
              <p:cNvSpPr>
                <a:spLocks/>
              </p:cNvSpPr>
              <p:nvPr/>
            </p:nvSpPr>
            <p:spPr bwMode="auto">
              <a:xfrm>
                <a:off x="2958" y="1847"/>
                <a:ext cx="51" cy="33"/>
              </a:xfrm>
              <a:custGeom>
                <a:avLst/>
                <a:gdLst>
                  <a:gd name="T0" fmla="*/ 49 w 51"/>
                  <a:gd name="T1" fmla="*/ 33 h 33"/>
                  <a:gd name="T2" fmla="*/ 0 w 51"/>
                  <a:gd name="T3" fmla="*/ 3 h 33"/>
                  <a:gd name="T4" fmla="*/ 2 w 51"/>
                  <a:gd name="T5" fmla="*/ 0 h 33"/>
                  <a:gd name="T6" fmla="*/ 51 w 51"/>
                  <a:gd name="T7" fmla="*/ 30 h 33"/>
                  <a:gd name="T8" fmla="*/ 49 w 51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3">
                    <a:moveTo>
                      <a:pt x="49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1" name="Freeform 746"/>
              <p:cNvSpPr>
                <a:spLocks/>
              </p:cNvSpPr>
              <p:nvPr/>
            </p:nvSpPr>
            <p:spPr bwMode="auto">
              <a:xfrm>
                <a:off x="2976" y="1850"/>
                <a:ext cx="37" cy="25"/>
              </a:xfrm>
              <a:custGeom>
                <a:avLst/>
                <a:gdLst>
                  <a:gd name="T0" fmla="*/ 35 w 37"/>
                  <a:gd name="T1" fmla="*/ 25 h 25"/>
                  <a:gd name="T2" fmla="*/ 0 w 37"/>
                  <a:gd name="T3" fmla="*/ 3 h 25"/>
                  <a:gd name="T4" fmla="*/ 2 w 37"/>
                  <a:gd name="T5" fmla="*/ 0 h 25"/>
                  <a:gd name="T6" fmla="*/ 37 w 37"/>
                  <a:gd name="T7" fmla="*/ 21 h 25"/>
                  <a:gd name="T8" fmla="*/ 35 w 37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">
                    <a:moveTo>
                      <a:pt x="35" y="2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7" y="21"/>
                    </a:lnTo>
                    <a:lnTo>
                      <a:pt x="35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2" name="Freeform 747"/>
              <p:cNvSpPr>
                <a:spLocks/>
              </p:cNvSpPr>
              <p:nvPr/>
            </p:nvSpPr>
            <p:spPr bwMode="auto">
              <a:xfrm>
                <a:off x="2891" y="1800"/>
                <a:ext cx="199" cy="247"/>
              </a:xfrm>
              <a:custGeom>
                <a:avLst/>
                <a:gdLst>
                  <a:gd name="T0" fmla="*/ 149 w 199"/>
                  <a:gd name="T1" fmla="*/ 247 h 247"/>
                  <a:gd name="T2" fmla="*/ 0 w 199"/>
                  <a:gd name="T3" fmla="*/ 212 h 247"/>
                  <a:gd name="T4" fmla="*/ 49 w 199"/>
                  <a:gd name="T5" fmla="*/ 0 h 247"/>
                  <a:gd name="T6" fmla="*/ 199 w 199"/>
                  <a:gd name="T7" fmla="*/ 36 h 247"/>
                  <a:gd name="T8" fmla="*/ 149 w 199"/>
                  <a:gd name="T9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" h="247">
                    <a:moveTo>
                      <a:pt x="149" y="247"/>
                    </a:moveTo>
                    <a:lnTo>
                      <a:pt x="0" y="212"/>
                    </a:lnTo>
                    <a:lnTo>
                      <a:pt x="49" y="0"/>
                    </a:lnTo>
                    <a:lnTo>
                      <a:pt x="199" y="36"/>
                    </a:lnTo>
                    <a:lnTo>
                      <a:pt x="149" y="247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3" name="Freeform 748"/>
              <p:cNvSpPr>
                <a:spLocks/>
              </p:cNvSpPr>
              <p:nvPr/>
            </p:nvSpPr>
            <p:spPr bwMode="auto">
              <a:xfrm>
                <a:off x="2934" y="1994"/>
                <a:ext cx="74" cy="22"/>
              </a:xfrm>
              <a:custGeom>
                <a:avLst/>
                <a:gdLst>
                  <a:gd name="T0" fmla="*/ 73 w 74"/>
                  <a:gd name="T1" fmla="*/ 22 h 22"/>
                  <a:gd name="T2" fmla="*/ 0 w 74"/>
                  <a:gd name="T3" fmla="*/ 4 h 22"/>
                  <a:gd name="T4" fmla="*/ 1 w 74"/>
                  <a:gd name="T5" fmla="*/ 0 h 22"/>
                  <a:gd name="T6" fmla="*/ 74 w 74"/>
                  <a:gd name="T7" fmla="*/ 18 h 22"/>
                  <a:gd name="T8" fmla="*/ 73 w 74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22">
                    <a:moveTo>
                      <a:pt x="73" y="22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74" y="18"/>
                    </a:lnTo>
                    <a:lnTo>
                      <a:pt x="73" y="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4" name="Freeform 749"/>
              <p:cNvSpPr>
                <a:spLocks/>
              </p:cNvSpPr>
              <p:nvPr/>
            </p:nvSpPr>
            <p:spPr bwMode="auto">
              <a:xfrm>
                <a:off x="2912" y="1979"/>
                <a:ext cx="123" cy="33"/>
              </a:xfrm>
              <a:custGeom>
                <a:avLst/>
                <a:gdLst>
                  <a:gd name="T0" fmla="*/ 122 w 123"/>
                  <a:gd name="T1" fmla="*/ 33 h 33"/>
                  <a:gd name="T2" fmla="*/ 0 w 123"/>
                  <a:gd name="T3" fmla="*/ 4 h 33"/>
                  <a:gd name="T4" fmla="*/ 1 w 123"/>
                  <a:gd name="T5" fmla="*/ 0 h 33"/>
                  <a:gd name="T6" fmla="*/ 123 w 123"/>
                  <a:gd name="T7" fmla="*/ 30 h 33"/>
                  <a:gd name="T8" fmla="*/ 122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2" y="33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3" y="30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5" name="Freeform 750"/>
              <p:cNvSpPr>
                <a:spLocks/>
              </p:cNvSpPr>
              <p:nvPr/>
            </p:nvSpPr>
            <p:spPr bwMode="auto">
              <a:xfrm>
                <a:off x="2913" y="1973"/>
                <a:ext cx="123" cy="33"/>
              </a:xfrm>
              <a:custGeom>
                <a:avLst/>
                <a:gdLst>
                  <a:gd name="T0" fmla="*/ 123 w 123"/>
                  <a:gd name="T1" fmla="*/ 33 h 33"/>
                  <a:gd name="T2" fmla="*/ 0 w 123"/>
                  <a:gd name="T3" fmla="*/ 3 h 33"/>
                  <a:gd name="T4" fmla="*/ 1 w 123"/>
                  <a:gd name="T5" fmla="*/ 0 h 33"/>
                  <a:gd name="T6" fmla="*/ 123 w 123"/>
                  <a:gd name="T7" fmla="*/ 29 h 33"/>
                  <a:gd name="T8" fmla="*/ 123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3" y="33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123" y="29"/>
                    </a:lnTo>
                    <a:lnTo>
                      <a:pt x="123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6" name="Freeform 751"/>
              <p:cNvSpPr>
                <a:spLocks/>
              </p:cNvSpPr>
              <p:nvPr/>
            </p:nvSpPr>
            <p:spPr bwMode="auto">
              <a:xfrm>
                <a:off x="2915" y="1966"/>
                <a:ext cx="123" cy="33"/>
              </a:xfrm>
              <a:custGeom>
                <a:avLst/>
                <a:gdLst>
                  <a:gd name="T0" fmla="*/ 122 w 123"/>
                  <a:gd name="T1" fmla="*/ 33 h 33"/>
                  <a:gd name="T2" fmla="*/ 0 w 123"/>
                  <a:gd name="T3" fmla="*/ 4 h 33"/>
                  <a:gd name="T4" fmla="*/ 1 w 123"/>
                  <a:gd name="T5" fmla="*/ 0 h 33"/>
                  <a:gd name="T6" fmla="*/ 123 w 123"/>
                  <a:gd name="T7" fmla="*/ 29 h 33"/>
                  <a:gd name="T8" fmla="*/ 122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2" y="33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3" y="29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7" name="Freeform 752"/>
              <p:cNvSpPr>
                <a:spLocks/>
              </p:cNvSpPr>
              <p:nvPr/>
            </p:nvSpPr>
            <p:spPr bwMode="auto">
              <a:xfrm>
                <a:off x="2916" y="1960"/>
                <a:ext cx="123" cy="32"/>
              </a:xfrm>
              <a:custGeom>
                <a:avLst/>
                <a:gdLst>
                  <a:gd name="T0" fmla="*/ 123 w 123"/>
                  <a:gd name="T1" fmla="*/ 32 h 32"/>
                  <a:gd name="T2" fmla="*/ 0 w 123"/>
                  <a:gd name="T3" fmla="*/ 3 h 32"/>
                  <a:gd name="T4" fmla="*/ 1 w 123"/>
                  <a:gd name="T5" fmla="*/ 0 h 32"/>
                  <a:gd name="T6" fmla="*/ 123 w 123"/>
                  <a:gd name="T7" fmla="*/ 28 h 32"/>
                  <a:gd name="T8" fmla="*/ 123 w 123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2">
                    <a:moveTo>
                      <a:pt x="123" y="32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123" y="28"/>
                    </a:lnTo>
                    <a:lnTo>
                      <a:pt x="123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8" name="Freeform 753"/>
              <p:cNvSpPr>
                <a:spLocks/>
              </p:cNvSpPr>
              <p:nvPr/>
            </p:nvSpPr>
            <p:spPr bwMode="auto">
              <a:xfrm>
                <a:off x="2918" y="1953"/>
                <a:ext cx="123" cy="33"/>
              </a:xfrm>
              <a:custGeom>
                <a:avLst/>
                <a:gdLst>
                  <a:gd name="T0" fmla="*/ 122 w 123"/>
                  <a:gd name="T1" fmla="*/ 33 h 33"/>
                  <a:gd name="T2" fmla="*/ 0 w 123"/>
                  <a:gd name="T3" fmla="*/ 4 h 33"/>
                  <a:gd name="T4" fmla="*/ 1 w 123"/>
                  <a:gd name="T5" fmla="*/ 0 h 33"/>
                  <a:gd name="T6" fmla="*/ 123 w 123"/>
                  <a:gd name="T7" fmla="*/ 29 h 33"/>
                  <a:gd name="T8" fmla="*/ 122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2" y="33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3" y="29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49" name="Freeform 754"/>
              <p:cNvSpPr>
                <a:spLocks/>
              </p:cNvSpPr>
              <p:nvPr/>
            </p:nvSpPr>
            <p:spPr bwMode="auto">
              <a:xfrm>
                <a:off x="2919" y="1947"/>
                <a:ext cx="124" cy="32"/>
              </a:xfrm>
              <a:custGeom>
                <a:avLst/>
                <a:gdLst>
                  <a:gd name="T0" fmla="*/ 123 w 124"/>
                  <a:gd name="T1" fmla="*/ 32 h 32"/>
                  <a:gd name="T2" fmla="*/ 0 w 124"/>
                  <a:gd name="T3" fmla="*/ 4 h 32"/>
                  <a:gd name="T4" fmla="*/ 1 w 124"/>
                  <a:gd name="T5" fmla="*/ 0 h 32"/>
                  <a:gd name="T6" fmla="*/ 124 w 124"/>
                  <a:gd name="T7" fmla="*/ 28 h 32"/>
                  <a:gd name="T8" fmla="*/ 123 w 124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2">
                    <a:moveTo>
                      <a:pt x="123" y="32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4" y="28"/>
                    </a:lnTo>
                    <a:lnTo>
                      <a:pt x="123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0" name="Freeform 755"/>
              <p:cNvSpPr>
                <a:spLocks/>
              </p:cNvSpPr>
              <p:nvPr/>
            </p:nvSpPr>
            <p:spPr bwMode="auto">
              <a:xfrm>
                <a:off x="2921" y="1940"/>
                <a:ext cx="123" cy="33"/>
              </a:xfrm>
              <a:custGeom>
                <a:avLst/>
                <a:gdLst>
                  <a:gd name="T0" fmla="*/ 122 w 123"/>
                  <a:gd name="T1" fmla="*/ 33 h 33"/>
                  <a:gd name="T2" fmla="*/ 0 w 123"/>
                  <a:gd name="T3" fmla="*/ 4 h 33"/>
                  <a:gd name="T4" fmla="*/ 1 w 123"/>
                  <a:gd name="T5" fmla="*/ 0 h 33"/>
                  <a:gd name="T6" fmla="*/ 123 w 123"/>
                  <a:gd name="T7" fmla="*/ 29 h 33"/>
                  <a:gd name="T8" fmla="*/ 122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2" y="33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3" y="29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1" name="Freeform 756"/>
              <p:cNvSpPr>
                <a:spLocks/>
              </p:cNvSpPr>
              <p:nvPr/>
            </p:nvSpPr>
            <p:spPr bwMode="auto">
              <a:xfrm>
                <a:off x="2922" y="1934"/>
                <a:ext cx="124" cy="32"/>
              </a:xfrm>
              <a:custGeom>
                <a:avLst/>
                <a:gdLst>
                  <a:gd name="T0" fmla="*/ 123 w 124"/>
                  <a:gd name="T1" fmla="*/ 32 h 32"/>
                  <a:gd name="T2" fmla="*/ 0 w 124"/>
                  <a:gd name="T3" fmla="*/ 4 h 32"/>
                  <a:gd name="T4" fmla="*/ 1 w 124"/>
                  <a:gd name="T5" fmla="*/ 0 h 32"/>
                  <a:gd name="T6" fmla="*/ 124 w 124"/>
                  <a:gd name="T7" fmla="*/ 28 h 32"/>
                  <a:gd name="T8" fmla="*/ 123 w 124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2">
                    <a:moveTo>
                      <a:pt x="123" y="32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4" y="28"/>
                    </a:lnTo>
                    <a:lnTo>
                      <a:pt x="123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2" name="Freeform 757"/>
              <p:cNvSpPr>
                <a:spLocks/>
              </p:cNvSpPr>
              <p:nvPr/>
            </p:nvSpPr>
            <p:spPr bwMode="auto">
              <a:xfrm>
                <a:off x="2985" y="1942"/>
                <a:ext cx="62" cy="18"/>
              </a:xfrm>
              <a:custGeom>
                <a:avLst/>
                <a:gdLst>
                  <a:gd name="T0" fmla="*/ 61 w 62"/>
                  <a:gd name="T1" fmla="*/ 18 h 18"/>
                  <a:gd name="T2" fmla="*/ 0 w 62"/>
                  <a:gd name="T3" fmla="*/ 3 h 18"/>
                  <a:gd name="T4" fmla="*/ 0 w 62"/>
                  <a:gd name="T5" fmla="*/ 0 h 18"/>
                  <a:gd name="T6" fmla="*/ 62 w 62"/>
                  <a:gd name="T7" fmla="*/ 14 h 18"/>
                  <a:gd name="T8" fmla="*/ 61 w 62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8">
                    <a:moveTo>
                      <a:pt x="61" y="18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62" y="14"/>
                    </a:lnTo>
                    <a:lnTo>
                      <a:pt x="61" y="1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3" name="Freeform 758"/>
              <p:cNvSpPr>
                <a:spLocks/>
              </p:cNvSpPr>
              <p:nvPr/>
            </p:nvSpPr>
            <p:spPr bwMode="auto">
              <a:xfrm>
                <a:off x="2930" y="1881"/>
                <a:ext cx="36" cy="36"/>
              </a:xfrm>
              <a:custGeom>
                <a:avLst/>
                <a:gdLst>
                  <a:gd name="T0" fmla="*/ 14 w 36"/>
                  <a:gd name="T1" fmla="*/ 34 h 36"/>
                  <a:gd name="T2" fmla="*/ 2 w 36"/>
                  <a:gd name="T3" fmla="*/ 14 h 36"/>
                  <a:gd name="T4" fmla="*/ 22 w 36"/>
                  <a:gd name="T5" fmla="*/ 2 h 36"/>
                  <a:gd name="T6" fmla="*/ 34 w 36"/>
                  <a:gd name="T7" fmla="*/ 22 h 36"/>
                  <a:gd name="T8" fmla="*/ 14 w 36"/>
                  <a:gd name="T9" fmla="*/ 3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6">
                    <a:moveTo>
                      <a:pt x="14" y="34"/>
                    </a:moveTo>
                    <a:cubicBezTo>
                      <a:pt x="6" y="32"/>
                      <a:pt x="0" y="23"/>
                      <a:pt x="2" y="14"/>
                    </a:cubicBezTo>
                    <a:cubicBezTo>
                      <a:pt x="4" y="6"/>
                      <a:pt x="13" y="0"/>
                      <a:pt x="22" y="2"/>
                    </a:cubicBezTo>
                    <a:cubicBezTo>
                      <a:pt x="30" y="4"/>
                      <a:pt x="36" y="13"/>
                      <a:pt x="34" y="22"/>
                    </a:cubicBezTo>
                    <a:cubicBezTo>
                      <a:pt x="32" y="30"/>
                      <a:pt x="23" y="36"/>
                      <a:pt x="14" y="34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4" name="Freeform 759"/>
              <p:cNvSpPr>
                <a:spLocks/>
              </p:cNvSpPr>
              <p:nvPr/>
            </p:nvSpPr>
            <p:spPr bwMode="auto">
              <a:xfrm>
                <a:off x="2948" y="1888"/>
                <a:ext cx="16" cy="11"/>
              </a:xfrm>
              <a:custGeom>
                <a:avLst/>
                <a:gdLst>
                  <a:gd name="T0" fmla="*/ 12 w 16"/>
                  <a:gd name="T1" fmla="*/ 0 h 11"/>
                  <a:gd name="T2" fmla="*/ 16 w 16"/>
                  <a:gd name="T3" fmla="*/ 7 h 11"/>
                  <a:gd name="T4" fmla="*/ 0 w 16"/>
                  <a:gd name="T5" fmla="*/ 11 h 11"/>
                  <a:gd name="T6" fmla="*/ 12 w 16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12" y="0"/>
                    </a:moveTo>
                    <a:cubicBezTo>
                      <a:pt x="14" y="2"/>
                      <a:pt x="15" y="4"/>
                      <a:pt x="16" y="7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5" name="Freeform 760"/>
              <p:cNvSpPr>
                <a:spLocks/>
              </p:cNvSpPr>
              <p:nvPr/>
            </p:nvSpPr>
            <p:spPr bwMode="auto">
              <a:xfrm>
                <a:off x="2948" y="1895"/>
                <a:ext cx="16" cy="19"/>
              </a:xfrm>
              <a:custGeom>
                <a:avLst/>
                <a:gdLst>
                  <a:gd name="T0" fmla="*/ 16 w 16"/>
                  <a:gd name="T1" fmla="*/ 0 h 19"/>
                  <a:gd name="T2" fmla="*/ 16 w 16"/>
                  <a:gd name="T3" fmla="*/ 8 h 19"/>
                  <a:gd name="T4" fmla="*/ 7 w 16"/>
                  <a:gd name="T5" fmla="*/ 19 h 19"/>
                  <a:gd name="T6" fmla="*/ 0 w 16"/>
                  <a:gd name="T7" fmla="*/ 4 h 19"/>
                  <a:gd name="T8" fmla="*/ 16 w 16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6" y="0"/>
                    </a:moveTo>
                    <a:cubicBezTo>
                      <a:pt x="16" y="3"/>
                      <a:pt x="16" y="5"/>
                      <a:pt x="16" y="8"/>
                    </a:cubicBezTo>
                    <a:cubicBezTo>
                      <a:pt x="15" y="13"/>
                      <a:pt x="11" y="17"/>
                      <a:pt x="7" y="19"/>
                    </a:cubicBezTo>
                    <a:cubicBezTo>
                      <a:pt x="0" y="4"/>
                      <a:pt x="0" y="4"/>
                      <a:pt x="0" y="4"/>
                    </a:cubicBez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6" name="Freeform 761"/>
              <p:cNvSpPr>
                <a:spLocks/>
              </p:cNvSpPr>
              <p:nvPr/>
            </p:nvSpPr>
            <p:spPr bwMode="auto">
              <a:xfrm>
                <a:off x="2944" y="1899"/>
                <a:ext cx="11" cy="17"/>
              </a:xfrm>
              <a:custGeom>
                <a:avLst/>
                <a:gdLst>
                  <a:gd name="T0" fmla="*/ 11 w 11"/>
                  <a:gd name="T1" fmla="*/ 15 h 17"/>
                  <a:gd name="T2" fmla="*/ 0 w 11"/>
                  <a:gd name="T3" fmla="*/ 16 h 17"/>
                  <a:gd name="T4" fmla="*/ 4 w 11"/>
                  <a:gd name="T5" fmla="*/ 0 h 17"/>
                  <a:gd name="T6" fmla="*/ 11 w 11"/>
                  <a:gd name="T7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11" y="15"/>
                    </a:moveTo>
                    <a:cubicBezTo>
                      <a:pt x="8" y="16"/>
                      <a:pt x="4" y="17"/>
                      <a:pt x="0" y="16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7" name="Freeform 762"/>
              <p:cNvSpPr>
                <a:spLocks/>
              </p:cNvSpPr>
              <p:nvPr/>
            </p:nvSpPr>
            <p:spPr bwMode="auto">
              <a:xfrm>
                <a:off x="2934" y="1899"/>
                <a:ext cx="14" cy="16"/>
              </a:xfrm>
              <a:custGeom>
                <a:avLst/>
                <a:gdLst>
                  <a:gd name="T0" fmla="*/ 10 w 14"/>
                  <a:gd name="T1" fmla="*/ 16 h 16"/>
                  <a:gd name="T2" fmla="*/ 14 w 14"/>
                  <a:gd name="T3" fmla="*/ 0 h 16"/>
                  <a:gd name="T4" fmla="*/ 0 w 14"/>
                  <a:gd name="T5" fmla="*/ 8 h 16"/>
                  <a:gd name="T6" fmla="*/ 10 w 14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6">
                    <a:moveTo>
                      <a:pt x="10" y="16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2" y="12"/>
                      <a:pt x="6" y="15"/>
                      <a:pt x="10" y="16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8" name="Freeform 763"/>
              <p:cNvSpPr>
                <a:spLocks/>
              </p:cNvSpPr>
              <p:nvPr/>
            </p:nvSpPr>
            <p:spPr bwMode="auto">
              <a:xfrm>
                <a:off x="2986" y="1887"/>
                <a:ext cx="73" cy="18"/>
              </a:xfrm>
              <a:custGeom>
                <a:avLst/>
                <a:gdLst>
                  <a:gd name="T0" fmla="*/ 73 w 73"/>
                  <a:gd name="T1" fmla="*/ 18 h 18"/>
                  <a:gd name="T2" fmla="*/ 0 w 73"/>
                  <a:gd name="T3" fmla="*/ 1 h 18"/>
                  <a:gd name="T4" fmla="*/ 0 w 73"/>
                  <a:gd name="T5" fmla="*/ 0 h 18"/>
                  <a:gd name="T6" fmla="*/ 73 w 73"/>
                  <a:gd name="T7" fmla="*/ 17 h 18"/>
                  <a:gd name="T8" fmla="*/ 73 w 73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18">
                    <a:moveTo>
                      <a:pt x="73" y="18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73" y="17"/>
                    </a:lnTo>
                    <a:lnTo>
                      <a:pt x="73" y="1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59" name="Freeform 764"/>
              <p:cNvSpPr>
                <a:spLocks/>
              </p:cNvSpPr>
              <p:nvPr/>
            </p:nvSpPr>
            <p:spPr bwMode="auto">
              <a:xfrm>
                <a:off x="3037" y="1902"/>
                <a:ext cx="22" cy="42"/>
              </a:xfrm>
              <a:custGeom>
                <a:avLst/>
                <a:gdLst>
                  <a:gd name="T0" fmla="*/ 13 w 22"/>
                  <a:gd name="T1" fmla="*/ 42 h 42"/>
                  <a:gd name="T2" fmla="*/ 0 w 22"/>
                  <a:gd name="T3" fmla="*/ 39 h 42"/>
                  <a:gd name="T4" fmla="*/ 9 w 22"/>
                  <a:gd name="T5" fmla="*/ 0 h 42"/>
                  <a:gd name="T6" fmla="*/ 22 w 22"/>
                  <a:gd name="T7" fmla="*/ 3 h 42"/>
                  <a:gd name="T8" fmla="*/ 13 w 22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2">
                    <a:moveTo>
                      <a:pt x="13" y="42"/>
                    </a:moveTo>
                    <a:lnTo>
                      <a:pt x="0" y="39"/>
                    </a:lnTo>
                    <a:lnTo>
                      <a:pt x="9" y="0"/>
                    </a:lnTo>
                    <a:lnTo>
                      <a:pt x="22" y="3"/>
                    </a:lnTo>
                    <a:lnTo>
                      <a:pt x="13" y="42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0" name="Freeform 765"/>
              <p:cNvSpPr>
                <a:spLocks/>
              </p:cNvSpPr>
              <p:nvPr/>
            </p:nvSpPr>
            <p:spPr bwMode="auto">
              <a:xfrm>
                <a:off x="3026" y="1899"/>
                <a:ext cx="18" cy="27"/>
              </a:xfrm>
              <a:custGeom>
                <a:avLst/>
                <a:gdLst>
                  <a:gd name="T0" fmla="*/ 12 w 18"/>
                  <a:gd name="T1" fmla="*/ 27 h 27"/>
                  <a:gd name="T2" fmla="*/ 0 w 18"/>
                  <a:gd name="T3" fmla="*/ 24 h 27"/>
                  <a:gd name="T4" fmla="*/ 5 w 18"/>
                  <a:gd name="T5" fmla="*/ 0 h 27"/>
                  <a:gd name="T6" fmla="*/ 18 w 18"/>
                  <a:gd name="T7" fmla="*/ 3 h 27"/>
                  <a:gd name="T8" fmla="*/ 12 w 18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7">
                    <a:moveTo>
                      <a:pt x="12" y="27"/>
                    </a:moveTo>
                    <a:lnTo>
                      <a:pt x="0" y="24"/>
                    </a:lnTo>
                    <a:lnTo>
                      <a:pt x="5" y="0"/>
                    </a:lnTo>
                    <a:lnTo>
                      <a:pt x="18" y="3"/>
                    </a:lnTo>
                    <a:lnTo>
                      <a:pt x="12" y="27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1" name="Freeform 766"/>
              <p:cNvSpPr>
                <a:spLocks/>
              </p:cNvSpPr>
              <p:nvPr/>
            </p:nvSpPr>
            <p:spPr bwMode="auto">
              <a:xfrm>
                <a:off x="3013" y="1895"/>
                <a:ext cx="16" cy="19"/>
              </a:xfrm>
              <a:custGeom>
                <a:avLst/>
                <a:gdLst>
                  <a:gd name="T0" fmla="*/ 13 w 16"/>
                  <a:gd name="T1" fmla="*/ 19 h 19"/>
                  <a:gd name="T2" fmla="*/ 0 w 16"/>
                  <a:gd name="T3" fmla="*/ 16 h 19"/>
                  <a:gd name="T4" fmla="*/ 3 w 16"/>
                  <a:gd name="T5" fmla="*/ 0 h 19"/>
                  <a:gd name="T6" fmla="*/ 16 w 16"/>
                  <a:gd name="T7" fmla="*/ 3 h 19"/>
                  <a:gd name="T8" fmla="*/ 13 w 16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3" y="19"/>
                    </a:moveTo>
                    <a:lnTo>
                      <a:pt x="0" y="16"/>
                    </a:lnTo>
                    <a:lnTo>
                      <a:pt x="3" y="0"/>
                    </a:lnTo>
                    <a:lnTo>
                      <a:pt x="16" y="3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2" name="Freeform 767"/>
              <p:cNvSpPr>
                <a:spLocks/>
              </p:cNvSpPr>
              <p:nvPr/>
            </p:nvSpPr>
            <p:spPr bwMode="auto">
              <a:xfrm>
                <a:off x="2995" y="1892"/>
                <a:ext cx="19" cy="26"/>
              </a:xfrm>
              <a:custGeom>
                <a:avLst/>
                <a:gdLst>
                  <a:gd name="T0" fmla="*/ 14 w 19"/>
                  <a:gd name="T1" fmla="*/ 26 h 26"/>
                  <a:gd name="T2" fmla="*/ 0 w 19"/>
                  <a:gd name="T3" fmla="*/ 23 h 26"/>
                  <a:gd name="T4" fmla="*/ 7 w 19"/>
                  <a:gd name="T5" fmla="*/ 0 h 26"/>
                  <a:gd name="T6" fmla="*/ 19 w 19"/>
                  <a:gd name="T7" fmla="*/ 3 h 26"/>
                  <a:gd name="T8" fmla="*/ 14 w 19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6">
                    <a:moveTo>
                      <a:pt x="14" y="26"/>
                    </a:moveTo>
                    <a:lnTo>
                      <a:pt x="0" y="23"/>
                    </a:lnTo>
                    <a:lnTo>
                      <a:pt x="7" y="0"/>
                    </a:lnTo>
                    <a:lnTo>
                      <a:pt x="19" y="3"/>
                    </a:lnTo>
                    <a:lnTo>
                      <a:pt x="14" y="26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3" name="Freeform 768"/>
              <p:cNvSpPr>
                <a:spLocks/>
              </p:cNvSpPr>
              <p:nvPr/>
            </p:nvSpPr>
            <p:spPr bwMode="auto">
              <a:xfrm>
                <a:off x="2982" y="1888"/>
                <a:ext cx="17" cy="20"/>
              </a:xfrm>
              <a:custGeom>
                <a:avLst/>
                <a:gdLst>
                  <a:gd name="T0" fmla="*/ 13 w 17"/>
                  <a:gd name="T1" fmla="*/ 20 h 20"/>
                  <a:gd name="T2" fmla="*/ 0 w 17"/>
                  <a:gd name="T3" fmla="*/ 17 h 20"/>
                  <a:gd name="T4" fmla="*/ 4 w 17"/>
                  <a:gd name="T5" fmla="*/ 0 h 20"/>
                  <a:gd name="T6" fmla="*/ 17 w 17"/>
                  <a:gd name="T7" fmla="*/ 3 h 20"/>
                  <a:gd name="T8" fmla="*/ 13 w 17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0">
                    <a:moveTo>
                      <a:pt x="13" y="20"/>
                    </a:moveTo>
                    <a:lnTo>
                      <a:pt x="0" y="17"/>
                    </a:lnTo>
                    <a:lnTo>
                      <a:pt x="4" y="0"/>
                    </a:lnTo>
                    <a:lnTo>
                      <a:pt x="17" y="3"/>
                    </a:lnTo>
                    <a:lnTo>
                      <a:pt x="13" y="2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4" name="Freeform 769"/>
              <p:cNvSpPr>
                <a:spLocks/>
              </p:cNvSpPr>
              <p:nvPr/>
            </p:nvSpPr>
            <p:spPr bwMode="auto">
              <a:xfrm>
                <a:off x="2961" y="1881"/>
                <a:ext cx="7" cy="3"/>
              </a:xfrm>
              <a:custGeom>
                <a:avLst/>
                <a:gdLst>
                  <a:gd name="T0" fmla="*/ 6 w 7"/>
                  <a:gd name="T1" fmla="*/ 3 h 3"/>
                  <a:gd name="T2" fmla="*/ 0 w 7"/>
                  <a:gd name="T3" fmla="*/ 2 h 3"/>
                  <a:gd name="T4" fmla="*/ 0 w 7"/>
                  <a:gd name="T5" fmla="*/ 0 h 3"/>
                  <a:gd name="T6" fmla="*/ 7 w 7"/>
                  <a:gd name="T7" fmla="*/ 1 h 3"/>
                  <a:gd name="T8" fmla="*/ 6 w 7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6" y="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7" y="1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5" name="Freeform 770"/>
              <p:cNvSpPr>
                <a:spLocks/>
              </p:cNvSpPr>
              <p:nvPr/>
            </p:nvSpPr>
            <p:spPr bwMode="auto">
              <a:xfrm>
                <a:off x="2938" y="1875"/>
                <a:ext cx="20" cy="7"/>
              </a:xfrm>
              <a:custGeom>
                <a:avLst/>
                <a:gdLst>
                  <a:gd name="T0" fmla="*/ 20 w 20"/>
                  <a:gd name="T1" fmla="*/ 7 h 7"/>
                  <a:gd name="T2" fmla="*/ 0 w 20"/>
                  <a:gd name="T3" fmla="*/ 2 h 7"/>
                  <a:gd name="T4" fmla="*/ 1 w 20"/>
                  <a:gd name="T5" fmla="*/ 0 h 7"/>
                  <a:gd name="T6" fmla="*/ 20 w 20"/>
                  <a:gd name="T7" fmla="*/ 5 h 7"/>
                  <a:gd name="T8" fmla="*/ 20 w 20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7">
                    <a:moveTo>
                      <a:pt x="20" y="7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0" y="5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6" name="Freeform 771"/>
              <p:cNvSpPr>
                <a:spLocks/>
              </p:cNvSpPr>
              <p:nvPr/>
            </p:nvSpPr>
            <p:spPr bwMode="auto">
              <a:xfrm>
                <a:off x="3005" y="1881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7" name="Freeform 772"/>
              <p:cNvSpPr>
                <a:spLocks/>
              </p:cNvSpPr>
              <p:nvPr/>
            </p:nvSpPr>
            <p:spPr bwMode="auto">
              <a:xfrm>
                <a:off x="3007" y="1874"/>
                <a:ext cx="56" cy="17"/>
              </a:xfrm>
              <a:custGeom>
                <a:avLst/>
                <a:gdLst>
                  <a:gd name="T0" fmla="*/ 55 w 56"/>
                  <a:gd name="T1" fmla="*/ 17 h 17"/>
                  <a:gd name="T2" fmla="*/ 0 w 56"/>
                  <a:gd name="T3" fmla="*/ 4 h 17"/>
                  <a:gd name="T4" fmla="*/ 0 w 56"/>
                  <a:gd name="T5" fmla="*/ 0 h 17"/>
                  <a:gd name="T6" fmla="*/ 56 w 56"/>
                  <a:gd name="T7" fmla="*/ 14 h 17"/>
                  <a:gd name="T8" fmla="*/ 55 w 56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17">
                    <a:moveTo>
                      <a:pt x="55" y="17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56" y="14"/>
                    </a:lnTo>
                    <a:lnTo>
                      <a:pt x="55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8" name="Freeform 773"/>
              <p:cNvSpPr>
                <a:spLocks/>
              </p:cNvSpPr>
              <p:nvPr/>
            </p:nvSpPr>
            <p:spPr bwMode="auto">
              <a:xfrm>
                <a:off x="3008" y="1868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69" name="Freeform 774"/>
              <p:cNvSpPr>
                <a:spLocks/>
              </p:cNvSpPr>
              <p:nvPr/>
            </p:nvSpPr>
            <p:spPr bwMode="auto">
              <a:xfrm>
                <a:off x="3010" y="1861"/>
                <a:ext cx="56" cy="17"/>
              </a:xfrm>
              <a:custGeom>
                <a:avLst/>
                <a:gdLst>
                  <a:gd name="T0" fmla="*/ 55 w 56"/>
                  <a:gd name="T1" fmla="*/ 17 h 17"/>
                  <a:gd name="T2" fmla="*/ 0 w 56"/>
                  <a:gd name="T3" fmla="*/ 4 h 17"/>
                  <a:gd name="T4" fmla="*/ 1 w 56"/>
                  <a:gd name="T5" fmla="*/ 0 h 17"/>
                  <a:gd name="T6" fmla="*/ 56 w 56"/>
                  <a:gd name="T7" fmla="*/ 14 h 17"/>
                  <a:gd name="T8" fmla="*/ 55 w 56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17">
                    <a:moveTo>
                      <a:pt x="55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6" y="14"/>
                    </a:lnTo>
                    <a:lnTo>
                      <a:pt x="55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0" name="Freeform 775"/>
              <p:cNvSpPr>
                <a:spLocks/>
              </p:cNvSpPr>
              <p:nvPr/>
            </p:nvSpPr>
            <p:spPr bwMode="auto">
              <a:xfrm>
                <a:off x="3011" y="1855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1" name="Freeform 776"/>
              <p:cNvSpPr>
                <a:spLocks/>
              </p:cNvSpPr>
              <p:nvPr/>
            </p:nvSpPr>
            <p:spPr bwMode="auto">
              <a:xfrm>
                <a:off x="3013" y="1849"/>
                <a:ext cx="56" cy="16"/>
              </a:xfrm>
              <a:custGeom>
                <a:avLst/>
                <a:gdLst>
                  <a:gd name="T0" fmla="*/ 55 w 56"/>
                  <a:gd name="T1" fmla="*/ 16 h 16"/>
                  <a:gd name="T2" fmla="*/ 0 w 56"/>
                  <a:gd name="T3" fmla="*/ 3 h 16"/>
                  <a:gd name="T4" fmla="*/ 1 w 56"/>
                  <a:gd name="T5" fmla="*/ 0 h 16"/>
                  <a:gd name="T6" fmla="*/ 56 w 56"/>
                  <a:gd name="T7" fmla="*/ 13 h 16"/>
                  <a:gd name="T8" fmla="*/ 55 w 56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16">
                    <a:moveTo>
                      <a:pt x="55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56" y="13"/>
                    </a:lnTo>
                    <a:lnTo>
                      <a:pt x="55" y="1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2" name="Freeform 777"/>
              <p:cNvSpPr>
                <a:spLocks/>
              </p:cNvSpPr>
              <p:nvPr/>
            </p:nvSpPr>
            <p:spPr bwMode="auto">
              <a:xfrm>
                <a:off x="3014" y="1842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3" name="Freeform 778"/>
              <p:cNvSpPr>
                <a:spLocks/>
              </p:cNvSpPr>
              <p:nvPr/>
            </p:nvSpPr>
            <p:spPr bwMode="auto">
              <a:xfrm>
                <a:off x="3044" y="1842"/>
                <a:ext cx="28" cy="10"/>
              </a:xfrm>
              <a:custGeom>
                <a:avLst/>
                <a:gdLst>
                  <a:gd name="T0" fmla="*/ 27 w 28"/>
                  <a:gd name="T1" fmla="*/ 10 h 10"/>
                  <a:gd name="T2" fmla="*/ 0 w 28"/>
                  <a:gd name="T3" fmla="*/ 4 h 10"/>
                  <a:gd name="T4" fmla="*/ 0 w 28"/>
                  <a:gd name="T5" fmla="*/ 0 h 10"/>
                  <a:gd name="T6" fmla="*/ 28 w 28"/>
                  <a:gd name="T7" fmla="*/ 7 h 10"/>
                  <a:gd name="T8" fmla="*/ 27 w 28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">
                    <a:moveTo>
                      <a:pt x="27" y="1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28" y="7"/>
                    </a:lnTo>
                    <a:lnTo>
                      <a:pt x="27" y="1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4" name="Freeform 779"/>
              <p:cNvSpPr>
                <a:spLocks/>
              </p:cNvSpPr>
              <p:nvPr/>
            </p:nvSpPr>
            <p:spPr bwMode="auto">
              <a:xfrm>
                <a:off x="2938" y="1865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4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4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5" name="Freeform 780"/>
              <p:cNvSpPr>
                <a:spLocks/>
              </p:cNvSpPr>
              <p:nvPr/>
            </p:nvSpPr>
            <p:spPr bwMode="auto">
              <a:xfrm>
                <a:off x="2940" y="1859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6" name="Freeform 781"/>
              <p:cNvSpPr>
                <a:spLocks/>
              </p:cNvSpPr>
              <p:nvPr/>
            </p:nvSpPr>
            <p:spPr bwMode="auto">
              <a:xfrm>
                <a:off x="2941" y="1853"/>
                <a:ext cx="57" cy="16"/>
              </a:xfrm>
              <a:custGeom>
                <a:avLst/>
                <a:gdLst>
                  <a:gd name="T0" fmla="*/ 56 w 57"/>
                  <a:gd name="T1" fmla="*/ 16 h 16"/>
                  <a:gd name="T2" fmla="*/ 0 w 57"/>
                  <a:gd name="T3" fmla="*/ 3 h 16"/>
                  <a:gd name="T4" fmla="*/ 1 w 57"/>
                  <a:gd name="T5" fmla="*/ 0 h 16"/>
                  <a:gd name="T6" fmla="*/ 57 w 57"/>
                  <a:gd name="T7" fmla="*/ 13 h 16"/>
                  <a:gd name="T8" fmla="*/ 56 w 57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6">
                    <a:moveTo>
                      <a:pt x="56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7" name="Freeform 782"/>
              <p:cNvSpPr>
                <a:spLocks/>
              </p:cNvSpPr>
              <p:nvPr/>
            </p:nvSpPr>
            <p:spPr bwMode="auto">
              <a:xfrm>
                <a:off x="2943" y="1846"/>
                <a:ext cx="58" cy="17"/>
              </a:xfrm>
              <a:custGeom>
                <a:avLst/>
                <a:gdLst>
                  <a:gd name="T0" fmla="*/ 56 w 58"/>
                  <a:gd name="T1" fmla="*/ 17 h 17"/>
                  <a:gd name="T2" fmla="*/ 0 w 58"/>
                  <a:gd name="T3" fmla="*/ 4 h 17"/>
                  <a:gd name="T4" fmla="*/ 1 w 58"/>
                  <a:gd name="T5" fmla="*/ 0 h 17"/>
                  <a:gd name="T6" fmla="*/ 58 w 58"/>
                  <a:gd name="T7" fmla="*/ 13 h 17"/>
                  <a:gd name="T8" fmla="*/ 56 w 58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8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8" name="Freeform 783"/>
              <p:cNvSpPr>
                <a:spLocks/>
              </p:cNvSpPr>
              <p:nvPr/>
            </p:nvSpPr>
            <p:spPr bwMode="auto">
              <a:xfrm>
                <a:off x="2945" y="1840"/>
                <a:ext cx="57" cy="16"/>
              </a:xfrm>
              <a:custGeom>
                <a:avLst/>
                <a:gdLst>
                  <a:gd name="T0" fmla="*/ 56 w 57"/>
                  <a:gd name="T1" fmla="*/ 16 h 16"/>
                  <a:gd name="T2" fmla="*/ 0 w 57"/>
                  <a:gd name="T3" fmla="*/ 3 h 16"/>
                  <a:gd name="T4" fmla="*/ 0 w 57"/>
                  <a:gd name="T5" fmla="*/ 0 h 16"/>
                  <a:gd name="T6" fmla="*/ 57 w 57"/>
                  <a:gd name="T7" fmla="*/ 13 h 16"/>
                  <a:gd name="T8" fmla="*/ 56 w 57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6">
                    <a:moveTo>
                      <a:pt x="56" y="16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7" y="13"/>
                    </a:lnTo>
                    <a:lnTo>
                      <a:pt x="56" y="1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79" name="Freeform 784"/>
              <p:cNvSpPr>
                <a:spLocks/>
              </p:cNvSpPr>
              <p:nvPr/>
            </p:nvSpPr>
            <p:spPr bwMode="auto">
              <a:xfrm>
                <a:off x="2946" y="1833"/>
                <a:ext cx="58" cy="17"/>
              </a:xfrm>
              <a:custGeom>
                <a:avLst/>
                <a:gdLst>
                  <a:gd name="T0" fmla="*/ 57 w 58"/>
                  <a:gd name="T1" fmla="*/ 17 h 17"/>
                  <a:gd name="T2" fmla="*/ 0 w 58"/>
                  <a:gd name="T3" fmla="*/ 4 h 17"/>
                  <a:gd name="T4" fmla="*/ 1 w 58"/>
                  <a:gd name="T5" fmla="*/ 0 h 17"/>
                  <a:gd name="T6" fmla="*/ 58 w 58"/>
                  <a:gd name="T7" fmla="*/ 13 h 17"/>
                  <a:gd name="T8" fmla="*/ 57 w 58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7">
                    <a:moveTo>
                      <a:pt x="57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8" y="13"/>
                    </a:lnTo>
                    <a:lnTo>
                      <a:pt x="57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0" name="Freeform 785"/>
              <p:cNvSpPr>
                <a:spLocks/>
              </p:cNvSpPr>
              <p:nvPr/>
            </p:nvSpPr>
            <p:spPr bwMode="auto">
              <a:xfrm>
                <a:off x="2948" y="1827"/>
                <a:ext cx="57" cy="16"/>
              </a:xfrm>
              <a:custGeom>
                <a:avLst/>
                <a:gdLst>
                  <a:gd name="T0" fmla="*/ 56 w 57"/>
                  <a:gd name="T1" fmla="*/ 16 h 16"/>
                  <a:gd name="T2" fmla="*/ 0 w 57"/>
                  <a:gd name="T3" fmla="*/ 3 h 16"/>
                  <a:gd name="T4" fmla="*/ 0 w 57"/>
                  <a:gd name="T5" fmla="*/ 0 h 16"/>
                  <a:gd name="T6" fmla="*/ 57 w 57"/>
                  <a:gd name="T7" fmla="*/ 13 h 16"/>
                  <a:gd name="T8" fmla="*/ 56 w 57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6">
                    <a:moveTo>
                      <a:pt x="56" y="16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7" y="13"/>
                    </a:lnTo>
                    <a:lnTo>
                      <a:pt x="56" y="1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1" name="Freeform 786"/>
              <p:cNvSpPr>
                <a:spLocks/>
              </p:cNvSpPr>
              <p:nvPr/>
            </p:nvSpPr>
            <p:spPr bwMode="auto">
              <a:xfrm>
                <a:off x="2966" y="1824"/>
                <a:ext cx="41" cy="13"/>
              </a:xfrm>
              <a:custGeom>
                <a:avLst/>
                <a:gdLst>
                  <a:gd name="T0" fmla="*/ 40 w 41"/>
                  <a:gd name="T1" fmla="*/ 13 h 13"/>
                  <a:gd name="T2" fmla="*/ 0 w 41"/>
                  <a:gd name="T3" fmla="*/ 4 h 13"/>
                  <a:gd name="T4" fmla="*/ 0 w 41"/>
                  <a:gd name="T5" fmla="*/ 0 h 13"/>
                  <a:gd name="T6" fmla="*/ 41 w 41"/>
                  <a:gd name="T7" fmla="*/ 9 h 13"/>
                  <a:gd name="T8" fmla="*/ 40 w 41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">
                    <a:moveTo>
                      <a:pt x="40" y="13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41" y="9"/>
                    </a:lnTo>
                    <a:lnTo>
                      <a:pt x="40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2" name="Freeform 787"/>
              <p:cNvSpPr>
                <a:spLocks/>
              </p:cNvSpPr>
              <p:nvPr/>
            </p:nvSpPr>
            <p:spPr bwMode="auto">
              <a:xfrm>
                <a:off x="2903" y="2080"/>
                <a:ext cx="197" cy="172"/>
              </a:xfrm>
              <a:custGeom>
                <a:avLst/>
                <a:gdLst>
                  <a:gd name="T0" fmla="*/ 179 w 197"/>
                  <a:gd name="T1" fmla="*/ 172 h 172"/>
                  <a:gd name="T2" fmla="*/ 0 w 197"/>
                  <a:gd name="T3" fmla="*/ 22 h 172"/>
                  <a:gd name="T4" fmla="*/ 19 w 197"/>
                  <a:gd name="T5" fmla="*/ 0 h 172"/>
                  <a:gd name="T6" fmla="*/ 197 w 197"/>
                  <a:gd name="T7" fmla="*/ 150 h 172"/>
                  <a:gd name="T8" fmla="*/ 179 w 197"/>
                  <a:gd name="T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172">
                    <a:moveTo>
                      <a:pt x="179" y="172"/>
                    </a:moveTo>
                    <a:lnTo>
                      <a:pt x="0" y="22"/>
                    </a:lnTo>
                    <a:lnTo>
                      <a:pt x="19" y="0"/>
                    </a:lnTo>
                    <a:lnTo>
                      <a:pt x="197" y="150"/>
                    </a:lnTo>
                    <a:lnTo>
                      <a:pt x="179" y="1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3" name="Freeform 788"/>
              <p:cNvSpPr>
                <a:spLocks/>
              </p:cNvSpPr>
              <p:nvPr/>
            </p:nvSpPr>
            <p:spPr bwMode="auto">
              <a:xfrm>
                <a:off x="2903" y="2096"/>
                <a:ext cx="184" cy="156"/>
              </a:xfrm>
              <a:custGeom>
                <a:avLst/>
                <a:gdLst>
                  <a:gd name="T0" fmla="*/ 179 w 184"/>
                  <a:gd name="T1" fmla="*/ 156 h 156"/>
                  <a:gd name="T2" fmla="*/ 0 w 184"/>
                  <a:gd name="T3" fmla="*/ 6 h 156"/>
                  <a:gd name="T4" fmla="*/ 5 w 184"/>
                  <a:gd name="T5" fmla="*/ 0 h 156"/>
                  <a:gd name="T6" fmla="*/ 184 w 184"/>
                  <a:gd name="T7" fmla="*/ 150 h 156"/>
                  <a:gd name="T8" fmla="*/ 179 w 184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156">
                    <a:moveTo>
                      <a:pt x="179" y="156"/>
                    </a:moveTo>
                    <a:lnTo>
                      <a:pt x="0" y="6"/>
                    </a:lnTo>
                    <a:lnTo>
                      <a:pt x="5" y="0"/>
                    </a:lnTo>
                    <a:lnTo>
                      <a:pt x="184" y="150"/>
                    </a:lnTo>
                    <a:lnTo>
                      <a:pt x="179" y="15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4" name="Freeform 789"/>
              <p:cNvSpPr>
                <a:spLocks/>
              </p:cNvSpPr>
              <p:nvPr/>
            </p:nvSpPr>
            <p:spPr bwMode="auto">
              <a:xfrm>
                <a:off x="3091" y="2228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0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5" name="Freeform 790"/>
              <p:cNvSpPr>
                <a:spLocks/>
              </p:cNvSpPr>
              <p:nvPr/>
            </p:nvSpPr>
            <p:spPr bwMode="auto">
              <a:xfrm>
                <a:off x="3093" y="222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6" name="Freeform 791"/>
              <p:cNvSpPr>
                <a:spLocks/>
              </p:cNvSpPr>
              <p:nvPr/>
            </p:nvSpPr>
            <p:spPr bwMode="auto">
              <a:xfrm>
                <a:off x="3092" y="222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7" name="Freeform 792"/>
              <p:cNvSpPr>
                <a:spLocks/>
              </p:cNvSpPr>
              <p:nvPr/>
            </p:nvSpPr>
            <p:spPr bwMode="auto">
              <a:xfrm>
                <a:off x="3091" y="222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8" name="Freeform 793"/>
              <p:cNvSpPr>
                <a:spLocks/>
              </p:cNvSpPr>
              <p:nvPr/>
            </p:nvSpPr>
            <p:spPr bwMode="auto">
              <a:xfrm>
                <a:off x="3090" y="222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89" name="Freeform 794"/>
              <p:cNvSpPr>
                <a:spLocks/>
              </p:cNvSpPr>
              <p:nvPr/>
            </p:nvSpPr>
            <p:spPr bwMode="auto">
              <a:xfrm>
                <a:off x="3089" y="2224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0" name="Freeform 795"/>
              <p:cNvSpPr>
                <a:spLocks/>
              </p:cNvSpPr>
              <p:nvPr/>
            </p:nvSpPr>
            <p:spPr bwMode="auto">
              <a:xfrm>
                <a:off x="3088" y="2223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1" name="Freeform 796"/>
              <p:cNvSpPr>
                <a:spLocks/>
              </p:cNvSpPr>
              <p:nvPr/>
            </p:nvSpPr>
            <p:spPr bwMode="auto">
              <a:xfrm>
                <a:off x="3087" y="2223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2" name="Freeform 797"/>
              <p:cNvSpPr>
                <a:spLocks/>
              </p:cNvSpPr>
              <p:nvPr/>
            </p:nvSpPr>
            <p:spPr bwMode="auto">
              <a:xfrm>
                <a:off x="3087" y="222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3" name="Freeform 798"/>
              <p:cNvSpPr>
                <a:spLocks/>
              </p:cNvSpPr>
              <p:nvPr/>
            </p:nvSpPr>
            <p:spPr bwMode="auto">
              <a:xfrm>
                <a:off x="3086" y="222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4" name="Freeform 799"/>
              <p:cNvSpPr>
                <a:spLocks/>
              </p:cNvSpPr>
              <p:nvPr/>
            </p:nvSpPr>
            <p:spPr bwMode="auto">
              <a:xfrm>
                <a:off x="3082" y="2220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5" name="Freeform 800"/>
              <p:cNvSpPr>
                <a:spLocks/>
              </p:cNvSpPr>
              <p:nvPr/>
            </p:nvSpPr>
            <p:spPr bwMode="auto">
              <a:xfrm>
                <a:off x="3084" y="2219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6" name="Freeform 801"/>
              <p:cNvSpPr>
                <a:spLocks/>
              </p:cNvSpPr>
              <p:nvPr/>
            </p:nvSpPr>
            <p:spPr bwMode="auto">
              <a:xfrm>
                <a:off x="3083" y="221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7" name="Freeform 802"/>
              <p:cNvSpPr>
                <a:spLocks/>
              </p:cNvSpPr>
              <p:nvPr/>
            </p:nvSpPr>
            <p:spPr bwMode="auto">
              <a:xfrm>
                <a:off x="3082" y="221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8" name="Freeform 803"/>
              <p:cNvSpPr>
                <a:spLocks/>
              </p:cNvSpPr>
              <p:nvPr/>
            </p:nvSpPr>
            <p:spPr bwMode="auto">
              <a:xfrm>
                <a:off x="3081" y="221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599" name="Freeform 804"/>
              <p:cNvSpPr>
                <a:spLocks/>
              </p:cNvSpPr>
              <p:nvPr/>
            </p:nvSpPr>
            <p:spPr bwMode="auto">
              <a:xfrm>
                <a:off x="3079" y="2216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0" name="Freeform 805"/>
              <p:cNvSpPr>
                <a:spLocks/>
              </p:cNvSpPr>
              <p:nvPr/>
            </p:nvSpPr>
            <p:spPr bwMode="auto">
              <a:xfrm>
                <a:off x="3079" y="2215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1" name="Freeform 806"/>
              <p:cNvSpPr>
                <a:spLocks/>
              </p:cNvSpPr>
              <p:nvPr/>
            </p:nvSpPr>
            <p:spPr bwMode="auto">
              <a:xfrm>
                <a:off x="3078" y="221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602" name="Freeform 807"/>
              <p:cNvSpPr>
                <a:spLocks/>
              </p:cNvSpPr>
              <p:nvPr/>
            </p:nvSpPr>
            <p:spPr bwMode="auto">
              <a:xfrm>
                <a:off x="3077" y="221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5" name="Group 1009"/>
            <p:cNvGrpSpPr>
              <a:grpSpLocks/>
            </p:cNvGrpSpPr>
            <p:nvPr/>
          </p:nvGrpSpPr>
          <p:grpSpPr bwMode="auto">
            <a:xfrm>
              <a:off x="2919" y="2083"/>
              <a:ext cx="160" cy="136"/>
              <a:chOff x="2919" y="2083"/>
              <a:chExt cx="160" cy="136"/>
            </a:xfrm>
          </p:grpSpPr>
          <p:sp>
            <p:nvSpPr>
              <p:cNvPr id="203" name="Freeform 809"/>
              <p:cNvSpPr>
                <a:spLocks/>
              </p:cNvSpPr>
              <p:nvPr/>
            </p:nvSpPr>
            <p:spPr bwMode="auto">
              <a:xfrm>
                <a:off x="3076" y="221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04" name="Freeform 810"/>
              <p:cNvSpPr>
                <a:spLocks/>
              </p:cNvSpPr>
              <p:nvPr/>
            </p:nvSpPr>
            <p:spPr bwMode="auto">
              <a:xfrm>
                <a:off x="3072" y="2212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05" name="Freeform 811"/>
              <p:cNvSpPr>
                <a:spLocks/>
              </p:cNvSpPr>
              <p:nvPr/>
            </p:nvSpPr>
            <p:spPr bwMode="auto">
              <a:xfrm>
                <a:off x="3074" y="2211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06" name="Freeform 812"/>
              <p:cNvSpPr>
                <a:spLocks/>
              </p:cNvSpPr>
              <p:nvPr/>
            </p:nvSpPr>
            <p:spPr bwMode="auto">
              <a:xfrm>
                <a:off x="3073" y="221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07" name="Freeform 813"/>
              <p:cNvSpPr>
                <a:spLocks/>
              </p:cNvSpPr>
              <p:nvPr/>
            </p:nvSpPr>
            <p:spPr bwMode="auto">
              <a:xfrm>
                <a:off x="3072" y="221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08" name="Freeform 814"/>
              <p:cNvSpPr>
                <a:spLocks/>
              </p:cNvSpPr>
              <p:nvPr/>
            </p:nvSpPr>
            <p:spPr bwMode="auto">
              <a:xfrm>
                <a:off x="3071" y="220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09" name="Freeform 815"/>
              <p:cNvSpPr>
                <a:spLocks/>
              </p:cNvSpPr>
              <p:nvPr/>
            </p:nvSpPr>
            <p:spPr bwMode="auto">
              <a:xfrm>
                <a:off x="3070" y="2208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0" name="Freeform 816"/>
              <p:cNvSpPr>
                <a:spLocks/>
              </p:cNvSpPr>
              <p:nvPr/>
            </p:nvSpPr>
            <p:spPr bwMode="auto">
              <a:xfrm>
                <a:off x="3069" y="2207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1 w 4"/>
                  <a:gd name="T3" fmla="*/ 4 h 4"/>
                  <a:gd name="T4" fmla="*/ 4 w 4"/>
                  <a:gd name="T5" fmla="*/ 1 h 4"/>
                  <a:gd name="T6" fmla="*/ 3 w 4"/>
                  <a:gd name="T7" fmla="*/ 0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1" y="4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1" name="Freeform 817"/>
              <p:cNvSpPr>
                <a:spLocks/>
              </p:cNvSpPr>
              <p:nvPr/>
            </p:nvSpPr>
            <p:spPr bwMode="auto">
              <a:xfrm>
                <a:off x="3068" y="2207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2" name="Freeform 818"/>
              <p:cNvSpPr>
                <a:spLocks/>
              </p:cNvSpPr>
              <p:nvPr/>
            </p:nvSpPr>
            <p:spPr bwMode="auto">
              <a:xfrm>
                <a:off x="3068" y="220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3" name="Freeform 819"/>
              <p:cNvSpPr>
                <a:spLocks/>
              </p:cNvSpPr>
              <p:nvPr/>
            </p:nvSpPr>
            <p:spPr bwMode="auto">
              <a:xfrm>
                <a:off x="3067" y="2205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4" name="Freeform 820"/>
              <p:cNvSpPr>
                <a:spLocks/>
              </p:cNvSpPr>
              <p:nvPr/>
            </p:nvSpPr>
            <p:spPr bwMode="auto">
              <a:xfrm>
                <a:off x="3063" y="2204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5" name="Freeform 821"/>
              <p:cNvSpPr>
                <a:spLocks/>
              </p:cNvSpPr>
              <p:nvPr/>
            </p:nvSpPr>
            <p:spPr bwMode="auto">
              <a:xfrm>
                <a:off x="3065" y="2203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6" name="Freeform 822"/>
              <p:cNvSpPr>
                <a:spLocks/>
              </p:cNvSpPr>
              <p:nvPr/>
            </p:nvSpPr>
            <p:spPr bwMode="auto">
              <a:xfrm>
                <a:off x="3064" y="220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7" name="Freeform 823"/>
              <p:cNvSpPr>
                <a:spLocks/>
              </p:cNvSpPr>
              <p:nvPr/>
            </p:nvSpPr>
            <p:spPr bwMode="auto">
              <a:xfrm>
                <a:off x="3063" y="220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8" name="Freeform 824"/>
              <p:cNvSpPr>
                <a:spLocks/>
              </p:cNvSpPr>
              <p:nvPr/>
            </p:nvSpPr>
            <p:spPr bwMode="auto">
              <a:xfrm>
                <a:off x="3062" y="220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19" name="Freeform 825"/>
              <p:cNvSpPr>
                <a:spLocks/>
              </p:cNvSpPr>
              <p:nvPr/>
            </p:nvSpPr>
            <p:spPr bwMode="auto">
              <a:xfrm>
                <a:off x="3060" y="2200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0" name="Freeform 826"/>
              <p:cNvSpPr>
                <a:spLocks/>
              </p:cNvSpPr>
              <p:nvPr/>
            </p:nvSpPr>
            <p:spPr bwMode="auto">
              <a:xfrm>
                <a:off x="3060" y="2199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1" name="Freeform 827"/>
              <p:cNvSpPr>
                <a:spLocks/>
              </p:cNvSpPr>
              <p:nvPr/>
            </p:nvSpPr>
            <p:spPr bwMode="auto">
              <a:xfrm>
                <a:off x="3059" y="219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2" name="Freeform 828"/>
              <p:cNvSpPr>
                <a:spLocks/>
              </p:cNvSpPr>
              <p:nvPr/>
            </p:nvSpPr>
            <p:spPr bwMode="auto">
              <a:xfrm>
                <a:off x="3058" y="219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3" name="Freeform 829"/>
              <p:cNvSpPr>
                <a:spLocks/>
              </p:cNvSpPr>
              <p:nvPr/>
            </p:nvSpPr>
            <p:spPr bwMode="auto">
              <a:xfrm>
                <a:off x="3057" y="219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4" name="Freeform 830"/>
              <p:cNvSpPr>
                <a:spLocks/>
              </p:cNvSpPr>
              <p:nvPr/>
            </p:nvSpPr>
            <p:spPr bwMode="auto">
              <a:xfrm>
                <a:off x="3053" y="2196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5" name="Freeform 831"/>
              <p:cNvSpPr>
                <a:spLocks/>
              </p:cNvSpPr>
              <p:nvPr/>
            </p:nvSpPr>
            <p:spPr bwMode="auto">
              <a:xfrm>
                <a:off x="3055" y="2195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6" name="Freeform 832"/>
              <p:cNvSpPr>
                <a:spLocks/>
              </p:cNvSpPr>
              <p:nvPr/>
            </p:nvSpPr>
            <p:spPr bwMode="auto">
              <a:xfrm>
                <a:off x="3054" y="219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7" name="Freeform 833"/>
              <p:cNvSpPr>
                <a:spLocks/>
              </p:cNvSpPr>
              <p:nvPr/>
            </p:nvSpPr>
            <p:spPr bwMode="auto">
              <a:xfrm>
                <a:off x="3053" y="219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8" name="Freeform 834"/>
              <p:cNvSpPr>
                <a:spLocks/>
              </p:cNvSpPr>
              <p:nvPr/>
            </p:nvSpPr>
            <p:spPr bwMode="auto">
              <a:xfrm>
                <a:off x="3052" y="219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29" name="Freeform 835"/>
              <p:cNvSpPr>
                <a:spLocks/>
              </p:cNvSpPr>
              <p:nvPr/>
            </p:nvSpPr>
            <p:spPr bwMode="auto">
              <a:xfrm>
                <a:off x="3051" y="2192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0" name="Freeform 836"/>
              <p:cNvSpPr>
                <a:spLocks/>
              </p:cNvSpPr>
              <p:nvPr/>
            </p:nvSpPr>
            <p:spPr bwMode="auto">
              <a:xfrm>
                <a:off x="3050" y="2191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1 w 4"/>
                  <a:gd name="T3" fmla="*/ 4 h 4"/>
                  <a:gd name="T4" fmla="*/ 4 w 4"/>
                  <a:gd name="T5" fmla="*/ 1 h 4"/>
                  <a:gd name="T6" fmla="*/ 3 w 4"/>
                  <a:gd name="T7" fmla="*/ 0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1" y="4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1" name="Freeform 837"/>
              <p:cNvSpPr>
                <a:spLocks/>
              </p:cNvSpPr>
              <p:nvPr/>
            </p:nvSpPr>
            <p:spPr bwMode="auto">
              <a:xfrm>
                <a:off x="3049" y="2191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2" name="Freeform 838"/>
              <p:cNvSpPr>
                <a:spLocks/>
              </p:cNvSpPr>
              <p:nvPr/>
            </p:nvSpPr>
            <p:spPr bwMode="auto">
              <a:xfrm>
                <a:off x="3049" y="219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3" name="Freeform 839"/>
              <p:cNvSpPr>
                <a:spLocks/>
              </p:cNvSpPr>
              <p:nvPr/>
            </p:nvSpPr>
            <p:spPr bwMode="auto">
              <a:xfrm>
                <a:off x="3048" y="218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4" name="Freeform 840"/>
              <p:cNvSpPr>
                <a:spLocks/>
              </p:cNvSpPr>
              <p:nvPr/>
            </p:nvSpPr>
            <p:spPr bwMode="auto">
              <a:xfrm>
                <a:off x="3044" y="2188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5" name="Freeform 841"/>
              <p:cNvSpPr>
                <a:spLocks/>
              </p:cNvSpPr>
              <p:nvPr/>
            </p:nvSpPr>
            <p:spPr bwMode="auto">
              <a:xfrm>
                <a:off x="3046" y="2186"/>
                <a:ext cx="3" cy="5"/>
              </a:xfrm>
              <a:custGeom>
                <a:avLst/>
                <a:gdLst>
                  <a:gd name="T0" fmla="*/ 0 w 3"/>
                  <a:gd name="T1" fmla="*/ 5 h 5"/>
                  <a:gd name="T2" fmla="*/ 0 w 3"/>
                  <a:gd name="T3" fmla="*/ 5 h 5"/>
                  <a:gd name="T4" fmla="*/ 3 w 3"/>
                  <a:gd name="T5" fmla="*/ 2 h 5"/>
                  <a:gd name="T6" fmla="*/ 2 w 3"/>
                  <a:gd name="T7" fmla="*/ 0 h 5"/>
                  <a:gd name="T8" fmla="*/ 0 w 3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0" y="5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6" name="Freeform 842"/>
              <p:cNvSpPr>
                <a:spLocks/>
              </p:cNvSpPr>
              <p:nvPr/>
            </p:nvSpPr>
            <p:spPr bwMode="auto">
              <a:xfrm>
                <a:off x="3045" y="2186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7" name="Freeform 843"/>
              <p:cNvSpPr>
                <a:spLocks/>
              </p:cNvSpPr>
              <p:nvPr/>
            </p:nvSpPr>
            <p:spPr bwMode="auto">
              <a:xfrm>
                <a:off x="3044" y="2185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8" name="Freeform 844"/>
              <p:cNvSpPr>
                <a:spLocks/>
              </p:cNvSpPr>
              <p:nvPr/>
            </p:nvSpPr>
            <p:spPr bwMode="auto">
              <a:xfrm>
                <a:off x="3043" y="2184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0 h 5"/>
                  <a:gd name="T6" fmla="*/ 2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39" name="Freeform 845"/>
              <p:cNvSpPr>
                <a:spLocks/>
              </p:cNvSpPr>
              <p:nvPr/>
            </p:nvSpPr>
            <p:spPr bwMode="auto">
              <a:xfrm>
                <a:off x="3041" y="2183"/>
                <a:ext cx="4" cy="6"/>
              </a:xfrm>
              <a:custGeom>
                <a:avLst/>
                <a:gdLst>
                  <a:gd name="T0" fmla="*/ 0 w 4"/>
                  <a:gd name="T1" fmla="*/ 5 h 6"/>
                  <a:gd name="T2" fmla="*/ 1 w 4"/>
                  <a:gd name="T3" fmla="*/ 6 h 6"/>
                  <a:gd name="T4" fmla="*/ 4 w 4"/>
                  <a:gd name="T5" fmla="*/ 1 h 6"/>
                  <a:gd name="T6" fmla="*/ 4 w 4"/>
                  <a:gd name="T7" fmla="*/ 0 h 6"/>
                  <a:gd name="T8" fmla="*/ 0 w 4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0" y="5"/>
                    </a:moveTo>
                    <a:lnTo>
                      <a:pt x="1" y="6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0" name="Freeform 846"/>
              <p:cNvSpPr>
                <a:spLocks/>
              </p:cNvSpPr>
              <p:nvPr/>
            </p:nvSpPr>
            <p:spPr bwMode="auto">
              <a:xfrm>
                <a:off x="3041" y="2182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1" name="Freeform 847"/>
              <p:cNvSpPr>
                <a:spLocks/>
              </p:cNvSpPr>
              <p:nvPr/>
            </p:nvSpPr>
            <p:spPr bwMode="auto">
              <a:xfrm>
                <a:off x="3040" y="218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2" name="Freeform 848"/>
              <p:cNvSpPr>
                <a:spLocks/>
              </p:cNvSpPr>
              <p:nvPr/>
            </p:nvSpPr>
            <p:spPr bwMode="auto">
              <a:xfrm>
                <a:off x="3039" y="218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3" name="Freeform 849"/>
              <p:cNvSpPr>
                <a:spLocks/>
              </p:cNvSpPr>
              <p:nvPr/>
            </p:nvSpPr>
            <p:spPr bwMode="auto">
              <a:xfrm>
                <a:off x="3038" y="218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4" name="Freeform 850"/>
              <p:cNvSpPr>
                <a:spLocks/>
              </p:cNvSpPr>
              <p:nvPr/>
            </p:nvSpPr>
            <p:spPr bwMode="auto">
              <a:xfrm>
                <a:off x="3034" y="2179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5" name="Freeform 851"/>
              <p:cNvSpPr>
                <a:spLocks/>
              </p:cNvSpPr>
              <p:nvPr/>
            </p:nvSpPr>
            <p:spPr bwMode="auto">
              <a:xfrm>
                <a:off x="3036" y="2178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6" name="Freeform 852"/>
              <p:cNvSpPr>
                <a:spLocks/>
              </p:cNvSpPr>
              <p:nvPr/>
            </p:nvSpPr>
            <p:spPr bwMode="auto">
              <a:xfrm>
                <a:off x="3035" y="217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7" name="Freeform 853"/>
              <p:cNvSpPr>
                <a:spLocks/>
              </p:cNvSpPr>
              <p:nvPr/>
            </p:nvSpPr>
            <p:spPr bwMode="auto">
              <a:xfrm>
                <a:off x="3034" y="217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8" name="Freeform 854"/>
              <p:cNvSpPr>
                <a:spLocks/>
              </p:cNvSpPr>
              <p:nvPr/>
            </p:nvSpPr>
            <p:spPr bwMode="auto">
              <a:xfrm>
                <a:off x="3033" y="217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49" name="Freeform 855"/>
              <p:cNvSpPr>
                <a:spLocks/>
              </p:cNvSpPr>
              <p:nvPr/>
            </p:nvSpPr>
            <p:spPr bwMode="auto">
              <a:xfrm>
                <a:off x="3032" y="2175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0" name="Freeform 856"/>
              <p:cNvSpPr>
                <a:spLocks/>
              </p:cNvSpPr>
              <p:nvPr/>
            </p:nvSpPr>
            <p:spPr bwMode="auto">
              <a:xfrm>
                <a:off x="3031" y="2174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1 w 4"/>
                  <a:gd name="T3" fmla="*/ 4 h 4"/>
                  <a:gd name="T4" fmla="*/ 4 w 4"/>
                  <a:gd name="T5" fmla="*/ 1 h 4"/>
                  <a:gd name="T6" fmla="*/ 3 w 4"/>
                  <a:gd name="T7" fmla="*/ 0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1" y="4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1" name="Freeform 857"/>
              <p:cNvSpPr>
                <a:spLocks/>
              </p:cNvSpPr>
              <p:nvPr/>
            </p:nvSpPr>
            <p:spPr bwMode="auto">
              <a:xfrm>
                <a:off x="3030" y="2174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2" name="Freeform 858"/>
              <p:cNvSpPr>
                <a:spLocks/>
              </p:cNvSpPr>
              <p:nvPr/>
            </p:nvSpPr>
            <p:spPr bwMode="auto">
              <a:xfrm>
                <a:off x="3030" y="217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3" name="Freeform 859"/>
              <p:cNvSpPr>
                <a:spLocks/>
              </p:cNvSpPr>
              <p:nvPr/>
            </p:nvSpPr>
            <p:spPr bwMode="auto">
              <a:xfrm>
                <a:off x="3029" y="217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4" name="Freeform 860"/>
              <p:cNvSpPr>
                <a:spLocks/>
              </p:cNvSpPr>
              <p:nvPr/>
            </p:nvSpPr>
            <p:spPr bwMode="auto">
              <a:xfrm>
                <a:off x="3025" y="2171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5" name="Freeform 861"/>
              <p:cNvSpPr>
                <a:spLocks/>
              </p:cNvSpPr>
              <p:nvPr/>
            </p:nvSpPr>
            <p:spPr bwMode="auto">
              <a:xfrm>
                <a:off x="3027" y="2170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6" name="Freeform 862"/>
              <p:cNvSpPr>
                <a:spLocks/>
              </p:cNvSpPr>
              <p:nvPr/>
            </p:nvSpPr>
            <p:spPr bwMode="auto">
              <a:xfrm>
                <a:off x="3026" y="217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7" name="Freeform 863"/>
              <p:cNvSpPr>
                <a:spLocks/>
              </p:cNvSpPr>
              <p:nvPr/>
            </p:nvSpPr>
            <p:spPr bwMode="auto">
              <a:xfrm>
                <a:off x="3025" y="216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8" name="Freeform 864"/>
              <p:cNvSpPr>
                <a:spLocks/>
              </p:cNvSpPr>
              <p:nvPr/>
            </p:nvSpPr>
            <p:spPr bwMode="auto">
              <a:xfrm>
                <a:off x="3024" y="2168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59" name="Freeform 865"/>
              <p:cNvSpPr>
                <a:spLocks/>
              </p:cNvSpPr>
              <p:nvPr/>
            </p:nvSpPr>
            <p:spPr bwMode="auto">
              <a:xfrm>
                <a:off x="3022" y="2167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0" name="Freeform 866"/>
              <p:cNvSpPr>
                <a:spLocks/>
              </p:cNvSpPr>
              <p:nvPr/>
            </p:nvSpPr>
            <p:spPr bwMode="auto">
              <a:xfrm>
                <a:off x="3022" y="2166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1" name="Freeform 867"/>
              <p:cNvSpPr>
                <a:spLocks/>
              </p:cNvSpPr>
              <p:nvPr/>
            </p:nvSpPr>
            <p:spPr bwMode="auto">
              <a:xfrm>
                <a:off x="3021" y="216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2" name="Freeform 868"/>
              <p:cNvSpPr>
                <a:spLocks/>
              </p:cNvSpPr>
              <p:nvPr/>
            </p:nvSpPr>
            <p:spPr bwMode="auto">
              <a:xfrm>
                <a:off x="3020" y="216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3" name="Freeform 869"/>
              <p:cNvSpPr>
                <a:spLocks/>
              </p:cNvSpPr>
              <p:nvPr/>
            </p:nvSpPr>
            <p:spPr bwMode="auto">
              <a:xfrm>
                <a:off x="3019" y="216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4" name="Freeform 870"/>
              <p:cNvSpPr>
                <a:spLocks/>
              </p:cNvSpPr>
              <p:nvPr/>
            </p:nvSpPr>
            <p:spPr bwMode="auto">
              <a:xfrm>
                <a:off x="3015" y="2163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5" name="Freeform 871"/>
              <p:cNvSpPr>
                <a:spLocks/>
              </p:cNvSpPr>
              <p:nvPr/>
            </p:nvSpPr>
            <p:spPr bwMode="auto">
              <a:xfrm>
                <a:off x="3017" y="2162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6" name="Freeform 872"/>
              <p:cNvSpPr>
                <a:spLocks/>
              </p:cNvSpPr>
              <p:nvPr/>
            </p:nvSpPr>
            <p:spPr bwMode="auto">
              <a:xfrm>
                <a:off x="3016" y="216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7" name="Freeform 873"/>
              <p:cNvSpPr>
                <a:spLocks/>
              </p:cNvSpPr>
              <p:nvPr/>
            </p:nvSpPr>
            <p:spPr bwMode="auto">
              <a:xfrm>
                <a:off x="3015" y="216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8" name="Freeform 874"/>
              <p:cNvSpPr>
                <a:spLocks/>
              </p:cNvSpPr>
              <p:nvPr/>
            </p:nvSpPr>
            <p:spPr bwMode="auto">
              <a:xfrm>
                <a:off x="3014" y="216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69" name="Freeform 875"/>
              <p:cNvSpPr>
                <a:spLocks/>
              </p:cNvSpPr>
              <p:nvPr/>
            </p:nvSpPr>
            <p:spPr bwMode="auto">
              <a:xfrm>
                <a:off x="3013" y="2159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0" name="Freeform 876"/>
              <p:cNvSpPr>
                <a:spLocks/>
              </p:cNvSpPr>
              <p:nvPr/>
            </p:nvSpPr>
            <p:spPr bwMode="auto">
              <a:xfrm>
                <a:off x="3012" y="2159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1" name="Freeform 877"/>
              <p:cNvSpPr>
                <a:spLocks/>
              </p:cNvSpPr>
              <p:nvPr/>
            </p:nvSpPr>
            <p:spPr bwMode="auto">
              <a:xfrm>
                <a:off x="3011" y="2158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2" name="Freeform 878"/>
              <p:cNvSpPr>
                <a:spLocks/>
              </p:cNvSpPr>
              <p:nvPr/>
            </p:nvSpPr>
            <p:spPr bwMode="auto">
              <a:xfrm>
                <a:off x="3011" y="215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3" name="Freeform 879"/>
              <p:cNvSpPr>
                <a:spLocks/>
              </p:cNvSpPr>
              <p:nvPr/>
            </p:nvSpPr>
            <p:spPr bwMode="auto">
              <a:xfrm>
                <a:off x="3010" y="215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4" name="Freeform 880"/>
              <p:cNvSpPr>
                <a:spLocks/>
              </p:cNvSpPr>
              <p:nvPr/>
            </p:nvSpPr>
            <p:spPr bwMode="auto">
              <a:xfrm>
                <a:off x="3006" y="2155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5" name="Freeform 881"/>
              <p:cNvSpPr>
                <a:spLocks/>
              </p:cNvSpPr>
              <p:nvPr/>
            </p:nvSpPr>
            <p:spPr bwMode="auto">
              <a:xfrm>
                <a:off x="3008" y="2154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6" name="Freeform 882"/>
              <p:cNvSpPr>
                <a:spLocks/>
              </p:cNvSpPr>
              <p:nvPr/>
            </p:nvSpPr>
            <p:spPr bwMode="auto">
              <a:xfrm>
                <a:off x="3007" y="215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7" name="Freeform 883"/>
              <p:cNvSpPr>
                <a:spLocks/>
              </p:cNvSpPr>
              <p:nvPr/>
            </p:nvSpPr>
            <p:spPr bwMode="auto">
              <a:xfrm>
                <a:off x="3006" y="215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8" name="Freeform 884"/>
              <p:cNvSpPr>
                <a:spLocks/>
              </p:cNvSpPr>
              <p:nvPr/>
            </p:nvSpPr>
            <p:spPr bwMode="auto">
              <a:xfrm>
                <a:off x="3005" y="215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79" name="Freeform 885"/>
              <p:cNvSpPr>
                <a:spLocks/>
              </p:cNvSpPr>
              <p:nvPr/>
            </p:nvSpPr>
            <p:spPr bwMode="auto">
              <a:xfrm>
                <a:off x="3003" y="2151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0" name="Freeform 886"/>
              <p:cNvSpPr>
                <a:spLocks/>
              </p:cNvSpPr>
              <p:nvPr/>
            </p:nvSpPr>
            <p:spPr bwMode="auto">
              <a:xfrm>
                <a:off x="3003" y="215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1" name="Freeform 887"/>
              <p:cNvSpPr>
                <a:spLocks/>
              </p:cNvSpPr>
              <p:nvPr/>
            </p:nvSpPr>
            <p:spPr bwMode="auto">
              <a:xfrm>
                <a:off x="3002" y="215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2" name="Freeform 888"/>
              <p:cNvSpPr>
                <a:spLocks/>
              </p:cNvSpPr>
              <p:nvPr/>
            </p:nvSpPr>
            <p:spPr bwMode="auto">
              <a:xfrm>
                <a:off x="3001" y="214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3" name="Freeform 889"/>
              <p:cNvSpPr>
                <a:spLocks/>
              </p:cNvSpPr>
              <p:nvPr/>
            </p:nvSpPr>
            <p:spPr bwMode="auto">
              <a:xfrm>
                <a:off x="2999" y="2148"/>
                <a:ext cx="4" cy="4"/>
              </a:xfrm>
              <a:custGeom>
                <a:avLst/>
                <a:gdLst>
                  <a:gd name="T0" fmla="*/ 0 w 4"/>
                  <a:gd name="T1" fmla="*/ 3 h 4"/>
                  <a:gd name="T2" fmla="*/ 2 w 4"/>
                  <a:gd name="T3" fmla="*/ 4 h 4"/>
                  <a:gd name="T4" fmla="*/ 4 w 4"/>
                  <a:gd name="T5" fmla="*/ 1 h 4"/>
                  <a:gd name="T6" fmla="*/ 4 w 4"/>
                  <a:gd name="T7" fmla="*/ 0 h 4"/>
                  <a:gd name="T8" fmla="*/ 0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3"/>
                    </a:moveTo>
                    <a:lnTo>
                      <a:pt x="2" y="4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4" name="Freeform 890"/>
              <p:cNvSpPr>
                <a:spLocks/>
              </p:cNvSpPr>
              <p:nvPr/>
            </p:nvSpPr>
            <p:spPr bwMode="auto">
              <a:xfrm>
                <a:off x="2995" y="2147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1 w 7"/>
                  <a:gd name="T3" fmla="*/ 7 h 7"/>
                  <a:gd name="T4" fmla="*/ 7 w 7"/>
                  <a:gd name="T5" fmla="*/ 1 h 7"/>
                  <a:gd name="T6" fmla="*/ 7 w 7"/>
                  <a:gd name="T7" fmla="*/ 0 h 7"/>
                  <a:gd name="T8" fmla="*/ 0 w 7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1" y="7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5" name="Freeform 891"/>
              <p:cNvSpPr>
                <a:spLocks/>
              </p:cNvSpPr>
              <p:nvPr/>
            </p:nvSpPr>
            <p:spPr bwMode="auto">
              <a:xfrm>
                <a:off x="2997" y="2146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1 w 4"/>
                  <a:gd name="T3" fmla="*/ 4 h 4"/>
                  <a:gd name="T4" fmla="*/ 4 w 4"/>
                  <a:gd name="T5" fmla="*/ 1 h 4"/>
                  <a:gd name="T6" fmla="*/ 4 w 4"/>
                  <a:gd name="T7" fmla="*/ 0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1" y="4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6" name="Freeform 892"/>
              <p:cNvSpPr>
                <a:spLocks/>
              </p:cNvSpPr>
              <p:nvPr/>
            </p:nvSpPr>
            <p:spPr bwMode="auto">
              <a:xfrm>
                <a:off x="2996" y="214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7" name="Freeform 893"/>
              <p:cNvSpPr>
                <a:spLocks/>
              </p:cNvSpPr>
              <p:nvPr/>
            </p:nvSpPr>
            <p:spPr bwMode="auto">
              <a:xfrm>
                <a:off x="2995" y="214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8" name="Freeform 894"/>
              <p:cNvSpPr>
                <a:spLocks/>
              </p:cNvSpPr>
              <p:nvPr/>
            </p:nvSpPr>
            <p:spPr bwMode="auto">
              <a:xfrm>
                <a:off x="2994" y="214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89" name="Freeform 895"/>
              <p:cNvSpPr>
                <a:spLocks/>
              </p:cNvSpPr>
              <p:nvPr/>
            </p:nvSpPr>
            <p:spPr bwMode="auto">
              <a:xfrm>
                <a:off x="2993" y="2143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0" name="Freeform 896"/>
              <p:cNvSpPr>
                <a:spLocks/>
              </p:cNvSpPr>
              <p:nvPr/>
            </p:nvSpPr>
            <p:spPr bwMode="auto">
              <a:xfrm>
                <a:off x="2992" y="2143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1" name="Freeform 897"/>
              <p:cNvSpPr>
                <a:spLocks/>
              </p:cNvSpPr>
              <p:nvPr/>
            </p:nvSpPr>
            <p:spPr bwMode="auto">
              <a:xfrm>
                <a:off x="2992" y="214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2" name="Freeform 898"/>
              <p:cNvSpPr>
                <a:spLocks/>
              </p:cNvSpPr>
              <p:nvPr/>
            </p:nvSpPr>
            <p:spPr bwMode="auto">
              <a:xfrm>
                <a:off x="2991" y="214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3" name="Freeform 899"/>
              <p:cNvSpPr>
                <a:spLocks/>
              </p:cNvSpPr>
              <p:nvPr/>
            </p:nvSpPr>
            <p:spPr bwMode="auto">
              <a:xfrm>
                <a:off x="2990" y="214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4" name="Freeform 900"/>
              <p:cNvSpPr>
                <a:spLocks/>
              </p:cNvSpPr>
              <p:nvPr/>
            </p:nvSpPr>
            <p:spPr bwMode="auto">
              <a:xfrm>
                <a:off x="2986" y="2139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5" name="Freeform 901"/>
              <p:cNvSpPr>
                <a:spLocks/>
              </p:cNvSpPr>
              <p:nvPr/>
            </p:nvSpPr>
            <p:spPr bwMode="auto">
              <a:xfrm>
                <a:off x="2988" y="2138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6" name="Freeform 902"/>
              <p:cNvSpPr>
                <a:spLocks/>
              </p:cNvSpPr>
              <p:nvPr/>
            </p:nvSpPr>
            <p:spPr bwMode="auto">
              <a:xfrm>
                <a:off x="2987" y="213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7" name="Freeform 903"/>
              <p:cNvSpPr>
                <a:spLocks/>
              </p:cNvSpPr>
              <p:nvPr/>
            </p:nvSpPr>
            <p:spPr bwMode="auto">
              <a:xfrm>
                <a:off x="2986" y="213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8" name="Freeform 904"/>
              <p:cNvSpPr>
                <a:spLocks/>
              </p:cNvSpPr>
              <p:nvPr/>
            </p:nvSpPr>
            <p:spPr bwMode="auto">
              <a:xfrm>
                <a:off x="2985" y="213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299" name="Freeform 905"/>
              <p:cNvSpPr>
                <a:spLocks/>
              </p:cNvSpPr>
              <p:nvPr/>
            </p:nvSpPr>
            <p:spPr bwMode="auto">
              <a:xfrm>
                <a:off x="2983" y="2135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0" name="Freeform 906"/>
              <p:cNvSpPr>
                <a:spLocks/>
              </p:cNvSpPr>
              <p:nvPr/>
            </p:nvSpPr>
            <p:spPr bwMode="auto">
              <a:xfrm>
                <a:off x="2983" y="213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1" name="Freeform 907"/>
              <p:cNvSpPr>
                <a:spLocks/>
              </p:cNvSpPr>
              <p:nvPr/>
            </p:nvSpPr>
            <p:spPr bwMode="auto">
              <a:xfrm>
                <a:off x="2982" y="213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2" name="Freeform 908"/>
              <p:cNvSpPr>
                <a:spLocks/>
              </p:cNvSpPr>
              <p:nvPr/>
            </p:nvSpPr>
            <p:spPr bwMode="auto">
              <a:xfrm>
                <a:off x="2981" y="213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3" name="Freeform 909"/>
              <p:cNvSpPr>
                <a:spLocks/>
              </p:cNvSpPr>
              <p:nvPr/>
            </p:nvSpPr>
            <p:spPr bwMode="auto">
              <a:xfrm>
                <a:off x="2980" y="213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4" name="Freeform 910"/>
              <p:cNvSpPr>
                <a:spLocks/>
              </p:cNvSpPr>
              <p:nvPr/>
            </p:nvSpPr>
            <p:spPr bwMode="auto">
              <a:xfrm>
                <a:off x="2976" y="2131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5" name="Freeform 911"/>
              <p:cNvSpPr>
                <a:spLocks/>
              </p:cNvSpPr>
              <p:nvPr/>
            </p:nvSpPr>
            <p:spPr bwMode="auto">
              <a:xfrm>
                <a:off x="2978" y="213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6" name="Freeform 912"/>
              <p:cNvSpPr>
                <a:spLocks/>
              </p:cNvSpPr>
              <p:nvPr/>
            </p:nvSpPr>
            <p:spPr bwMode="auto">
              <a:xfrm>
                <a:off x="2977" y="213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7" name="Freeform 913"/>
              <p:cNvSpPr>
                <a:spLocks/>
              </p:cNvSpPr>
              <p:nvPr/>
            </p:nvSpPr>
            <p:spPr bwMode="auto">
              <a:xfrm>
                <a:off x="2976" y="212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8" name="Freeform 914"/>
              <p:cNvSpPr>
                <a:spLocks/>
              </p:cNvSpPr>
              <p:nvPr/>
            </p:nvSpPr>
            <p:spPr bwMode="auto">
              <a:xfrm>
                <a:off x="2975" y="2128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09" name="Freeform 915"/>
              <p:cNvSpPr>
                <a:spLocks/>
              </p:cNvSpPr>
              <p:nvPr/>
            </p:nvSpPr>
            <p:spPr bwMode="auto">
              <a:xfrm>
                <a:off x="2974" y="2127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5 h 5"/>
                  <a:gd name="T4" fmla="*/ 4 w 4"/>
                  <a:gd name="T5" fmla="*/ 1 h 5"/>
                  <a:gd name="T6" fmla="*/ 3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0" y="5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0" name="Freeform 916"/>
              <p:cNvSpPr>
                <a:spLocks/>
              </p:cNvSpPr>
              <p:nvPr/>
            </p:nvSpPr>
            <p:spPr bwMode="auto">
              <a:xfrm>
                <a:off x="2973" y="2127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1" name="Freeform 917"/>
              <p:cNvSpPr>
                <a:spLocks/>
              </p:cNvSpPr>
              <p:nvPr/>
            </p:nvSpPr>
            <p:spPr bwMode="auto">
              <a:xfrm>
                <a:off x="2973" y="212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2" name="Freeform 918"/>
              <p:cNvSpPr>
                <a:spLocks/>
              </p:cNvSpPr>
              <p:nvPr/>
            </p:nvSpPr>
            <p:spPr bwMode="auto">
              <a:xfrm>
                <a:off x="2972" y="2125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3" name="Freeform 919"/>
              <p:cNvSpPr>
                <a:spLocks/>
              </p:cNvSpPr>
              <p:nvPr/>
            </p:nvSpPr>
            <p:spPr bwMode="auto">
              <a:xfrm>
                <a:off x="2971" y="212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4" name="Freeform 920"/>
              <p:cNvSpPr>
                <a:spLocks/>
              </p:cNvSpPr>
              <p:nvPr/>
            </p:nvSpPr>
            <p:spPr bwMode="auto">
              <a:xfrm>
                <a:off x="2967" y="2123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5" name="Freeform 921"/>
              <p:cNvSpPr>
                <a:spLocks/>
              </p:cNvSpPr>
              <p:nvPr/>
            </p:nvSpPr>
            <p:spPr bwMode="auto">
              <a:xfrm>
                <a:off x="2969" y="212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6" name="Freeform 922"/>
              <p:cNvSpPr>
                <a:spLocks/>
              </p:cNvSpPr>
              <p:nvPr/>
            </p:nvSpPr>
            <p:spPr bwMode="auto">
              <a:xfrm>
                <a:off x="2968" y="212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7" name="Freeform 923"/>
              <p:cNvSpPr>
                <a:spLocks/>
              </p:cNvSpPr>
              <p:nvPr/>
            </p:nvSpPr>
            <p:spPr bwMode="auto">
              <a:xfrm>
                <a:off x="2967" y="212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8" name="Freeform 924"/>
              <p:cNvSpPr>
                <a:spLocks/>
              </p:cNvSpPr>
              <p:nvPr/>
            </p:nvSpPr>
            <p:spPr bwMode="auto">
              <a:xfrm>
                <a:off x="2966" y="212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19" name="Freeform 925"/>
              <p:cNvSpPr>
                <a:spLocks/>
              </p:cNvSpPr>
              <p:nvPr/>
            </p:nvSpPr>
            <p:spPr bwMode="auto">
              <a:xfrm>
                <a:off x="2964" y="2119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0" name="Freeform 926"/>
              <p:cNvSpPr>
                <a:spLocks/>
              </p:cNvSpPr>
              <p:nvPr/>
            </p:nvSpPr>
            <p:spPr bwMode="auto">
              <a:xfrm>
                <a:off x="2964" y="211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1" name="Freeform 927"/>
              <p:cNvSpPr>
                <a:spLocks/>
              </p:cNvSpPr>
              <p:nvPr/>
            </p:nvSpPr>
            <p:spPr bwMode="auto">
              <a:xfrm>
                <a:off x="2963" y="211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2" name="Freeform 928"/>
              <p:cNvSpPr>
                <a:spLocks/>
              </p:cNvSpPr>
              <p:nvPr/>
            </p:nvSpPr>
            <p:spPr bwMode="auto">
              <a:xfrm>
                <a:off x="2962" y="211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3" name="Freeform 929"/>
              <p:cNvSpPr>
                <a:spLocks/>
              </p:cNvSpPr>
              <p:nvPr/>
            </p:nvSpPr>
            <p:spPr bwMode="auto">
              <a:xfrm>
                <a:off x="2961" y="211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4" name="Freeform 930"/>
              <p:cNvSpPr>
                <a:spLocks/>
              </p:cNvSpPr>
              <p:nvPr/>
            </p:nvSpPr>
            <p:spPr bwMode="auto">
              <a:xfrm>
                <a:off x="2957" y="2115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5" name="Freeform 931"/>
              <p:cNvSpPr>
                <a:spLocks/>
              </p:cNvSpPr>
              <p:nvPr/>
            </p:nvSpPr>
            <p:spPr bwMode="auto">
              <a:xfrm>
                <a:off x="2959" y="211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6" name="Freeform 932"/>
              <p:cNvSpPr>
                <a:spLocks/>
              </p:cNvSpPr>
              <p:nvPr/>
            </p:nvSpPr>
            <p:spPr bwMode="auto">
              <a:xfrm>
                <a:off x="2958" y="211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7" name="Freeform 933"/>
              <p:cNvSpPr>
                <a:spLocks/>
              </p:cNvSpPr>
              <p:nvPr/>
            </p:nvSpPr>
            <p:spPr bwMode="auto">
              <a:xfrm>
                <a:off x="2957" y="211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8" name="Freeform 934"/>
              <p:cNvSpPr>
                <a:spLocks/>
              </p:cNvSpPr>
              <p:nvPr/>
            </p:nvSpPr>
            <p:spPr bwMode="auto">
              <a:xfrm>
                <a:off x="2956" y="211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29" name="Freeform 935"/>
              <p:cNvSpPr>
                <a:spLocks/>
              </p:cNvSpPr>
              <p:nvPr/>
            </p:nvSpPr>
            <p:spPr bwMode="auto">
              <a:xfrm>
                <a:off x="2955" y="2111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5 h 5"/>
                  <a:gd name="T4" fmla="*/ 4 w 4"/>
                  <a:gd name="T5" fmla="*/ 1 h 5"/>
                  <a:gd name="T6" fmla="*/ 3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0" y="5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0" name="Freeform 936"/>
              <p:cNvSpPr>
                <a:spLocks/>
              </p:cNvSpPr>
              <p:nvPr/>
            </p:nvSpPr>
            <p:spPr bwMode="auto">
              <a:xfrm>
                <a:off x="2954" y="2111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1" name="Freeform 937"/>
              <p:cNvSpPr>
                <a:spLocks/>
              </p:cNvSpPr>
              <p:nvPr/>
            </p:nvSpPr>
            <p:spPr bwMode="auto">
              <a:xfrm>
                <a:off x="2954" y="211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2" name="Freeform 938"/>
              <p:cNvSpPr>
                <a:spLocks/>
              </p:cNvSpPr>
              <p:nvPr/>
            </p:nvSpPr>
            <p:spPr bwMode="auto">
              <a:xfrm>
                <a:off x="2953" y="210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3" name="Freeform 939"/>
              <p:cNvSpPr>
                <a:spLocks/>
              </p:cNvSpPr>
              <p:nvPr/>
            </p:nvSpPr>
            <p:spPr bwMode="auto">
              <a:xfrm>
                <a:off x="2952" y="2108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4" name="Freeform 940"/>
              <p:cNvSpPr>
                <a:spLocks/>
              </p:cNvSpPr>
              <p:nvPr/>
            </p:nvSpPr>
            <p:spPr bwMode="auto">
              <a:xfrm>
                <a:off x="2948" y="2107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5" name="Freeform 941"/>
              <p:cNvSpPr>
                <a:spLocks/>
              </p:cNvSpPr>
              <p:nvPr/>
            </p:nvSpPr>
            <p:spPr bwMode="auto">
              <a:xfrm>
                <a:off x="2950" y="210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6" name="Freeform 942"/>
              <p:cNvSpPr>
                <a:spLocks/>
              </p:cNvSpPr>
              <p:nvPr/>
            </p:nvSpPr>
            <p:spPr bwMode="auto">
              <a:xfrm>
                <a:off x="2949" y="210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7" name="Freeform 943"/>
              <p:cNvSpPr>
                <a:spLocks/>
              </p:cNvSpPr>
              <p:nvPr/>
            </p:nvSpPr>
            <p:spPr bwMode="auto">
              <a:xfrm>
                <a:off x="2948" y="2105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8" name="Freeform 944"/>
              <p:cNvSpPr>
                <a:spLocks/>
              </p:cNvSpPr>
              <p:nvPr/>
            </p:nvSpPr>
            <p:spPr bwMode="auto">
              <a:xfrm>
                <a:off x="2947" y="210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39" name="Freeform 945"/>
              <p:cNvSpPr>
                <a:spLocks/>
              </p:cNvSpPr>
              <p:nvPr/>
            </p:nvSpPr>
            <p:spPr bwMode="auto">
              <a:xfrm>
                <a:off x="2945" y="2103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0" name="Freeform 946"/>
              <p:cNvSpPr>
                <a:spLocks/>
              </p:cNvSpPr>
              <p:nvPr/>
            </p:nvSpPr>
            <p:spPr bwMode="auto">
              <a:xfrm>
                <a:off x="2945" y="210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1" name="Freeform 947"/>
              <p:cNvSpPr>
                <a:spLocks/>
              </p:cNvSpPr>
              <p:nvPr/>
            </p:nvSpPr>
            <p:spPr bwMode="auto">
              <a:xfrm>
                <a:off x="2944" y="210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2" name="Freeform 948"/>
              <p:cNvSpPr>
                <a:spLocks/>
              </p:cNvSpPr>
              <p:nvPr/>
            </p:nvSpPr>
            <p:spPr bwMode="auto">
              <a:xfrm>
                <a:off x="2943" y="210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3" name="Freeform 949"/>
              <p:cNvSpPr>
                <a:spLocks/>
              </p:cNvSpPr>
              <p:nvPr/>
            </p:nvSpPr>
            <p:spPr bwMode="auto">
              <a:xfrm>
                <a:off x="2942" y="210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4" name="Freeform 950"/>
              <p:cNvSpPr>
                <a:spLocks/>
              </p:cNvSpPr>
              <p:nvPr/>
            </p:nvSpPr>
            <p:spPr bwMode="auto">
              <a:xfrm>
                <a:off x="2938" y="2099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5" name="Freeform 951"/>
              <p:cNvSpPr>
                <a:spLocks/>
              </p:cNvSpPr>
              <p:nvPr/>
            </p:nvSpPr>
            <p:spPr bwMode="auto">
              <a:xfrm>
                <a:off x="2940" y="209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6" name="Freeform 952"/>
              <p:cNvSpPr>
                <a:spLocks/>
              </p:cNvSpPr>
              <p:nvPr/>
            </p:nvSpPr>
            <p:spPr bwMode="auto">
              <a:xfrm>
                <a:off x="2939" y="209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7" name="Freeform 953"/>
              <p:cNvSpPr>
                <a:spLocks/>
              </p:cNvSpPr>
              <p:nvPr/>
            </p:nvSpPr>
            <p:spPr bwMode="auto">
              <a:xfrm>
                <a:off x="2938" y="209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8" name="Freeform 954"/>
              <p:cNvSpPr>
                <a:spLocks/>
              </p:cNvSpPr>
              <p:nvPr/>
            </p:nvSpPr>
            <p:spPr bwMode="auto">
              <a:xfrm>
                <a:off x="2937" y="209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49" name="Freeform 955"/>
              <p:cNvSpPr>
                <a:spLocks/>
              </p:cNvSpPr>
              <p:nvPr/>
            </p:nvSpPr>
            <p:spPr bwMode="auto">
              <a:xfrm>
                <a:off x="2936" y="2095"/>
                <a:ext cx="4" cy="5"/>
              </a:xfrm>
              <a:custGeom>
                <a:avLst/>
                <a:gdLst>
                  <a:gd name="T0" fmla="*/ 0 w 4"/>
                  <a:gd name="T1" fmla="*/ 5 h 5"/>
                  <a:gd name="T2" fmla="*/ 0 w 4"/>
                  <a:gd name="T3" fmla="*/ 5 h 5"/>
                  <a:gd name="T4" fmla="*/ 4 w 4"/>
                  <a:gd name="T5" fmla="*/ 1 h 5"/>
                  <a:gd name="T6" fmla="*/ 3 w 4"/>
                  <a:gd name="T7" fmla="*/ 0 h 5"/>
                  <a:gd name="T8" fmla="*/ 0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lnTo>
                      <a:pt x="0" y="5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0" name="Freeform 956"/>
              <p:cNvSpPr>
                <a:spLocks/>
              </p:cNvSpPr>
              <p:nvPr/>
            </p:nvSpPr>
            <p:spPr bwMode="auto">
              <a:xfrm>
                <a:off x="2935" y="2095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1" name="Freeform 957"/>
              <p:cNvSpPr>
                <a:spLocks/>
              </p:cNvSpPr>
              <p:nvPr/>
            </p:nvSpPr>
            <p:spPr bwMode="auto">
              <a:xfrm>
                <a:off x="2935" y="209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2" name="Freeform 958"/>
              <p:cNvSpPr>
                <a:spLocks/>
              </p:cNvSpPr>
              <p:nvPr/>
            </p:nvSpPr>
            <p:spPr bwMode="auto">
              <a:xfrm>
                <a:off x="2934" y="209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3" name="Freeform 959"/>
              <p:cNvSpPr>
                <a:spLocks/>
              </p:cNvSpPr>
              <p:nvPr/>
            </p:nvSpPr>
            <p:spPr bwMode="auto">
              <a:xfrm>
                <a:off x="2933" y="209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4" name="Freeform 960"/>
              <p:cNvSpPr>
                <a:spLocks/>
              </p:cNvSpPr>
              <p:nvPr/>
            </p:nvSpPr>
            <p:spPr bwMode="auto">
              <a:xfrm>
                <a:off x="2929" y="2092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6 w 6"/>
                  <a:gd name="T5" fmla="*/ 0 h 6"/>
                  <a:gd name="T6" fmla="*/ 5 w 6"/>
                  <a:gd name="T7" fmla="*/ 0 h 6"/>
                  <a:gd name="T8" fmla="*/ 0 w 6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5" name="Freeform 961"/>
              <p:cNvSpPr>
                <a:spLocks/>
              </p:cNvSpPr>
              <p:nvPr/>
            </p:nvSpPr>
            <p:spPr bwMode="auto">
              <a:xfrm>
                <a:off x="2931" y="209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6" name="Freeform 962"/>
              <p:cNvSpPr>
                <a:spLocks/>
              </p:cNvSpPr>
              <p:nvPr/>
            </p:nvSpPr>
            <p:spPr bwMode="auto">
              <a:xfrm>
                <a:off x="2930" y="209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7" name="Freeform 963"/>
              <p:cNvSpPr>
                <a:spLocks/>
              </p:cNvSpPr>
              <p:nvPr/>
            </p:nvSpPr>
            <p:spPr bwMode="auto">
              <a:xfrm>
                <a:off x="2929" y="208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8" name="Freeform 964"/>
              <p:cNvSpPr>
                <a:spLocks/>
              </p:cNvSpPr>
              <p:nvPr/>
            </p:nvSpPr>
            <p:spPr bwMode="auto">
              <a:xfrm>
                <a:off x="2928" y="2088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59" name="Freeform 965"/>
              <p:cNvSpPr>
                <a:spLocks/>
              </p:cNvSpPr>
              <p:nvPr/>
            </p:nvSpPr>
            <p:spPr bwMode="auto">
              <a:xfrm>
                <a:off x="2926" y="2087"/>
                <a:ext cx="4" cy="5"/>
              </a:xfrm>
              <a:custGeom>
                <a:avLst/>
                <a:gdLst>
                  <a:gd name="T0" fmla="*/ 0 w 4"/>
                  <a:gd name="T1" fmla="*/ 5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0" name="Freeform 966"/>
              <p:cNvSpPr>
                <a:spLocks/>
              </p:cNvSpPr>
              <p:nvPr/>
            </p:nvSpPr>
            <p:spPr bwMode="auto">
              <a:xfrm>
                <a:off x="2926" y="208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1" name="Freeform 967"/>
              <p:cNvSpPr>
                <a:spLocks/>
              </p:cNvSpPr>
              <p:nvPr/>
            </p:nvSpPr>
            <p:spPr bwMode="auto">
              <a:xfrm>
                <a:off x="2925" y="208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2" name="Freeform 968"/>
              <p:cNvSpPr>
                <a:spLocks/>
              </p:cNvSpPr>
              <p:nvPr/>
            </p:nvSpPr>
            <p:spPr bwMode="auto">
              <a:xfrm>
                <a:off x="2924" y="2085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3" name="Freeform 969"/>
              <p:cNvSpPr>
                <a:spLocks/>
              </p:cNvSpPr>
              <p:nvPr/>
            </p:nvSpPr>
            <p:spPr bwMode="auto">
              <a:xfrm>
                <a:off x="2923" y="208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4" name="Freeform 970"/>
              <p:cNvSpPr>
                <a:spLocks/>
              </p:cNvSpPr>
              <p:nvPr/>
            </p:nvSpPr>
            <p:spPr bwMode="auto">
              <a:xfrm>
                <a:off x="2919" y="2083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5" name="Freeform 971"/>
              <p:cNvSpPr>
                <a:spLocks/>
              </p:cNvSpPr>
              <p:nvPr/>
            </p:nvSpPr>
            <p:spPr bwMode="auto">
              <a:xfrm>
                <a:off x="3011" y="213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6" name="Freeform 972"/>
              <p:cNvSpPr>
                <a:spLocks/>
              </p:cNvSpPr>
              <p:nvPr/>
            </p:nvSpPr>
            <p:spPr bwMode="auto">
              <a:xfrm>
                <a:off x="3015" y="2134"/>
                <a:ext cx="14" cy="9"/>
              </a:xfrm>
              <a:custGeom>
                <a:avLst/>
                <a:gdLst>
                  <a:gd name="T0" fmla="*/ 1 w 14"/>
                  <a:gd name="T1" fmla="*/ 1 h 9"/>
                  <a:gd name="T2" fmla="*/ 0 w 14"/>
                  <a:gd name="T3" fmla="*/ 4 h 9"/>
                  <a:gd name="T4" fmla="*/ 13 w 14"/>
                  <a:gd name="T5" fmla="*/ 9 h 9"/>
                  <a:gd name="T6" fmla="*/ 14 w 14"/>
                  <a:gd name="T7" fmla="*/ 0 h 9"/>
                  <a:gd name="T8" fmla="*/ 1 w 14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9">
                    <a:moveTo>
                      <a:pt x="1" y="1"/>
                    </a:moveTo>
                    <a:lnTo>
                      <a:pt x="0" y="4"/>
                    </a:lnTo>
                    <a:lnTo>
                      <a:pt x="13" y="9"/>
                    </a:lnTo>
                    <a:lnTo>
                      <a:pt x="14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1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7" name="Freeform 973"/>
              <p:cNvSpPr>
                <a:spLocks/>
              </p:cNvSpPr>
              <p:nvPr/>
            </p:nvSpPr>
            <p:spPr bwMode="auto">
              <a:xfrm>
                <a:off x="3015" y="2134"/>
                <a:ext cx="14" cy="9"/>
              </a:xfrm>
              <a:custGeom>
                <a:avLst/>
                <a:gdLst>
                  <a:gd name="T0" fmla="*/ 1 w 14"/>
                  <a:gd name="T1" fmla="*/ 1 h 9"/>
                  <a:gd name="T2" fmla="*/ 0 w 14"/>
                  <a:gd name="T3" fmla="*/ 4 h 9"/>
                  <a:gd name="T4" fmla="*/ 13 w 14"/>
                  <a:gd name="T5" fmla="*/ 9 h 9"/>
                  <a:gd name="T6" fmla="*/ 14 w 14"/>
                  <a:gd name="T7" fmla="*/ 0 h 9"/>
                  <a:gd name="T8" fmla="*/ 1 w 14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9">
                    <a:moveTo>
                      <a:pt x="1" y="1"/>
                    </a:moveTo>
                    <a:lnTo>
                      <a:pt x="0" y="4"/>
                    </a:lnTo>
                    <a:lnTo>
                      <a:pt x="13" y="9"/>
                    </a:lnTo>
                    <a:lnTo>
                      <a:pt x="14" y="0"/>
                    </a:lnTo>
                    <a:lnTo>
                      <a:pt x="1" y="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8" name="Freeform 974"/>
              <p:cNvSpPr>
                <a:spLocks/>
              </p:cNvSpPr>
              <p:nvPr/>
            </p:nvSpPr>
            <p:spPr bwMode="auto">
              <a:xfrm>
                <a:off x="3016" y="2135"/>
                <a:ext cx="13" cy="2"/>
              </a:xfrm>
              <a:custGeom>
                <a:avLst/>
                <a:gdLst>
                  <a:gd name="T0" fmla="*/ 0 w 13"/>
                  <a:gd name="T1" fmla="*/ 1 h 2"/>
                  <a:gd name="T2" fmla="*/ 0 w 13"/>
                  <a:gd name="T3" fmla="*/ 1 h 2"/>
                  <a:gd name="T4" fmla="*/ 13 w 13"/>
                  <a:gd name="T5" fmla="*/ 2 h 2"/>
                  <a:gd name="T6" fmla="*/ 13 w 13"/>
                  <a:gd name="T7" fmla="*/ 0 h 2"/>
                  <a:gd name="T8" fmla="*/ 0 w 1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">
                    <a:moveTo>
                      <a:pt x="0" y="1"/>
                    </a:moveTo>
                    <a:lnTo>
                      <a:pt x="0" y="1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69" name="Freeform 975"/>
              <p:cNvSpPr>
                <a:spLocks/>
              </p:cNvSpPr>
              <p:nvPr/>
            </p:nvSpPr>
            <p:spPr bwMode="auto">
              <a:xfrm>
                <a:off x="3016" y="2135"/>
                <a:ext cx="13" cy="2"/>
              </a:xfrm>
              <a:custGeom>
                <a:avLst/>
                <a:gdLst>
                  <a:gd name="T0" fmla="*/ 0 w 13"/>
                  <a:gd name="T1" fmla="*/ 1 h 2"/>
                  <a:gd name="T2" fmla="*/ 0 w 13"/>
                  <a:gd name="T3" fmla="*/ 1 h 2"/>
                  <a:gd name="T4" fmla="*/ 13 w 13"/>
                  <a:gd name="T5" fmla="*/ 2 h 2"/>
                  <a:gd name="T6" fmla="*/ 13 w 13"/>
                  <a:gd name="T7" fmla="*/ 0 h 2"/>
                  <a:gd name="T8" fmla="*/ 0 w 1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">
                    <a:moveTo>
                      <a:pt x="0" y="1"/>
                    </a:moveTo>
                    <a:lnTo>
                      <a:pt x="0" y="1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0" name="Freeform 976"/>
              <p:cNvSpPr>
                <a:spLocks/>
              </p:cNvSpPr>
              <p:nvPr/>
            </p:nvSpPr>
            <p:spPr bwMode="auto">
              <a:xfrm>
                <a:off x="3015" y="2136"/>
                <a:ext cx="14" cy="4"/>
              </a:xfrm>
              <a:custGeom>
                <a:avLst/>
                <a:gdLst>
                  <a:gd name="T0" fmla="*/ 1 w 14"/>
                  <a:gd name="T1" fmla="*/ 0 h 4"/>
                  <a:gd name="T2" fmla="*/ 0 w 14"/>
                  <a:gd name="T3" fmla="*/ 1 h 4"/>
                  <a:gd name="T4" fmla="*/ 14 w 14"/>
                  <a:gd name="T5" fmla="*/ 4 h 4"/>
                  <a:gd name="T6" fmla="*/ 14 w 14"/>
                  <a:gd name="T7" fmla="*/ 1 h 4"/>
                  <a:gd name="T8" fmla="*/ 1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1" y="0"/>
                    </a:moveTo>
                    <a:lnTo>
                      <a:pt x="0" y="1"/>
                    </a:lnTo>
                    <a:lnTo>
                      <a:pt x="14" y="4"/>
                    </a:lnTo>
                    <a:lnTo>
                      <a:pt x="14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1" name="Freeform 977"/>
              <p:cNvSpPr>
                <a:spLocks/>
              </p:cNvSpPr>
              <p:nvPr/>
            </p:nvSpPr>
            <p:spPr bwMode="auto">
              <a:xfrm>
                <a:off x="3015" y="2136"/>
                <a:ext cx="14" cy="4"/>
              </a:xfrm>
              <a:custGeom>
                <a:avLst/>
                <a:gdLst>
                  <a:gd name="T0" fmla="*/ 1 w 14"/>
                  <a:gd name="T1" fmla="*/ 0 h 4"/>
                  <a:gd name="T2" fmla="*/ 0 w 14"/>
                  <a:gd name="T3" fmla="*/ 1 h 4"/>
                  <a:gd name="T4" fmla="*/ 14 w 14"/>
                  <a:gd name="T5" fmla="*/ 4 h 4"/>
                  <a:gd name="T6" fmla="*/ 14 w 14"/>
                  <a:gd name="T7" fmla="*/ 1 h 4"/>
                  <a:gd name="T8" fmla="*/ 1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1" y="0"/>
                    </a:moveTo>
                    <a:lnTo>
                      <a:pt x="0" y="1"/>
                    </a:lnTo>
                    <a:lnTo>
                      <a:pt x="14" y="4"/>
                    </a:lnTo>
                    <a:lnTo>
                      <a:pt x="14" y="1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2" name="Freeform 978"/>
              <p:cNvSpPr>
                <a:spLocks/>
              </p:cNvSpPr>
              <p:nvPr/>
            </p:nvSpPr>
            <p:spPr bwMode="auto">
              <a:xfrm>
                <a:off x="3015" y="2136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1 h 3"/>
                  <a:gd name="T4" fmla="*/ 14 w 14"/>
                  <a:gd name="T5" fmla="*/ 3 h 3"/>
                  <a:gd name="T6" fmla="*/ 14 w 14"/>
                  <a:gd name="T7" fmla="*/ 2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1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3" name="Freeform 979"/>
              <p:cNvSpPr>
                <a:spLocks/>
              </p:cNvSpPr>
              <p:nvPr/>
            </p:nvSpPr>
            <p:spPr bwMode="auto">
              <a:xfrm>
                <a:off x="3015" y="2136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1 h 3"/>
                  <a:gd name="T4" fmla="*/ 14 w 14"/>
                  <a:gd name="T5" fmla="*/ 3 h 3"/>
                  <a:gd name="T6" fmla="*/ 14 w 14"/>
                  <a:gd name="T7" fmla="*/ 2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1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4" name="Freeform 980"/>
              <p:cNvSpPr>
                <a:spLocks/>
              </p:cNvSpPr>
              <p:nvPr/>
            </p:nvSpPr>
            <p:spPr bwMode="auto">
              <a:xfrm>
                <a:off x="3015" y="2137"/>
                <a:ext cx="14" cy="2"/>
              </a:xfrm>
              <a:custGeom>
                <a:avLst/>
                <a:gdLst>
                  <a:gd name="T0" fmla="*/ 0 w 14"/>
                  <a:gd name="T1" fmla="*/ 0 h 2"/>
                  <a:gd name="T2" fmla="*/ 0 w 14"/>
                  <a:gd name="T3" fmla="*/ 0 h 2"/>
                  <a:gd name="T4" fmla="*/ 14 w 14"/>
                  <a:gd name="T5" fmla="*/ 2 h 2"/>
                  <a:gd name="T6" fmla="*/ 14 w 14"/>
                  <a:gd name="T7" fmla="*/ 2 h 2"/>
                  <a:gd name="T8" fmla="*/ 0 w 1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lnTo>
                      <a:pt x="0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5" name="Freeform 981"/>
              <p:cNvSpPr>
                <a:spLocks/>
              </p:cNvSpPr>
              <p:nvPr/>
            </p:nvSpPr>
            <p:spPr bwMode="auto">
              <a:xfrm>
                <a:off x="3015" y="2137"/>
                <a:ext cx="14" cy="2"/>
              </a:xfrm>
              <a:custGeom>
                <a:avLst/>
                <a:gdLst>
                  <a:gd name="T0" fmla="*/ 0 w 14"/>
                  <a:gd name="T1" fmla="*/ 0 h 2"/>
                  <a:gd name="T2" fmla="*/ 0 w 14"/>
                  <a:gd name="T3" fmla="*/ 0 h 2"/>
                  <a:gd name="T4" fmla="*/ 14 w 14"/>
                  <a:gd name="T5" fmla="*/ 2 h 2"/>
                  <a:gd name="T6" fmla="*/ 14 w 14"/>
                  <a:gd name="T7" fmla="*/ 2 h 2"/>
                  <a:gd name="T8" fmla="*/ 0 w 1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lnTo>
                      <a:pt x="0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6" name="Freeform 982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14 w 14"/>
                  <a:gd name="T5" fmla="*/ 3 h 3"/>
                  <a:gd name="T6" fmla="*/ 14 w 14"/>
                  <a:gd name="T7" fmla="*/ 3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AE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7" name="Freeform 983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14 w 14"/>
                  <a:gd name="T5" fmla="*/ 3 h 3"/>
                  <a:gd name="T6" fmla="*/ 14 w 14"/>
                  <a:gd name="T7" fmla="*/ 3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8" name="Freeform 984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79" name="Freeform 985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0" name="Freeform 986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14 w 14"/>
                  <a:gd name="T5" fmla="*/ 4 h 4"/>
                  <a:gd name="T6" fmla="*/ 14 w 14"/>
                  <a:gd name="T7" fmla="*/ 4 h 4"/>
                  <a:gd name="T8" fmla="*/ 0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AE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1" name="Freeform 987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14 w 14"/>
                  <a:gd name="T5" fmla="*/ 4 h 4"/>
                  <a:gd name="T6" fmla="*/ 14 w 14"/>
                  <a:gd name="T7" fmla="*/ 4 h 4"/>
                  <a:gd name="T8" fmla="*/ 0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2" name="Freeform 988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14 w 14"/>
                  <a:gd name="T9" fmla="*/ 3 h 3"/>
                  <a:gd name="T10" fmla="*/ 14 w 14"/>
                  <a:gd name="T11" fmla="*/ 3 h 3"/>
                  <a:gd name="T12" fmla="*/ 14 w 14"/>
                  <a:gd name="T13" fmla="*/ 3 h 3"/>
                  <a:gd name="T14" fmla="*/ 14 w 14"/>
                  <a:gd name="T15" fmla="*/ 3 h 3"/>
                  <a:gd name="T16" fmla="*/ 14 w 14"/>
                  <a:gd name="T17" fmla="*/ 3 h 3"/>
                  <a:gd name="T18" fmla="*/ 14 w 14"/>
                  <a:gd name="T19" fmla="*/ 3 h 3"/>
                  <a:gd name="T20" fmla="*/ 14 w 14"/>
                  <a:gd name="T21" fmla="*/ 3 h 3"/>
                  <a:gd name="T22" fmla="*/ 14 w 14"/>
                  <a:gd name="T23" fmla="*/ 3 h 3"/>
                  <a:gd name="T24" fmla="*/ 14 w 14"/>
                  <a:gd name="T25" fmla="*/ 3 h 3"/>
                  <a:gd name="T26" fmla="*/ 14 w 14"/>
                  <a:gd name="T27" fmla="*/ 3 h 3"/>
                  <a:gd name="T28" fmla="*/ 0 w 14"/>
                  <a:gd name="T29" fmla="*/ 0 h 3"/>
                  <a:gd name="T30" fmla="*/ 0 w 14"/>
                  <a:gd name="T3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3" name="Freeform 989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14 w 14"/>
                  <a:gd name="T9" fmla="*/ 3 h 3"/>
                  <a:gd name="T10" fmla="*/ 14 w 14"/>
                  <a:gd name="T11" fmla="*/ 3 h 3"/>
                  <a:gd name="T12" fmla="*/ 14 w 14"/>
                  <a:gd name="T13" fmla="*/ 3 h 3"/>
                  <a:gd name="T14" fmla="*/ 14 w 14"/>
                  <a:gd name="T15" fmla="*/ 3 h 3"/>
                  <a:gd name="T16" fmla="*/ 14 w 14"/>
                  <a:gd name="T17" fmla="*/ 3 h 3"/>
                  <a:gd name="T18" fmla="*/ 14 w 14"/>
                  <a:gd name="T19" fmla="*/ 3 h 3"/>
                  <a:gd name="T20" fmla="*/ 14 w 14"/>
                  <a:gd name="T21" fmla="*/ 3 h 3"/>
                  <a:gd name="T22" fmla="*/ 14 w 14"/>
                  <a:gd name="T23" fmla="*/ 3 h 3"/>
                  <a:gd name="T24" fmla="*/ 14 w 14"/>
                  <a:gd name="T25" fmla="*/ 3 h 3"/>
                  <a:gd name="T26" fmla="*/ 14 w 14"/>
                  <a:gd name="T27" fmla="*/ 3 h 3"/>
                  <a:gd name="T28" fmla="*/ 0 w 14"/>
                  <a:gd name="T29" fmla="*/ 0 h 3"/>
                  <a:gd name="T30" fmla="*/ 0 w 14"/>
                  <a:gd name="T3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4" name="Freeform 990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5" name="Freeform 991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6" name="Freeform 992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14 w 14"/>
                  <a:gd name="T5" fmla="*/ 4 h 4"/>
                  <a:gd name="T6" fmla="*/ 14 w 14"/>
                  <a:gd name="T7" fmla="*/ 4 h 4"/>
                  <a:gd name="T8" fmla="*/ 0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7" name="Freeform 993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14 w 14"/>
                  <a:gd name="T5" fmla="*/ 4 h 4"/>
                  <a:gd name="T6" fmla="*/ 14 w 14"/>
                  <a:gd name="T7" fmla="*/ 4 h 4"/>
                  <a:gd name="T8" fmla="*/ 0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8" name="Freeform 994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14 w 14"/>
                  <a:gd name="T5" fmla="*/ 3 h 3"/>
                  <a:gd name="T6" fmla="*/ 14 w 14"/>
                  <a:gd name="T7" fmla="*/ 3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CA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89" name="Freeform 995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14 w 14"/>
                  <a:gd name="T5" fmla="*/ 3 h 3"/>
                  <a:gd name="T6" fmla="*/ 14 w 14"/>
                  <a:gd name="T7" fmla="*/ 3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0" name="Rectangle 996"/>
              <p:cNvSpPr>
                <a:spLocks noChangeArrowheads="1"/>
              </p:cNvSpPr>
              <p:nvPr/>
            </p:nvSpPr>
            <p:spPr bwMode="auto">
              <a:xfrm>
                <a:off x="3029" y="2142"/>
                <a:ext cx="1" cy="1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1" name="Rectangle 997"/>
              <p:cNvSpPr>
                <a:spLocks noChangeArrowheads="1"/>
              </p:cNvSpPr>
              <p:nvPr/>
            </p:nvSpPr>
            <p:spPr bwMode="auto">
              <a:xfrm>
                <a:off x="3029" y="2142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2" name="Freeform 998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0 w 14"/>
                  <a:gd name="T5" fmla="*/ 0 h 4"/>
                  <a:gd name="T6" fmla="*/ 14 w 14"/>
                  <a:gd name="T7" fmla="*/ 4 h 4"/>
                  <a:gd name="T8" fmla="*/ 14 w 14"/>
                  <a:gd name="T9" fmla="*/ 4 h 4"/>
                  <a:gd name="T10" fmla="*/ 0 w 1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CA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3" name="Freeform 999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0 w 14"/>
                  <a:gd name="T5" fmla="*/ 0 h 4"/>
                  <a:gd name="T6" fmla="*/ 14 w 14"/>
                  <a:gd name="T7" fmla="*/ 4 h 4"/>
                  <a:gd name="T8" fmla="*/ 14 w 14"/>
                  <a:gd name="T9" fmla="*/ 4 h 4"/>
                  <a:gd name="T10" fmla="*/ 0 w 1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4" name="Freeform 1000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14 w 14"/>
                  <a:gd name="T9" fmla="*/ 3 h 3"/>
                  <a:gd name="T10" fmla="*/ 14 w 14"/>
                  <a:gd name="T11" fmla="*/ 3 h 3"/>
                  <a:gd name="T12" fmla="*/ 14 w 14"/>
                  <a:gd name="T13" fmla="*/ 3 h 3"/>
                  <a:gd name="T14" fmla="*/ 0 w 14"/>
                  <a:gd name="T15" fmla="*/ 0 h 3"/>
                  <a:gd name="T16" fmla="*/ 0 w 14"/>
                  <a:gd name="T17" fmla="*/ 0 h 3"/>
                  <a:gd name="T18" fmla="*/ 0 w 14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AB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5" name="Freeform 1001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14 w 14"/>
                  <a:gd name="T9" fmla="*/ 3 h 3"/>
                  <a:gd name="T10" fmla="*/ 14 w 14"/>
                  <a:gd name="T11" fmla="*/ 3 h 3"/>
                  <a:gd name="T12" fmla="*/ 14 w 14"/>
                  <a:gd name="T13" fmla="*/ 3 h 3"/>
                  <a:gd name="T14" fmla="*/ 0 w 14"/>
                  <a:gd name="T15" fmla="*/ 0 h 3"/>
                  <a:gd name="T16" fmla="*/ 0 w 14"/>
                  <a:gd name="T17" fmla="*/ 0 h 3"/>
                  <a:gd name="T18" fmla="*/ 0 w 14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6" name="Freeform 1002"/>
              <p:cNvSpPr>
                <a:spLocks noEditPoints="1"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14 w 14"/>
                  <a:gd name="T1" fmla="*/ 4 h 4"/>
                  <a:gd name="T2" fmla="*/ 14 w 14"/>
                  <a:gd name="T3" fmla="*/ 4 h 4"/>
                  <a:gd name="T4" fmla="*/ 14 w 14"/>
                  <a:gd name="T5" fmla="*/ 4 h 4"/>
                  <a:gd name="T6" fmla="*/ 14 w 14"/>
                  <a:gd name="T7" fmla="*/ 4 h 4"/>
                  <a:gd name="T8" fmla="*/ 14 w 14"/>
                  <a:gd name="T9" fmla="*/ 4 h 4"/>
                  <a:gd name="T10" fmla="*/ 14 w 14"/>
                  <a:gd name="T11" fmla="*/ 4 h 4"/>
                  <a:gd name="T12" fmla="*/ 14 w 14"/>
                  <a:gd name="T13" fmla="*/ 4 h 4"/>
                  <a:gd name="T14" fmla="*/ 14 w 14"/>
                  <a:gd name="T15" fmla="*/ 4 h 4"/>
                  <a:gd name="T16" fmla="*/ 0 w 14"/>
                  <a:gd name="T17" fmla="*/ 0 h 4"/>
                  <a:gd name="T18" fmla="*/ 0 w 14"/>
                  <a:gd name="T19" fmla="*/ 0 h 4"/>
                  <a:gd name="T20" fmla="*/ 0 w 1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4">
                    <a:moveTo>
                      <a:pt x="14" y="4"/>
                    </a:move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A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7" name="Freeform 1003"/>
              <p:cNvSpPr>
                <a:spLocks noEditPoints="1"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14 w 14"/>
                  <a:gd name="T1" fmla="*/ 4 h 4"/>
                  <a:gd name="T2" fmla="*/ 14 w 14"/>
                  <a:gd name="T3" fmla="*/ 4 h 4"/>
                  <a:gd name="T4" fmla="*/ 14 w 14"/>
                  <a:gd name="T5" fmla="*/ 4 h 4"/>
                  <a:gd name="T6" fmla="*/ 14 w 14"/>
                  <a:gd name="T7" fmla="*/ 4 h 4"/>
                  <a:gd name="T8" fmla="*/ 14 w 14"/>
                  <a:gd name="T9" fmla="*/ 4 h 4"/>
                  <a:gd name="T10" fmla="*/ 14 w 14"/>
                  <a:gd name="T11" fmla="*/ 4 h 4"/>
                  <a:gd name="T12" fmla="*/ 14 w 14"/>
                  <a:gd name="T13" fmla="*/ 4 h 4"/>
                  <a:gd name="T14" fmla="*/ 14 w 14"/>
                  <a:gd name="T15" fmla="*/ 4 h 4"/>
                  <a:gd name="T16" fmla="*/ 0 w 14"/>
                  <a:gd name="T17" fmla="*/ 0 h 4"/>
                  <a:gd name="T18" fmla="*/ 0 w 14"/>
                  <a:gd name="T19" fmla="*/ 0 h 4"/>
                  <a:gd name="T20" fmla="*/ 0 w 1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4">
                    <a:moveTo>
                      <a:pt x="14" y="4"/>
                    </a:move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8" name="Freeform 1004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0 w 14"/>
                  <a:gd name="T5" fmla="*/ 0 h 4"/>
                  <a:gd name="T6" fmla="*/ 0 w 14"/>
                  <a:gd name="T7" fmla="*/ 0 h 4"/>
                  <a:gd name="T8" fmla="*/ 14 w 14"/>
                  <a:gd name="T9" fmla="*/ 4 h 4"/>
                  <a:gd name="T10" fmla="*/ 14 w 14"/>
                  <a:gd name="T11" fmla="*/ 4 h 4"/>
                  <a:gd name="T12" fmla="*/ 0 w 14"/>
                  <a:gd name="T13" fmla="*/ 0 h 4"/>
                  <a:gd name="T14" fmla="*/ 0 w 14"/>
                  <a:gd name="T15" fmla="*/ 0 h 4"/>
                  <a:gd name="T16" fmla="*/ 0 w 14"/>
                  <a:gd name="T17" fmla="*/ 0 h 4"/>
                  <a:gd name="T18" fmla="*/ 0 w 14"/>
                  <a:gd name="T19" fmla="*/ 0 h 4"/>
                  <a:gd name="T20" fmla="*/ 0 w 1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AB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399" name="Freeform 1005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0 w 14"/>
                  <a:gd name="T5" fmla="*/ 0 h 4"/>
                  <a:gd name="T6" fmla="*/ 0 w 14"/>
                  <a:gd name="T7" fmla="*/ 0 h 4"/>
                  <a:gd name="T8" fmla="*/ 14 w 14"/>
                  <a:gd name="T9" fmla="*/ 4 h 4"/>
                  <a:gd name="T10" fmla="*/ 14 w 14"/>
                  <a:gd name="T11" fmla="*/ 4 h 4"/>
                  <a:gd name="T12" fmla="*/ 0 w 14"/>
                  <a:gd name="T13" fmla="*/ 0 h 4"/>
                  <a:gd name="T14" fmla="*/ 0 w 14"/>
                  <a:gd name="T15" fmla="*/ 0 h 4"/>
                  <a:gd name="T16" fmla="*/ 0 w 14"/>
                  <a:gd name="T17" fmla="*/ 0 h 4"/>
                  <a:gd name="T18" fmla="*/ 0 w 14"/>
                  <a:gd name="T19" fmla="*/ 0 h 4"/>
                  <a:gd name="T20" fmla="*/ 0 w 1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0" name="Freeform 1006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0 w 14"/>
                  <a:gd name="T9" fmla="*/ 0 h 3"/>
                  <a:gd name="T10" fmla="*/ 14 w 14"/>
                  <a:gd name="T11" fmla="*/ 3 h 3"/>
                  <a:gd name="T12" fmla="*/ 14 w 14"/>
                  <a:gd name="T13" fmla="*/ 3 h 3"/>
                  <a:gd name="T14" fmla="*/ 14 w 14"/>
                  <a:gd name="T15" fmla="*/ 3 h 3"/>
                  <a:gd name="T16" fmla="*/ 14 w 14"/>
                  <a:gd name="T17" fmla="*/ 3 h 3"/>
                  <a:gd name="T18" fmla="*/ 14 w 14"/>
                  <a:gd name="T19" fmla="*/ 3 h 3"/>
                  <a:gd name="T20" fmla="*/ 14 w 14"/>
                  <a:gd name="T21" fmla="*/ 3 h 3"/>
                  <a:gd name="T22" fmla="*/ 14 w 14"/>
                  <a:gd name="T23" fmla="*/ 3 h 3"/>
                  <a:gd name="T24" fmla="*/ 0 w 14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AA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1" name="Freeform 1007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0 w 14"/>
                  <a:gd name="T9" fmla="*/ 0 h 3"/>
                  <a:gd name="T10" fmla="*/ 14 w 14"/>
                  <a:gd name="T11" fmla="*/ 3 h 3"/>
                  <a:gd name="T12" fmla="*/ 14 w 14"/>
                  <a:gd name="T13" fmla="*/ 3 h 3"/>
                  <a:gd name="T14" fmla="*/ 14 w 14"/>
                  <a:gd name="T15" fmla="*/ 3 h 3"/>
                  <a:gd name="T16" fmla="*/ 14 w 14"/>
                  <a:gd name="T17" fmla="*/ 3 h 3"/>
                  <a:gd name="T18" fmla="*/ 14 w 14"/>
                  <a:gd name="T19" fmla="*/ 3 h 3"/>
                  <a:gd name="T20" fmla="*/ 14 w 14"/>
                  <a:gd name="T21" fmla="*/ 3 h 3"/>
                  <a:gd name="T22" fmla="*/ 14 w 14"/>
                  <a:gd name="T23" fmla="*/ 3 h 3"/>
                  <a:gd name="T24" fmla="*/ 0 w 14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  <p:sp>
            <p:nvSpPr>
              <p:cNvPr id="402" name="Freeform 1008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6" name="Freeform 1010"/>
            <p:cNvSpPr>
              <a:spLocks/>
            </p:cNvSpPr>
            <p:nvPr/>
          </p:nvSpPr>
          <p:spPr bwMode="auto">
            <a:xfrm>
              <a:off x="3029" y="214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" name="Freeform 1011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A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" name="Freeform 1012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" name="Freeform 1013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0" name="Freeform 1014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1" name="Rectangle 1015"/>
            <p:cNvSpPr>
              <a:spLocks noChangeArrowheads="1"/>
            </p:cNvSpPr>
            <p:nvPr/>
          </p:nvSpPr>
          <p:spPr bwMode="auto">
            <a:xfrm>
              <a:off x="3029" y="2142"/>
              <a:ext cx="1" cy="1"/>
            </a:xfrm>
            <a:prstGeom prst="rect">
              <a:avLst/>
            </a:prstGeom>
            <a:solidFill>
              <a:srgbClr val="A9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2" name="Rectangle 1016"/>
            <p:cNvSpPr>
              <a:spLocks noChangeArrowheads="1"/>
            </p:cNvSpPr>
            <p:nvPr/>
          </p:nvSpPr>
          <p:spPr bwMode="auto">
            <a:xfrm>
              <a:off x="3029" y="2142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3" name="Freeform 1017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4" name="Freeform 1018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5" name="Freeform 101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6" name="Freeform 102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7" name="Freeform 1021"/>
            <p:cNvSpPr>
              <a:spLocks/>
            </p:cNvSpPr>
            <p:nvPr/>
          </p:nvSpPr>
          <p:spPr bwMode="auto">
            <a:xfrm>
              <a:off x="3029" y="2141"/>
              <a:ext cx="0" cy="1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1 h 1"/>
                <a:gd name="T4" fmla="*/ 1 h 1"/>
                <a:gd name="T5" fmla="*/ 1 h 1"/>
                <a:gd name="T6" fmla="*/ 1 h 1"/>
                <a:gd name="T7" fmla="*/ 0 h 1"/>
                <a:gd name="T8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8" name="Freeform 1022"/>
            <p:cNvSpPr>
              <a:spLocks/>
            </p:cNvSpPr>
            <p:nvPr/>
          </p:nvSpPr>
          <p:spPr bwMode="auto">
            <a:xfrm>
              <a:off x="3029" y="2141"/>
              <a:ext cx="0" cy="1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1 h 1"/>
                <a:gd name="T4" fmla="*/ 1 h 1"/>
                <a:gd name="T5" fmla="*/ 1 h 1"/>
                <a:gd name="T6" fmla="*/ 1 h 1"/>
                <a:gd name="T7" fmla="*/ 0 h 1"/>
                <a:gd name="T8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9" name="Freeform 1023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0" name="Freeform 1024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1" name="Freeform 102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0 w 14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A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2" name="Freeform 102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0 w 14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3" name="Freeform 1027"/>
            <p:cNvSpPr>
              <a:spLocks/>
            </p:cNvSpPr>
            <p:nvPr/>
          </p:nvSpPr>
          <p:spPr bwMode="auto">
            <a:xfrm>
              <a:off x="3029" y="2141"/>
              <a:ext cx="0" cy="1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1 h 1"/>
                <a:gd name="T4" fmla="*/ 1 h 1"/>
                <a:gd name="T5" fmla="*/ 0 h 1"/>
                <a:gd name="T6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A7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4" name="Freeform 1028"/>
            <p:cNvSpPr>
              <a:spLocks/>
            </p:cNvSpPr>
            <p:nvPr/>
          </p:nvSpPr>
          <p:spPr bwMode="auto">
            <a:xfrm>
              <a:off x="3029" y="2141"/>
              <a:ext cx="0" cy="1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1 h 1"/>
                <a:gd name="T4" fmla="*/ 1 h 1"/>
                <a:gd name="T5" fmla="*/ 0 h 1"/>
                <a:gd name="T6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5" name="Freeform 1029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0 w 14"/>
                <a:gd name="T5" fmla="*/ 0 h 4"/>
                <a:gd name="T6" fmla="*/ 14 w 14"/>
                <a:gd name="T7" fmla="*/ 4 h 4"/>
                <a:gd name="T8" fmla="*/ 14 w 14"/>
                <a:gd name="T9" fmla="*/ 3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A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6" name="Freeform 1030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0 w 14"/>
                <a:gd name="T5" fmla="*/ 0 h 4"/>
                <a:gd name="T6" fmla="*/ 14 w 14"/>
                <a:gd name="T7" fmla="*/ 4 h 4"/>
                <a:gd name="T8" fmla="*/ 14 w 14"/>
                <a:gd name="T9" fmla="*/ 3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7" name="Freeform 103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8" name="Freeform 103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39" name="Freeform 1033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0" name="Freeform 1034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1" name="Freeform 1035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2" name="Freeform 1036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3" name="Freeform 1037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4" name="Freeform 1038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5" name="Freeform 1039"/>
            <p:cNvSpPr>
              <a:spLocks/>
            </p:cNvSpPr>
            <p:nvPr/>
          </p:nvSpPr>
          <p:spPr bwMode="auto">
            <a:xfrm>
              <a:off x="3015" y="21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6" name="Freeform 1040"/>
            <p:cNvSpPr>
              <a:spLocks/>
            </p:cNvSpPr>
            <p:nvPr/>
          </p:nvSpPr>
          <p:spPr bwMode="auto">
            <a:xfrm>
              <a:off x="3015" y="21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7" name="Freeform 1041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8" name="Freeform 1042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49" name="Freeform 1043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0" name="Freeform 1044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1" name="Rectangle 1045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2" name="Rectangle 1046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3" name="Freeform 1047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4" name="Freeform 1048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5" name="Freeform 104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A4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6" name="Freeform 105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7" name="Freeform 1051"/>
            <p:cNvSpPr>
              <a:spLocks/>
            </p:cNvSpPr>
            <p:nvPr/>
          </p:nvSpPr>
          <p:spPr bwMode="auto">
            <a:xfrm>
              <a:off x="3029" y="214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A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8" name="Freeform 1052"/>
            <p:cNvSpPr>
              <a:spLocks/>
            </p:cNvSpPr>
            <p:nvPr/>
          </p:nvSpPr>
          <p:spPr bwMode="auto">
            <a:xfrm>
              <a:off x="3029" y="214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59" name="Freeform 1053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A4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0" name="Freeform 1054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1" name="Freeform 105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2" name="Freeform 105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3" name="Freeform 1057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4" name="Freeform 1058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5" name="Freeform 1059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6" name="Freeform 1060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7" name="Freeform 106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8" name="Freeform 106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69" name="Freeform 1063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A2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0" name="Freeform 1064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1" name="Freeform 1065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2" name="Freeform 1066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3" name="Freeform 1067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  <a:gd name="T16" fmla="*/ 0 w 1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4" name="Freeform 1068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  <a:gd name="T16" fmla="*/ 0 w 1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5" name="Freeform 1069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6" name="Freeform 1070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7" name="Freeform 1071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8" name="Freeform 1072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79" name="Freeform 1073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0" name="Freeform 1074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1" name="Rectangle 1075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2" name="Rectangle 1076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3" name="Freeform 1077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4" name="Freeform 1078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5" name="Freeform 107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14 w 14"/>
                <a:gd name="T25" fmla="*/ 3 h 3"/>
                <a:gd name="T26" fmla="*/ 14 w 14"/>
                <a:gd name="T27" fmla="*/ 3 h 3"/>
                <a:gd name="T28" fmla="*/ 14 w 14"/>
                <a:gd name="T29" fmla="*/ 3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A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6" name="Freeform 108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14 w 14"/>
                <a:gd name="T25" fmla="*/ 3 h 3"/>
                <a:gd name="T26" fmla="*/ 14 w 14"/>
                <a:gd name="T27" fmla="*/ 3 h 3"/>
                <a:gd name="T28" fmla="*/ 14 w 14"/>
                <a:gd name="T29" fmla="*/ 3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7" name="Freeform 1081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  <a:gd name="T32" fmla="*/ 0 w 14"/>
                <a:gd name="T33" fmla="*/ 0 h 3"/>
                <a:gd name="T34" fmla="*/ 0 w 14"/>
                <a:gd name="T35" fmla="*/ 0 h 3"/>
                <a:gd name="T36" fmla="*/ 0 w 14"/>
                <a:gd name="T37" fmla="*/ 0 h 3"/>
                <a:gd name="T38" fmla="*/ 0 w 14"/>
                <a:gd name="T3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8" name="Freeform 1082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  <a:gd name="T32" fmla="*/ 0 w 14"/>
                <a:gd name="T33" fmla="*/ 0 h 3"/>
                <a:gd name="T34" fmla="*/ 0 w 14"/>
                <a:gd name="T35" fmla="*/ 0 h 3"/>
                <a:gd name="T36" fmla="*/ 0 w 14"/>
                <a:gd name="T37" fmla="*/ 0 h 3"/>
                <a:gd name="T38" fmla="*/ 0 w 14"/>
                <a:gd name="T3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89" name="Freeform 1083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A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0" name="Freeform 1084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1" name="Freeform 108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2" name="Freeform 108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3" name="Rectangle 1087"/>
            <p:cNvSpPr>
              <a:spLocks noChangeArrowheads="1"/>
            </p:cNvSpPr>
            <p:nvPr/>
          </p:nvSpPr>
          <p:spPr bwMode="auto">
            <a:xfrm>
              <a:off x="3015" y="2138"/>
              <a:ext cx="1" cy="1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4" name="Rectangle 1088"/>
            <p:cNvSpPr>
              <a:spLocks noChangeArrowheads="1"/>
            </p:cNvSpPr>
            <p:nvPr/>
          </p:nvSpPr>
          <p:spPr bwMode="auto">
            <a:xfrm>
              <a:off x="3015" y="2138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5" name="Freeform 1089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6" name="Freeform 1090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7" name="Freeform 109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E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8" name="Freeform 109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9" name="Rectangle 1093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0" name="Rectangle 1094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1" name="Freeform 1095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E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2" name="Freeform 1096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3" name="Freeform 1097"/>
            <p:cNvSpPr>
              <a:spLocks/>
            </p:cNvSpPr>
            <p:nvPr/>
          </p:nvSpPr>
          <p:spPr bwMode="auto">
            <a:xfrm>
              <a:off x="3015" y="21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4" name="Freeform 1098"/>
            <p:cNvSpPr>
              <a:spLocks/>
            </p:cNvSpPr>
            <p:nvPr/>
          </p:nvSpPr>
          <p:spPr bwMode="auto">
            <a:xfrm>
              <a:off x="3015" y="21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5" name="Freeform 109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  <a:gd name="T32" fmla="*/ 0 w 14"/>
                <a:gd name="T33" fmla="*/ 0 h 3"/>
                <a:gd name="T34" fmla="*/ 0 w 14"/>
                <a:gd name="T3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6" name="Freeform 110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  <a:gd name="T32" fmla="*/ 0 w 14"/>
                <a:gd name="T33" fmla="*/ 0 h 3"/>
                <a:gd name="T34" fmla="*/ 0 w 14"/>
                <a:gd name="T3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7" name="Freeform 1101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0 w 14"/>
                <a:gd name="T15" fmla="*/ 0 h 4"/>
                <a:gd name="T16" fmla="*/ 0 w 14"/>
                <a:gd name="T17" fmla="*/ 1 h 4"/>
                <a:gd name="T18" fmla="*/ 0 w 14"/>
                <a:gd name="T19" fmla="*/ 1 h 4"/>
                <a:gd name="T20" fmla="*/ 0 w 14"/>
                <a:gd name="T21" fmla="*/ 1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8" name="Freeform 1102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0 w 14"/>
                <a:gd name="T15" fmla="*/ 0 h 4"/>
                <a:gd name="T16" fmla="*/ 0 w 14"/>
                <a:gd name="T17" fmla="*/ 1 h 4"/>
                <a:gd name="T18" fmla="*/ 0 w 14"/>
                <a:gd name="T19" fmla="*/ 1 h 4"/>
                <a:gd name="T20" fmla="*/ 0 w 14"/>
                <a:gd name="T21" fmla="*/ 1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09" name="Freeform 1103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1 h 4"/>
                <a:gd name="T4" fmla="*/ 0 w 14"/>
                <a:gd name="T5" fmla="*/ 1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0" name="Freeform 1104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1 h 4"/>
                <a:gd name="T4" fmla="*/ 0 w 14"/>
                <a:gd name="T5" fmla="*/ 1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1" name="Freeform 110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2" name="Freeform 110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3" name="Freeform 1107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4" name="Freeform 1108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5" name="Freeform 1109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14 w 14"/>
                <a:gd name="T13" fmla="*/ 4 h 4"/>
                <a:gd name="T14" fmla="*/ 14 w 14"/>
                <a:gd name="T15" fmla="*/ 4 h 4"/>
                <a:gd name="T16" fmla="*/ 0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6" name="Freeform 1110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14 w 14"/>
                <a:gd name="T13" fmla="*/ 4 h 4"/>
                <a:gd name="T14" fmla="*/ 14 w 14"/>
                <a:gd name="T15" fmla="*/ 4 h 4"/>
                <a:gd name="T16" fmla="*/ 0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7" name="Freeform 111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0 w 14"/>
                <a:gd name="T11" fmla="*/ 0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  <a:gd name="T22" fmla="*/ 0 w 14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8" name="Freeform 111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0 w 14"/>
                <a:gd name="T11" fmla="*/ 0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  <a:gd name="T22" fmla="*/ 0 w 14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19" name="Freeform 1113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0" name="Freeform 1114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1" name="Freeform 1115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2" name="Freeform 1116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3" name="Freeform 1117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A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4" name="Freeform 1118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5" name="Freeform 1119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14 w 14"/>
                <a:gd name="T15" fmla="*/ 4 h 4"/>
                <a:gd name="T16" fmla="*/ 14 w 14"/>
                <a:gd name="T17" fmla="*/ 4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6" name="Freeform 1120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14 w 14"/>
                <a:gd name="T15" fmla="*/ 4 h 4"/>
                <a:gd name="T16" fmla="*/ 14 w 14"/>
                <a:gd name="T17" fmla="*/ 4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7" name="Freeform 1121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A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8" name="Freeform 1122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29" name="Freeform 1123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0" name="Freeform 1124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1" name="Freeform 1125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2" name="Freeform 1126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3" name="Freeform 1127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4" name="Freeform 1128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5" name="Freeform 112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6" name="Freeform 113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7" name="Freeform 1131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  <a:gd name="T30" fmla="*/ 0 w 14"/>
                <a:gd name="T31" fmla="*/ 0 h 4"/>
                <a:gd name="T32" fmla="*/ 0 w 14"/>
                <a:gd name="T3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8" name="Freeform 1132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  <a:gd name="T30" fmla="*/ 0 w 14"/>
                <a:gd name="T31" fmla="*/ 0 h 4"/>
                <a:gd name="T32" fmla="*/ 0 w 14"/>
                <a:gd name="T3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39" name="Freeform 1133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0" name="Freeform 1134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1" name="Freeform 113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2" name="Freeform 113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3" name="Freeform 1137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3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3 h 4"/>
                <a:gd name="T8" fmla="*/ 14 w 14"/>
                <a:gd name="T9" fmla="*/ 3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4">
                  <a:moveTo>
                    <a:pt x="14" y="3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4" name="Freeform 1138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3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3 h 4"/>
                <a:gd name="T8" fmla="*/ 14 w 14"/>
                <a:gd name="T9" fmla="*/ 3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4">
                  <a:moveTo>
                    <a:pt x="14" y="3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5" name="Freeform 1139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3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6" name="Freeform 1140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3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7" name="Freeform 1141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8" name="Freeform 1142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49" name="Freeform 1143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14 w 14"/>
                <a:gd name="T13" fmla="*/ 3 h 3"/>
                <a:gd name="T14" fmla="*/ 14 w 14"/>
                <a:gd name="T15" fmla="*/ 3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14 w 14"/>
                <a:gd name="T23" fmla="*/ 3 h 3"/>
                <a:gd name="T24" fmla="*/ 14 w 14"/>
                <a:gd name="T25" fmla="*/ 3 h 3"/>
                <a:gd name="T26" fmla="*/ 14 w 14"/>
                <a:gd name="T27" fmla="*/ 3 h 3"/>
                <a:gd name="T28" fmla="*/ 14 w 14"/>
                <a:gd name="T29" fmla="*/ 3 h 3"/>
                <a:gd name="T30" fmla="*/ 14 w 14"/>
                <a:gd name="T31" fmla="*/ 3 h 3"/>
                <a:gd name="T32" fmla="*/ 14 w 14"/>
                <a:gd name="T33" fmla="*/ 3 h 3"/>
                <a:gd name="T34" fmla="*/ 14 w 14"/>
                <a:gd name="T35" fmla="*/ 3 h 3"/>
                <a:gd name="T36" fmla="*/ 14 w 14"/>
                <a:gd name="T37" fmla="*/ 3 h 3"/>
                <a:gd name="T38" fmla="*/ 14 w 14"/>
                <a:gd name="T39" fmla="*/ 3 h 3"/>
                <a:gd name="T40" fmla="*/ 14 w 14"/>
                <a:gd name="T41" fmla="*/ 3 h 3"/>
                <a:gd name="T42" fmla="*/ 14 w 14"/>
                <a:gd name="T43" fmla="*/ 3 h 3"/>
                <a:gd name="T44" fmla="*/ 14 w 14"/>
                <a:gd name="T45" fmla="*/ 3 h 3"/>
                <a:gd name="T46" fmla="*/ 0 w 14"/>
                <a:gd name="T4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7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0" name="Freeform 1144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14 w 14"/>
                <a:gd name="T13" fmla="*/ 3 h 3"/>
                <a:gd name="T14" fmla="*/ 14 w 14"/>
                <a:gd name="T15" fmla="*/ 3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14 w 14"/>
                <a:gd name="T23" fmla="*/ 3 h 3"/>
                <a:gd name="T24" fmla="*/ 14 w 14"/>
                <a:gd name="T25" fmla="*/ 3 h 3"/>
                <a:gd name="T26" fmla="*/ 14 w 14"/>
                <a:gd name="T27" fmla="*/ 3 h 3"/>
                <a:gd name="T28" fmla="*/ 14 w 14"/>
                <a:gd name="T29" fmla="*/ 3 h 3"/>
                <a:gd name="T30" fmla="*/ 14 w 14"/>
                <a:gd name="T31" fmla="*/ 3 h 3"/>
                <a:gd name="T32" fmla="*/ 14 w 14"/>
                <a:gd name="T33" fmla="*/ 3 h 3"/>
                <a:gd name="T34" fmla="*/ 14 w 14"/>
                <a:gd name="T35" fmla="*/ 3 h 3"/>
                <a:gd name="T36" fmla="*/ 14 w 14"/>
                <a:gd name="T37" fmla="*/ 3 h 3"/>
                <a:gd name="T38" fmla="*/ 14 w 14"/>
                <a:gd name="T39" fmla="*/ 3 h 3"/>
                <a:gd name="T40" fmla="*/ 14 w 14"/>
                <a:gd name="T41" fmla="*/ 3 h 3"/>
                <a:gd name="T42" fmla="*/ 14 w 14"/>
                <a:gd name="T43" fmla="*/ 3 h 3"/>
                <a:gd name="T44" fmla="*/ 14 w 14"/>
                <a:gd name="T45" fmla="*/ 3 h 3"/>
                <a:gd name="T46" fmla="*/ 0 w 14"/>
                <a:gd name="T4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1" name="Freeform 1145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9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2" name="Freeform 1146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3" name="Freeform 1147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9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4" name="Freeform 1148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5" name="Freeform 1149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6" name="Freeform 1150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7" name="Freeform 115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8" name="Freeform 115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9" name="Freeform 1153"/>
            <p:cNvSpPr>
              <a:spLocks/>
            </p:cNvSpPr>
            <p:nvPr/>
          </p:nvSpPr>
          <p:spPr bwMode="auto">
            <a:xfrm>
              <a:off x="3028" y="2133"/>
              <a:ext cx="113" cy="22"/>
            </a:xfrm>
            <a:custGeom>
              <a:avLst/>
              <a:gdLst>
                <a:gd name="T0" fmla="*/ 101 w 113"/>
                <a:gd name="T1" fmla="*/ 10 h 22"/>
                <a:gd name="T2" fmla="*/ 30 w 113"/>
                <a:gd name="T3" fmla="*/ 3 h 22"/>
                <a:gd name="T4" fmla="*/ 1 w 113"/>
                <a:gd name="T5" fmla="*/ 1 h 22"/>
                <a:gd name="T6" fmla="*/ 1 w 113"/>
                <a:gd name="T7" fmla="*/ 5 h 22"/>
                <a:gd name="T8" fmla="*/ 0 w 113"/>
                <a:gd name="T9" fmla="*/ 10 h 22"/>
                <a:gd name="T10" fmla="*/ 29 w 113"/>
                <a:gd name="T11" fmla="*/ 14 h 22"/>
                <a:gd name="T12" fmla="*/ 100 w 113"/>
                <a:gd name="T13" fmla="*/ 22 h 22"/>
                <a:gd name="T14" fmla="*/ 112 w 113"/>
                <a:gd name="T15" fmla="*/ 17 h 22"/>
                <a:gd name="T16" fmla="*/ 101 w 113"/>
                <a:gd name="T17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22">
                  <a:moveTo>
                    <a:pt x="101" y="10"/>
                  </a:moveTo>
                  <a:cubicBezTo>
                    <a:pt x="91" y="9"/>
                    <a:pt x="42" y="4"/>
                    <a:pt x="30" y="3"/>
                  </a:cubicBezTo>
                  <a:cubicBezTo>
                    <a:pt x="18" y="1"/>
                    <a:pt x="2" y="0"/>
                    <a:pt x="1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7" y="13"/>
                    <a:pt x="29" y="14"/>
                  </a:cubicBezTo>
                  <a:cubicBezTo>
                    <a:pt x="41" y="15"/>
                    <a:pt x="90" y="21"/>
                    <a:pt x="100" y="22"/>
                  </a:cubicBezTo>
                  <a:cubicBezTo>
                    <a:pt x="107" y="22"/>
                    <a:pt x="112" y="21"/>
                    <a:pt x="112" y="17"/>
                  </a:cubicBezTo>
                  <a:cubicBezTo>
                    <a:pt x="113" y="13"/>
                    <a:pt x="108" y="11"/>
                    <a:pt x="101" y="10"/>
                  </a:cubicBez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60" name="Freeform 1154"/>
            <p:cNvSpPr>
              <a:spLocks/>
            </p:cNvSpPr>
            <p:nvPr/>
          </p:nvSpPr>
          <p:spPr bwMode="auto">
            <a:xfrm>
              <a:off x="3101" y="2150"/>
              <a:ext cx="27" cy="5"/>
            </a:xfrm>
            <a:custGeom>
              <a:avLst/>
              <a:gdLst>
                <a:gd name="T0" fmla="*/ 26 w 27"/>
                <a:gd name="T1" fmla="*/ 1 h 5"/>
                <a:gd name="T2" fmla="*/ 3 w 27"/>
                <a:gd name="T3" fmla="*/ 0 h 5"/>
                <a:gd name="T4" fmla="*/ 1 w 27"/>
                <a:gd name="T5" fmla="*/ 2 h 5"/>
                <a:gd name="T6" fmla="*/ 22 w 27"/>
                <a:gd name="T7" fmla="*/ 5 h 5"/>
                <a:gd name="T8" fmla="*/ 27 w 27"/>
                <a:gd name="T9" fmla="*/ 3 h 5"/>
                <a:gd name="T10" fmla="*/ 26 w 27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5">
                  <a:moveTo>
                    <a:pt x="26" y="1"/>
                  </a:moveTo>
                  <a:cubicBezTo>
                    <a:pt x="23" y="2"/>
                    <a:pt x="16" y="1"/>
                    <a:pt x="3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7" y="3"/>
                    <a:pt x="27" y="3"/>
                    <a:pt x="27" y="3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61" name="Freeform 1155"/>
            <p:cNvSpPr>
              <a:spLocks/>
            </p:cNvSpPr>
            <p:nvPr/>
          </p:nvSpPr>
          <p:spPr bwMode="auto">
            <a:xfrm>
              <a:off x="3089" y="2139"/>
              <a:ext cx="15" cy="13"/>
            </a:xfrm>
            <a:custGeom>
              <a:avLst/>
              <a:gdLst>
                <a:gd name="T0" fmla="*/ 14 w 15"/>
                <a:gd name="T1" fmla="*/ 13 h 13"/>
                <a:gd name="T2" fmla="*/ 0 w 15"/>
                <a:gd name="T3" fmla="*/ 11 h 13"/>
                <a:gd name="T4" fmla="*/ 1 w 15"/>
                <a:gd name="T5" fmla="*/ 0 h 13"/>
                <a:gd name="T6" fmla="*/ 15 w 15"/>
                <a:gd name="T7" fmla="*/ 2 h 13"/>
                <a:gd name="T8" fmla="*/ 14 w 15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14" y="13"/>
                  </a:moveTo>
                  <a:cubicBezTo>
                    <a:pt x="10" y="12"/>
                    <a:pt x="5" y="12"/>
                    <a:pt x="0" y="11"/>
                  </a:cubicBezTo>
                  <a:cubicBezTo>
                    <a:pt x="1" y="8"/>
                    <a:pt x="1" y="4"/>
                    <a:pt x="1" y="0"/>
                  </a:cubicBezTo>
                  <a:cubicBezTo>
                    <a:pt x="6" y="1"/>
                    <a:pt x="11" y="1"/>
                    <a:pt x="15" y="2"/>
                  </a:cubicBezTo>
                  <a:cubicBezTo>
                    <a:pt x="15" y="5"/>
                    <a:pt x="15" y="9"/>
                    <a:pt x="14" y="1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62" name="Freeform 1156"/>
            <p:cNvSpPr>
              <a:spLocks/>
            </p:cNvSpPr>
            <p:nvPr/>
          </p:nvSpPr>
          <p:spPr bwMode="auto">
            <a:xfrm>
              <a:off x="3103" y="2141"/>
              <a:ext cx="2" cy="11"/>
            </a:xfrm>
            <a:custGeom>
              <a:avLst/>
              <a:gdLst>
                <a:gd name="T0" fmla="*/ 0 w 2"/>
                <a:gd name="T1" fmla="*/ 11 h 11"/>
                <a:gd name="T2" fmla="*/ 0 w 2"/>
                <a:gd name="T3" fmla="*/ 11 h 11"/>
                <a:gd name="T4" fmla="*/ 2 w 2"/>
                <a:gd name="T5" fmla="*/ 0 h 11"/>
                <a:gd name="T6" fmla="*/ 1 w 2"/>
                <a:gd name="T7" fmla="*/ 0 h 11"/>
                <a:gd name="T8" fmla="*/ 0 w 2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1"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1" y="7"/>
                    <a:pt x="2" y="3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7"/>
                    <a:pt x="0" y="11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pic>
          <p:nvPicPr>
            <p:cNvPr id="163" name="Picture 1157"/>
            <p:cNvPicPr>
              <a:picLocks noChangeAspect="1" noChangeArrowheads="1"/>
            </p:cNvPicPr>
            <p:nvPr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7" y="2137"/>
              <a:ext cx="9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" name="Picture 1158"/>
            <p:cNvPicPr>
              <a:picLocks noChangeAspect="1" noChangeArrowheads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" y="2147"/>
              <a:ext cx="12" cy="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5" name="Freeform 1159"/>
            <p:cNvSpPr>
              <a:spLocks/>
            </p:cNvSpPr>
            <p:nvPr/>
          </p:nvSpPr>
          <p:spPr bwMode="auto">
            <a:xfrm>
              <a:off x="3096" y="2149"/>
              <a:ext cx="39" cy="6"/>
            </a:xfrm>
            <a:custGeom>
              <a:avLst/>
              <a:gdLst>
                <a:gd name="T0" fmla="*/ 7 w 39"/>
                <a:gd name="T1" fmla="*/ 2 h 6"/>
                <a:gd name="T2" fmla="*/ 2 w 39"/>
                <a:gd name="T3" fmla="*/ 0 h 6"/>
                <a:gd name="T4" fmla="*/ 0 w 39"/>
                <a:gd name="T5" fmla="*/ 2 h 6"/>
                <a:gd name="T6" fmla="*/ 31 w 39"/>
                <a:gd name="T7" fmla="*/ 6 h 6"/>
                <a:gd name="T8" fmla="*/ 38 w 39"/>
                <a:gd name="T9" fmla="*/ 4 h 6"/>
                <a:gd name="T10" fmla="*/ 39 w 39"/>
                <a:gd name="T11" fmla="*/ 3 h 6"/>
                <a:gd name="T12" fmla="*/ 31 w 39"/>
                <a:gd name="T13" fmla="*/ 2 h 6"/>
                <a:gd name="T14" fmla="*/ 27 w 39"/>
                <a:gd name="T15" fmla="*/ 4 h 6"/>
                <a:gd name="T16" fmla="*/ 7 w 39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">
                  <a:moveTo>
                    <a:pt x="7" y="2"/>
                  </a:moveTo>
                  <a:cubicBezTo>
                    <a:pt x="6" y="1"/>
                    <a:pt x="4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8" y="4"/>
                    <a:pt x="24" y="6"/>
                    <a:pt x="31" y="6"/>
                  </a:cubicBezTo>
                  <a:cubicBezTo>
                    <a:pt x="37" y="6"/>
                    <a:pt x="38" y="5"/>
                    <a:pt x="38" y="4"/>
                  </a:cubicBezTo>
                  <a:cubicBezTo>
                    <a:pt x="39" y="4"/>
                    <a:pt x="39" y="3"/>
                    <a:pt x="39" y="3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4"/>
                    <a:pt x="27" y="4"/>
                  </a:cubicBezTo>
                  <a:cubicBezTo>
                    <a:pt x="24" y="4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66" name="Rectangle 1160"/>
            <p:cNvSpPr>
              <a:spLocks noChangeArrowheads="1"/>
            </p:cNvSpPr>
            <p:nvPr/>
          </p:nvSpPr>
          <p:spPr bwMode="auto">
            <a:xfrm>
              <a:off x="3135" y="2153"/>
              <a:ext cx="1" cy="1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67" name="Freeform 1161"/>
            <p:cNvSpPr>
              <a:spLocks/>
            </p:cNvSpPr>
            <p:nvPr/>
          </p:nvSpPr>
          <p:spPr bwMode="auto">
            <a:xfrm>
              <a:off x="3096" y="2151"/>
              <a:ext cx="39" cy="5"/>
            </a:xfrm>
            <a:custGeom>
              <a:avLst/>
              <a:gdLst>
                <a:gd name="T0" fmla="*/ 38 w 39"/>
                <a:gd name="T1" fmla="*/ 2 h 5"/>
                <a:gd name="T2" fmla="*/ 31 w 39"/>
                <a:gd name="T3" fmla="*/ 4 h 5"/>
                <a:gd name="T4" fmla="*/ 0 w 39"/>
                <a:gd name="T5" fmla="*/ 0 h 5"/>
                <a:gd name="T6" fmla="*/ 0 w 39"/>
                <a:gd name="T7" fmla="*/ 2 h 5"/>
                <a:gd name="T8" fmla="*/ 31 w 39"/>
                <a:gd name="T9" fmla="*/ 5 h 5"/>
                <a:gd name="T10" fmla="*/ 38 w 39"/>
                <a:gd name="T11" fmla="*/ 4 h 5"/>
                <a:gd name="T12" fmla="*/ 39 w 39"/>
                <a:gd name="T13" fmla="*/ 2 h 5"/>
                <a:gd name="T14" fmla="*/ 38 w 39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5">
                  <a:moveTo>
                    <a:pt x="38" y="2"/>
                  </a:moveTo>
                  <a:cubicBezTo>
                    <a:pt x="38" y="3"/>
                    <a:pt x="37" y="4"/>
                    <a:pt x="31" y="4"/>
                  </a:cubicBezTo>
                  <a:cubicBezTo>
                    <a:pt x="24" y="4"/>
                    <a:pt x="8" y="2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4"/>
                    <a:pt x="24" y="5"/>
                    <a:pt x="31" y="5"/>
                  </a:cubicBezTo>
                  <a:cubicBezTo>
                    <a:pt x="37" y="5"/>
                    <a:pt x="38" y="5"/>
                    <a:pt x="38" y="4"/>
                  </a:cubicBezTo>
                  <a:cubicBezTo>
                    <a:pt x="38" y="4"/>
                    <a:pt x="39" y="3"/>
                    <a:pt x="39" y="2"/>
                  </a:cubicBezTo>
                  <a:lnTo>
                    <a:pt x="38" y="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68" name="Freeform 1162"/>
            <p:cNvSpPr>
              <a:spLocks/>
            </p:cNvSpPr>
            <p:nvPr/>
          </p:nvSpPr>
          <p:spPr bwMode="auto">
            <a:xfrm>
              <a:off x="3096" y="2150"/>
              <a:ext cx="39" cy="5"/>
            </a:xfrm>
            <a:custGeom>
              <a:avLst/>
              <a:gdLst>
                <a:gd name="T0" fmla="*/ 17 w 39"/>
                <a:gd name="T1" fmla="*/ 4 h 5"/>
                <a:gd name="T2" fmla="*/ 0 w 39"/>
                <a:gd name="T3" fmla="*/ 1 h 5"/>
                <a:gd name="T4" fmla="*/ 4 w 39"/>
                <a:gd name="T5" fmla="*/ 0 h 5"/>
                <a:gd name="T6" fmla="*/ 6 w 39"/>
                <a:gd name="T7" fmla="*/ 1 h 5"/>
                <a:gd name="T8" fmla="*/ 7 w 39"/>
                <a:gd name="T9" fmla="*/ 2 h 5"/>
                <a:gd name="T10" fmla="*/ 12 w 39"/>
                <a:gd name="T11" fmla="*/ 2 h 5"/>
                <a:gd name="T12" fmla="*/ 22 w 39"/>
                <a:gd name="T13" fmla="*/ 3 h 5"/>
                <a:gd name="T14" fmla="*/ 30 w 39"/>
                <a:gd name="T15" fmla="*/ 3 h 5"/>
                <a:gd name="T16" fmla="*/ 32 w 39"/>
                <a:gd name="T17" fmla="*/ 2 h 5"/>
                <a:gd name="T18" fmla="*/ 35 w 39"/>
                <a:gd name="T19" fmla="*/ 2 h 5"/>
                <a:gd name="T20" fmla="*/ 37 w 39"/>
                <a:gd name="T21" fmla="*/ 2 h 5"/>
                <a:gd name="T22" fmla="*/ 38 w 39"/>
                <a:gd name="T23" fmla="*/ 4 h 5"/>
                <a:gd name="T24" fmla="*/ 32 w 39"/>
                <a:gd name="T25" fmla="*/ 5 h 5"/>
                <a:gd name="T26" fmla="*/ 17 w 39"/>
                <a:gd name="T27" fmla="*/ 4 h 5"/>
                <a:gd name="T28" fmla="*/ 17 w 39"/>
                <a:gd name="T2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5">
                  <a:moveTo>
                    <a:pt x="17" y="4"/>
                  </a:moveTo>
                  <a:cubicBezTo>
                    <a:pt x="11" y="3"/>
                    <a:pt x="6" y="2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5" y="0"/>
                    <a:pt x="5" y="0"/>
                    <a:pt x="6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10" y="2"/>
                    <a:pt x="12" y="2"/>
                  </a:cubicBezTo>
                  <a:cubicBezTo>
                    <a:pt x="14" y="2"/>
                    <a:pt x="20" y="3"/>
                    <a:pt x="22" y="3"/>
                  </a:cubicBezTo>
                  <a:cubicBezTo>
                    <a:pt x="24" y="3"/>
                    <a:pt x="28" y="4"/>
                    <a:pt x="30" y="3"/>
                  </a:cubicBezTo>
                  <a:cubicBezTo>
                    <a:pt x="31" y="3"/>
                    <a:pt x="31" y="2"/>
                    <a:pt x="32" y="2"/>
                  </a:cubicBezTo>
                  <a:cubicBezTo>
                    <a:pt x="33" y="2"/>
                    <a:pt x="34" y="2"/>
                    <a:pt x="35" y="2"/>
                  </a:cubicBezTo>
                  <a:cubicBezTo>
                    <a:pt x="36" y="2"/>
                    <a:pt x="36" y="2"/>
                    <a:pt x="37" y="2"/>
                  </a:cubicBezTo>
                  <a:cubicBezTo>
                    <a:pt x="38" y="2"/>
                    <a:pt x="39" y="3"/>
                    <a:pt x="38" y="4"/>
                  </a:cubicBezTo>
                  <a:cubicBezTo>
                    <a:pt x="37" y="5"/>
                    <a:pt x="33" y="5"/>
                    <a:pt x="32" y="5"/>
                  </a:cubicBezTo>
                  <a:cubicBezTo>
                    <a:pt x="27" y="5"/>
                    <a:pt x="21" y="4"/>
                    <a:pt x="17" y="4"/>
                  </a:cubicBezTo>
                  <a:cubicBezTo>
                    <a:pt x="11" y="3"/>
                    <a:pt x="17" y="4"/>
                    <a:pt x="17" y="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pic>
          <p:nvPicPr>
            <p:cNvPr id="169" name="Picture 1163"/>
            <p:cNvPicPr>
              <a:picLocks noChangeAspect="1" noChangeArrowheads="1"/>
            </p:cNvPicPr>
            <p:nvPr/>
          </p:nvPicPr>
          <p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1" y="2130"/>
              <a:ext cx="9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0" name="Freeform 1164"/>
            <p:cNvSpPr>
              <a:spLocks/>
            </p:cNvSpPr>
            <p:nvPr/>
          </p:nvSpPr>
          <p:spPr bwMode="auto">
            <a:xfrm>
              <a:off x="3012" y="2135"/>
              <a:ext cx="4" cy="3"/>
            </a:xfrm>
            <a:custGeom>
              <a:avLst/>
              <a:gdLst>
                <a:gd name="T0" fmla="*/ 0 w 4"/>
                <a:gd name="T1" fmla="*/ 1 h 3"/>
                <a:gd name="T2" fmla="*/ 0 w 4"/>
                <a:gd name="T3" fmla="*/ 2 h 3"/>
                <a:gd name="T4" fmla="*/ 3 w 4"/>
                <a:gd name="T5" fmla="*/ 3 h 3"/>
                <a:gd name="T6" fmla="*/ 4 w 4"/>
                <a:gd name="T7" fmla="*/ 0 h 3"/>
                <a:gd name="T8" fmla="*/ 0 w 4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lnTo>
                    <a:pt x="0" y="2"/>
                  </a:lnTo>
                  <a:lnTo>
                    <a:pt x="3" y="3"/>
                  </a:lnTo>
                  <a:lnTo>
                    <a:pt x="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1" name="Freeform 1165"/>
            <p:cNvSpPr>
              <a:spLocks/>
            </p:cNvSpPr>
            <p:nvPr/>
          </p:nvSpPr>
          <p:spPr bwMode="auto">
            <a:xfrm>
              <a:off x="3012" y="2136"/>
              <a:ext cx="4" cy="0"/>
            </a:xfrm>
            <a:custGeom>
              <a:avLst/>
              <a:gdLst>
                <a:gd name="T0" fmla="*/ 0 w 4"/>
                <a:gd name="T1" fmla="*/ 0 w 4"/>
                <a:gd name="T2" fmla="*/ 3 w 4"/>
                <a:gd name="T3" fmla="*/ 4 w 4"/>
                <a:gd name="T4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2" name="Freeform 1166"/>
            <p:cNvSpPr>
              <a:spLocks/>
            </p:cNvSpPr>
            <p:nvPr/>
          </p:nvSpPr>
          <p:spPr bwMode="auto">
            <a:xfrm>
              <a:off x="3012" y="2136"/>
              <a:ext cx="4" cy="0"/>
            </a:xfrm>
            <a:custGeom>
              <a:avLst/>
              <a:gdLst>
                <a:gd name="T0" fmla="*/ 0 w 4"/>
                <a:gd name="T1" fmla="*/ 0 w 4"/>
                <a:gd name="T2" fmla="*/ 3 w 4"/>
                <a:gd name="T3" fmla="*/ 4 w 4"/>
                <a:gd name="T4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9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3" name="Rectangle 1167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A0A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4" name="Rectangle 1168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B0B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5" name="Rectangle 1169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C0C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6" name="Rectangle 1170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CFD0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7" name="Rectangle 1171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DF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8" name="Rectangle 1172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EF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79" name="Rectangle 1173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0" name="Freeform 1174"/>
            <p:cNvSpPr>
              <a:spLocks/>
            </p:cNvSpPr>
            <p:nvPr/>
          </p:nvSpPr>
          <p:spPr bwMode="auto">
            <a:xfrm>
              <a:off x="3012" y="2135"/>
              <a:ext cx="4" cy="1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1 h 1"/>
                <a:gd name="T4" fmla="*/ 3 w 4"/>
                <a:gd name="T5" fmla="*/ 1 h 1"/>
                <a:gd name="T6" fmla="*/ 4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1" name="Freeform 1175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0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2" name="Freeform 1176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0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7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3" name="Freeform 1177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0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4" name="Freeform 1178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0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3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5" name="Freeform 1179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6" name="Freeform 1180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69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7" name="Freeform 1181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65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8" name="Freeform 1182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89" name="Freeform 1183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5B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0" name="Freeform 1184"/>
            <p:cNvSpPr>
              <a:spLocks/>
            </p:cNvSpPr>
            <p:nvPr/>
          </p:nvSpPr>
          <p:spPr bwMode="auto">
            <a:xfrm>
              <a:off x="2505" y="1295"/>
              <a:ext cx="348" cy="353"/>
            </a:xfrm>
            <a:custGeom>
              <a:avLst/>
              <a:gdLst>
                <a:gd name="T0" fmla="*/ 148 w 346"/>
                <a:gd name="T1" fmla="*/ 344 h 351"/>
                <a:gd name="T2" fmla="*/ 204 w 346"/>
                <a:gd name="T3" fmla="*/ 328 h 351"/>
                <a:gd name="T4" fmla="*/ 333 w 346"/>
                <a:gd name="T5" fmla="*/ 168 h 351"/>
                <a:gd name="T6" fmla="*/ 334 w 346"/>
                <a:gd name="T7" fmla="*/ 112 h 351"/>
                <a:gd name="T8" fmla="*/ 257 w 346"/>
                <a:gd name="T9" fmla="*/ 17 h 351"/>
                <a:gd name="T10" fmla="*/ 208 w 346"/>
                <a:gd name="T11" fmla="*/ 13 h 351"/>
                <a:gd name="T12" fmla="*/ 123 w 346"/>
                <a:gd name="T13" fmla="*/ 87 h 351"/>
                <a:gd name="T14" fmla="*/ 78 w 346"/>
                <a:gd name="T15" fmla="*/ 141 h 351"/>
                <a:gd name="T16" fmla="*/ 10 w 346"/>
                <a:gd name="T17" fmla="*/ 256 h 351"/>
                <a:gd name="T18" fmla="*/ 26 w 346"/>
                <a:gd name="T19" fmla="*/ 299 h 351"/>
                <a:gd name="T20" fmla="*/ 148 w 346"/>
                <a:gd name="T21" fmla="*/ 34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6" h="351">
                  <a:moveTo>
                    <a:pt x="148" y="344"/>
                  </a:moveTo>
                  <a:cubicBezTo>
                    <a:pt x="166" y="351"/>
                    <a:pt x="191" y="344"/>
                    <a:pt x="204" y="328"/>
                  </a:cubicBezTo>
                  <a:cubicBezTo>
                    <a:pt x="333" y="168"/>
                    <a:pt x="333" y="168"/>
                    <a:pt x="333" y="168"/>
                  </a:cubicBezTo>
                  <a:cubicBezTo>
                    <a:pt x="346" y="153"/>
                    <a:pt x="346" y="128"/>
                    <a:pt x="334" y="112"/>
                  </a:cubicBezTo>
                  <a:cubicBezTo>
                    <a:pt x="257" y="17"/>
                    <a:pt x="257" y="17"/>
                    <a:pt x="257" y="17"/>
                  </a:cubicBezTo>
                  <a:cubicBezTo>
                    <a:pt x="245" y="2"/>
                    <a:pt x="223" y="0"/>
                    <a:pt x="208" y="13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08" y="100"/>
                    <a:pt x="88" y="124"/>
                    <a:pt x="78" y="141"/>
                  </a:cubicBezTo>
                  <a:cubicBezTo>
                    <a:pt x="10" y="256"/>
                    <a:pt x="10" y="256"/>
                    <a:pt x="10" y="256"/>
                  </a:cubicBezTo>
                  <a:cubicBezTo>
                    <a:pt x="0" y="273"/>
                    <a:pt x="7" y="292"/>
                    <a:pt x="26" y="299"/>
                  </a:cubicBezTo>
                  <a:lnTo>
                    <a:pt x="148" y="344"/>
                  </a:lnTo>
                  <a:close/>
                </a:path>
              </a:pathLst>
            </a:custGeom>
            <a:solidFill>
              <a:srgbClr val="5F39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1" name="Freeform 1185"/>
            <p:cNvSpPr>
              <a:spLocks/>
            </p:cNvSpPr>
            <p:nvPr/>
          </p:nvSpPr>
          <p:spPr bwMode="auto">
            <a:xfrm>
              <a:off x="2505" y="1295"/>
              <a:ext cx="275" cy="308"/>
            </a:xfrm>
            <a:custGeom>
              <a:avLst/>
              <a:gdLst>
                <a:gd name="T0" fmla="*/ 48 w 274"/>
                <a:gd name="T1" fmla="*/ 307 h 307"/>
                <a:gd name="T2" fmla="*/ 52 w 274"/>
                <a:gd name="T3" fmla="*/ 290 h 307"/>
                <a:gd name="T4" fmla="*/ 120 w 274"/>
                <a:gd name="T5" fmla="*/ 175 h 307"/>
                <a:gd name="T6" fmla="*/ 165 w 274"/>
                <a:gd name="T7" fmla="*/ 120 h 307"/>
                <a:gd name="T8" fmla="*/ 250 w 274"/>
                <a:gd name="T9" fmla="*/ 46 h 307"/>
                <a:gd name="T10" fmla="*/ 274 w 274"/>
                <a:gd name="T11" fmla="*/ 38 h 307"/>
                <a:gd name="T12" fmla="*/ 257 w 274"/>
                <a:gd name="T13" fmla="*/ 17 h 307"/>
                <a:gd name="T14" fmla="*/ 208 w 274"/>
                <a:gd name="T15" fmla="*/ 13 h 307"/>
                <a:gd name="T16" fmla="*/ 123 w 274"/>
                <a:gd name="T17" fmla="*/ 87 h 307"/>
                <a:gd name="T18" fmla="*/ 78 w 274"/>
                <a:gd name="T19" fmla="*/ 141 h 307"/>
                <a:gd name="T20" fmla="*/ 10 w 274"/>
                <a:gd name="T21" fmla="*/ 256 h 307"/>
                <a:gd name="T22" fmla="*/ 26 w 274"/>
                <a:gd name="T23" fmla="*/ 299 h 307"/>
                <a:gd name="T24" fmla="*/ 48 w 274"/>
                <a:gd name="T25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4" h="307">
                  <a:moveTo>
                    <a:pt x="48" y="307"/>
                  </a:moveTo>
                  <a:cubicBezTo>
                    <a:pt x="47" y="302"/>
                    <a:pt x="49" y="296"/>
                    <a:pt x="52" y="290"/>
                  </a:cubicBezTo>
                  <a:cubicBezTo>
                    <a:pt x="120" y="175"/>
                    <a:pt x="120" y="175"/>
                    <a:pt x="120" y="175"/>
                  </a:cubicBezTo>
                  <a:cubicBezTo>
                    <a:pt x="130" y="158"/>
                    <a:pt x="150" y="133"/>
                    <a:pt x="165" y="120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7" y="40"/>
                    <a:pt x="266" y="37"/>
                    <a:pt x="274" y="38"/>
                  </a:cubicBezTo>
                  <a:cubicBezTo>
                    <a:pt x="257" y="17"/>
                    <a:pt x="257" y="17"/>
                    <a:pt x="257" y="17"/>
                  </a:cubicBezTo>
                  <a:cubicBezTo>
                    <a:pt x="245" y="2"/>
                    <a:pt x="223" y="0"/>
                    <a:pt x="208" y="13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08" y="100"/>
                    <a:pt x="88" y="124"/>
                    <a:pt x="78" y="141"/>
                  </a:cubicBezTo>
                  <a:cubicBezTo>
                    <a:pt x="10" y="256"/>
                    <a:pt x="10" y="256"/>
                    <a:pt x="10" y="256"/>
                  </a:cubicBezTo>
                  <a:cubicBezTo>
                    <a:pt x="0" y="273"/>
                    <a:pt x="7" y="292"/>
                    <a:pt x="26" y="299"/>
                  </a:cubicBezTo>
                  <a:lnTo>
                    <a:pt x="48" y="307"/>
                  </a:lnTo>
                  <a:close/>
                </a:path>
              </a:pathLst>
            </a:custGeom>
            <a:solidFill>
              <a:srgbClr val="7748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2" name="Freeform 1186"/>
            <p:cNvSpPr>
              <a:spLocks/>
            </p:cNvSpPr>
            <p:nvPr/>
          </p:nvSpPr>
          <p:spPr bwMode="auto">
            <a:xfrm>
              <a:off x="3068" y="1544"/>
              <a:ext cx="56" cy="43"/>
            </a:xfrm>
            <a:custGeom>
              <a:avLst/>
              <a:gdLst>
                <a:gd name="T0" fmla="*/ 0 w 56"/>
                <a:gd name="T1" fmla="*/ 25 h 43"/>
                <a:gd name="T2" fmla="*/ 46 w 56"/>
                <a:gd name="T3" fmla="*/ 0 h 43"/>
                <a:gd name="T4" fmla="*/ 56 w 56"/>
                <a:gd name="T5" fmla="*/ 18 h 43"/>
                <a:gd name="T6" fmla="*/ 10 w 56"/>
                <a:gd name="T7" fmla="*/ 43 h 43"/>
                <a:gd name="T8" fmla="*/ 0 w 56"/>
                <a:gd name="T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3">
                  <a:moveTo>
                    <a:pt x="0" y="25"/>
                  </a:moveTo>
                  <a:lnTo>
                    <a:pt x="46" y="0"/>
                  </a:lnTo>
                  <a:lnTo>
                    <a:pt x="56" y="18"/>
                  </a:lnTo>
                  <a:lnTo>
                    <a:pt x="10" y="4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3" name="Freeform 1187"/>
            <p:cNvSpPr>
              <a:spLocks/>
            </p:cNvSpPr>
            <p:nvPr/>
          </p:nvSpPr>
          <p:spPr bwMode="auto">
            <a:xfrm>
              <a:off x="2677" y="1332"/>
              <a:ext cx="440" cy="240"/>
            </a:xfrm>
            <a:custGeom>
              <a:avLst/>
              <a:gdLst>
                <a:gd name="T0" fmla="*/ 142 w 438"/>
                <a:gd name="T1" fmla="*/ 201 h 239"/>
                <a:gd name="T2" fmla="*/ 202 w 438"/>
                <a:gd name="T3" fmla="*/ 104 h 239"/>
                <a:gd name="T4" fmla="*/ 388 w 438"/>
                <a:gd name="T5" fmla="*/ 239 h 239"/>
                <a:gd name="T6" fmla="*/ 438 w 438"/>
                <a:gd name="T7" fmla="*/ 210 h 239"/>
                <a:gd name="T8" fmla="*/ 305 w 438"/>
                <a:gd name="T9" fmla="*/ 42 h 239"/>
                <a:gd name="T10" fmla="*/ 155 w 438"/>
                <a:gd name="T11" fmla="*/ 0 h 239"/>
                <a:gd name="T12" fmla="*/ 31 w 438"/>
                <a:gd name="T13" fmla="*/ 89 h 239"/>
                <a:gd name="T14" fmla="*/ 142 w 438"/>
                <a:gd name="T15" fmla="*/ 20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8" h="239">
                  <a:moveTo>
                    <a:pt x="142" y="201"/>
                  </a:moveTo>
                  <a:cubicBezTo>
                    <a:pt x="142" y="201"/>
                    <a:pt x="164" y="131"/>
                    <a:pt x="202" y="104"/>
                  </a:cubicBezTo>
                  <a:cubicBezTo>
                    <a:pt x="240" y="77"/>
                    <a:pt x="343" y="152"/>
                    <a:pt x="388" y="239"/>
                  </a:cubicBezTo>
                  <a:cubicBezTo>
                    <a:pt x="418" y="223"/>
                    <a:pt x="438" y="210"/>
                    <a:pt x="438" y="210"/>
                  </a:cubicBezTo>
                  <a:cubicBezTo>
                    <a:pt x="438" y="210"/>
                    <a:pt x="365" y="70"/>
                    <a:pt x="305" y="42"/>
                  </a:cubicBezTo>
                  <a:cubicBezTo>
                    <a:pt x="245" y="13"/>
                    <a:pt x="155" y="0"/>
                    <a:pt x="155" y="0"/>
                  </a:cubicBezTo>
                  <a:cubicBezTo>
                    <a:pt x="155" y="0"/>
                    <a:pt x="61" y="59"/>
                    <a:pt x="31" y="89"/>
                  </a:cubicBezTo>
                  <a:cubicBezTo>
                    <a:pt x="0" y="120"/>
                    <a:pt x="142" y="201"/>
                    <a:pt x="142" y="2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4" name="Freeform 1188"/>
            <p:cNvSpPr>
              <a:spLocks/>
            </p:cNvSpPr>
            <p:nvPr/>
          </p:nvSpPr>
          <p:spPr bwMode="auto">
            <a:xfrm>
              <a:off x="2699" y="1332"/>
              <a:ext cx="418" cy="219"/>
            </a:xfrm>
            <a:custGeom>
              <a:avLst/>
              <a:gdLst>
                <a:gd name="T0" fmla="*/ 137 w 416"/>
                <a:gd name="T1" fmla="*/ 39 h 218"/>
                <a:gd name="T2" fmla="*/ 287 w 416"/>
                <a:gd name="T3" fmla="*/ 81 h 218"/>
                <a:gd name="T4" fmla="*/ 403 w 416"/>
                <a:gd name="T5" fmla="*/ 218 h 218"/>
                <a:gd name="T6" fmla="*/ 416 w 416"/>
                <a:gd name="T7" fmla="*/ 210 h 218"/>
                <a:gd name="T8" fmla="*/ 283 w 416"/>
                <a:gd name="T9" fmla="*/ 42 h 218"/>
                <a:gd name="T10" fmla="*/ 133 w 416"/>
                <a:gd name="T11" fmla="*/ 0 h 218"/>
                <a:gd name="T12" fmla="*/ 9 w 416"/>
                <a:gd name="T13" fmla="*/ 89 h 218"/>
                <a:gd name="T14" fmla="*/ 17 w 416"/>
                <a:gd name="T15" fmla="*/ 125 h 218"/>
                <a:gd name="T16" fmla="*/ 137 w 416"/>
                <a:gd name="T17" fmla="*/ 39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6" h="218">
                  <a:moveTo>
                    <a:pt x="137" y="39"/>
                  </a:moveTo>
                  <a:cubicBezTo>
                    <a:pt x="137" y="39"/>
                    <a:pt x="227" y="52"/>
                    <a:pt x="287" y="81"/>
                  </a:cubicBezTo>
                  <a:cubicBezTo>
                    <a:pt x="329" y="101"/>
                    <a:pt x="378" y="175"/>
                    <a:pt x="403" y="218"/>
                  </a:cubicBezTo>
                  <a:cubicBezTo>
                    <a:pt x="411" y="213"/>
                    <a:pt x="416" y="210"/>
                    <a:pt x="416" y="210"/>
                  </a:cubicBezTo>
                  <a:cubicBezTo>
                    <a:pt x="416" y="210"/>
                    <a:pt x="343" y="70"/>
                    <a:pt x="283" y="42"/>
                  </a:cubicBezTo>
                  <a:cubicBezTo>
                    <a:pt x="223" y="13"/>
                    <a:pt x="133" y="0"/>
                    <a:pt x="133" y="0"/>
                  </a:cubicBezTo>
                  <a:cubicBezTo>
                    <a:pt x="133" y="0"/>
                    <a:pt x="39" y="59"/>
                    <a:pt x="9" y="89"/>
                  </a:cubicBezTo>
                  <a:cubicBezTo>
                    <a:pt x="0" y="98"/>
                    <a:pt x="5" y="111"/>
                    <a:pt x="17" y="125"/>
                  </a:cubicBezTo>
                  <a:cubicBezTo>
                    <a:pt x="51" y="93"/>
                    <a:pt x="137" y="39"/>
                    <a:pt x="137" y="3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5" name="Freeform 1189"/>
            <p:cNvSpPr>
              <a:spLocks/>
            </p:cNvSpPr>
            <p:nvPr/>
          </p:nvSpPr>
          <p:spPr bwMode="auto">
            <a:xfrm>
              <a:off x="2732" y="1849"/>
              <a:ext cx="44" cy="54"/>
            </a:xfrm>
            <a:custGeom>
              <a:avLst/>
              <a:gdLst>
                <a:gd name="T0" fmla="*/ 27 w 44"/>
                <a:gd name="T1" fmla="*/ 0 h 54"/>
                <a:gd name="T2" fmla="*/ 0 w 44"/>
                <a:gd name="T3" fmla="*/ 44 h 54"/>
                <a:gd name="T4" fmla="*/ 17 w 44"/>
                <a:gd name="T5" fmla="*/ 54 h 54"/>
                <a:gd name="T6" fmla="*/ 44 w 44"/>
                <a:gd name="T7" fmla="*/ 11 h 54"/>
                <a:gd name="T8" fmla="*/ 27 w 4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4">
                  <a:moveTo>
                    <a:pt x="27" y="0"/>
                  </a:moveTo>
                  <a:lnTo>
                    <a:pt x="0" y="44"/>
                  </a:lnTo>
                  <a:lnTo>
                    <a:pt x="17" y="54"/>
                  </a:lnTo>
                  <a:lnTo>
                    <a:pt x="44" y="1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6" name="Freeform 1190"/>
            <p:cNvSpPr>
              <a:spLocks/>
            </p:cNvSpPr>
            <p:nvPr/>
          </p:nvSpPr>
          <p:spPr bwMode="auto">
            <a:xfrm>
              <a:off x="2558" y="1447"/>
              <a:ext cx="206" cy="451"/>
            </a:xfrm>
            <a:custGeom>
              <a:avLst/>
              <a:gdLst>
                <a:gd name="T0" fmla="*/ 202 w 205"/>
                <a:gd name="T1" fmla="*/ 146 h 449"/>
                <a:gd name="T2" fmla="*/ 101 w 205"/>
                <a:gd name="T3" fmla="*/ 201 h 449"/>
                <a:gd name="T4" fmla="*/ 205 w 205"/>
                <a:gd name="T5" fmla="*/ 400 h 449"/>
                <a:gd name="T6" fmla="*/ 172 w 205"/>
                <a:gd name="T7" fmla="*/ 449 h 449"/>
                <a:gd name="T8" fmla="*/ 32 w 205"/>
                <a:gd name="T9" fmla="*/ 299 h 449"/>
                <a:gd name="T10" fmla="*/ 0 w 205"/>
                <a:gd name="T11" fmla="*/ 147 h 449"/>
                <a:gd name="T12" fmla="*/ 97 w 205"/>
                <a:gd name="T13" fmla="*/ 29 h 449"/>
                <a:gd name="T14" fmla="*/ 202 w 205"/>
                <a:gd name="T15" fmla="*/ 14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449">
                  <a:moveTo>
                    <a:pt x="202" y="146"/>
                  </a:moveTo>
                  <a:cubicBezTo>
                    <a:pt x="202" y="146"/>
                    <a:pt x="131" y="165"/>
                    <a:pt x="101" y="201"/>
                  </a:cubicBezTo>
                  <a:cubicBezTo>
                    <a:pt x="72" y="237"/>
                    <a:pt x="120" y="350"/>
                    <a:pt x="205" y="400"/>
                  </a:cubicBezTo>
                  <a:cubicBezTo>
                    <a:pt x="187" y="429"/>
                    <a:pt x="172" y="449"/>
                    <a:pt x="172" y="449"/>
                  </a:cubicBezTo>
                  <a:cubicBezTo>
                    <a:pt x="172" y="449"/>
                    <a:pt x="57" y="361"/>
                    <a:pt x="32" y="299"/>
                  </a:cubicBezTo>
                  <a:cubicBezTo>
                    <a:pt x="7" y="237"/>
                    <a:pt x="0" y="147"/>
                    <a:pt x="0" y="147"/>
                  </a:cubicBezTo>
                  <a:cubicBezTo>
                    <a:pt x="0" y="147"/>
                    <a:pt x="65" y="57"/>
                    <a:pt x="97" y="29"/>
                  </a:cubicBezTo>
                  <a:cubicBezTo>
                    <a:pt x="130" y="0"/>
                    <a:pt x="202" y="146"/>
                    <a:pt x="202" y="1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7" name="Freeform 1191"/>
            <p:cNvSpPr>
              <a:spLocks/>
            </p:cNvSpPr>
            <p:nvPr/>
          </p:nvSpPr>
          <p:spPr bwMode="auto">
            <a:xfrm>
              <a:off x="2558" y="1467"/>
              <a:ext cx="182" cy="431"/>
            </a:xfrm>
            <a:custGeom>
              <a:avLst/>
              <a:gdLst>
                <a:gd name="T0" fmla="*/ 39 w 181"/>
                <a:gd name="T1" fmla="*/ 133 h 429"/>
                <a:gd name="T2" fmla="*/ 72 w 181"/>
                <a:gd name="T3" fmla="*/ 286 h 429"/>
                <a:gd name="T4" fmla="*/ 181 w 181"/>
                <a:gd name="T5" fmla="*/ 416 h 429"/>
                <a:gd name="T6" fmla="*/ 172 w 181"/>
                <a:gd name="T7" fmla="*/ 429 h 429"/>
                <a:gd name="T8" fmla="*/ 32 w 181"/>
                <a:gd name="T9" fmla="*/ 279 h 429"/>
                <a:gd name="T10" fmla="*/ 0 w 181"/>
                <a:gd name="T11" fmla="*/ 127 h 429"/>
                <a:gd name="T12" fmla="*/ 97 w 181"/>
                <a:gd name="T13" fmla="*/ 9 h 429"/>
                <a:gd name="T14" fmla="*/ 132 w 181"/>
                <a:gd name="T15" fmla="*/ 19 h 429"/>
                <a:gd name="T16" fmla="*/ 39 w 181"/>
                <a:gd name="T17" fmla="*/ 133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429">
                  <a:moveTo>
                    <a:pt x="39" y="133"/>
                  </a:moveTo>
                  <a:cubicBezTo>
                    <a:pt x="39" y="133"/>
                    <a:pt x="46" y="224"/>
                    <a:pt x="72" y="286"/>
                  </a:cubicBezTo>
                  <a:cubicBezTo>
                    <a:pt x="89" y="329"/>
                    <a:pt x="140" y="388"/>
                    <a:pt x="181" y="416"/>
                  </a:cubicBezTo>
                  <a:cubicBezTo>
                    <a:pt x="176" y="424"/>
                    <a:pt x="172" y="429"/>
                    <a:pt x="172" y="429"/>
                  </a:cubicBezTo>
                  <a:cubicBezTo>
                    <a:pt x="172" y="429"/>
                    <a:pt x="57" y="341"/>
                    <a:pt x="32" y="279"/>
                  </a:cubicBezTo>
                  <a:cubicBezTo>
                    <a:pt x="7" y="217"/>
                    <a:pt x="0" y="127"/>
                    <a:pt x="0" y="127"/>
                  </a:cubicBezTo>
                  <a:cubicBezTo>
                    <a:pt x="0" y="127"/>
                    <a:pt x="65" y="37"/>
                    <a:pt x="97" y="9"/>
                  </a:cubicBezTo>
                  <a:cubicBezTo>
                    <a:pt x="106" y="0"/>
                    <a:pt x="119" y="7"/>
                    <a:pt x="132" y="19"/>
                  </a:cubicBezTo>
                  <a:cubicBezTo>
                    <a:pt x="98" y="51"/>
                    <a:pt x="39" y="133"/>
                    <a:pt x="39" y="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8" name="Freeform 1192"/>
            <p:cNvSpPr>
              <a:spLocks/>
            </p:cNvSpPr>
            <p:nvPr/>
          </p:nvSpPr>
          <p:spPr bwMode="auto">
            <a:xfrm>
              <a:off x="2756" y="1859"/>
              <a:ext cx="145" cy="102"/>
            </a:xfrm>
            <a:custGeom>
              <a:avLst/>
              <a:gdLst>
                <a:gd name="T0" fmla="*/ 0 w 144"/>
                <a:gd name="T1" fmla="*/ 33 h 102"/>
                <a:gd name="T2" fmla="*/ 46 w 144"/>
                <a:gd name="T3" fmla="*/ 87 h 102"/>
                <a:gd name="T4" fmla="*/ 82 w 144"/>
                <a:gd name="T5" fmla="*/ 96 h 102"/>
                <a:gd name="T6" fmla="*/ 121 w 144"/>
                <a:gd name="T7" fmla="*/ 97 h 102"/>
                <a:gd name="T8" fmla="*/ 119 w 144"/>
                <a:gd name="T9" fmla="*/ 95 h 102"/>
                <a:gd name="T10" fmla="*/ 132 w 144"/>
                <a:gd name="T11" fmla="*/ 93 h 102"/>
                <a:gd name="T12" fmla="*/ 124 w 144"/>
                <a:gd name="T13" fmla="*/ 84 h 102"/>
                <a:gd name="T14" fmla="*/ 140 w 144"/>
                <a:gd name="T15" fmla="*/ 80 h 102"/>
                <a:gd name="T16" fmla="*/ 128 w 144"/>
                <a:gd name="T17" fmla="*/ 69 h 102"/>
                <a:gd name="T18" fmla="*/ 142 w 144"/>
                <a:gd name="T19" fmla="*/ 64 h 102"/>
                <a:gd name="T20" fmla="*/ 129 w 144"/>
                <a:gd name="T21" fmla="*/ 51 h 102"/>
                <a:gd name="T22" fmla="*/ 83 w 144"/>
                <a:gd name="T23" fmla="*/ 37 h 102"/>
                <a:gd name="T24" fmla="*/ 121 w 144"/>
                <a:gd name="T25" fmla="*/ 43 h 102"/>
                <a:gd name="T26" fmla="*/ 113 w 144"/>
                <a:gd name="T27" fmla="*/ 30 h 102"/>
                <a:gd name="T28" fmla="*/ 65 w 144"/>
                <a:gd name="T29" fmla="*/ 10 h 102"/>
                <a:gd name="T30" fmla="*/ 18 w 144"/>
                <a:gd name="T31" fmla="*/ 5 h 102"/>
                <a:gd name="T32" fmla="*/ 0 w 144"/>
                <a:gd name="T33" fmla="*/ 3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" h="102">
                  <a:moveTo>
                    <a:pt x="0" y="33"/>
                  </a:moveTo>
                  <a:cubicBezTo>
                    <a:pt x="0" y="33"/>
                    <a:pt x="32" y="72"/>
                    <a:pt x="46" y="87"/>
                  </a:cubicBezTo>
                  <a:cubicBezTo>
                    <a:pt x="60" y="101"/>
                    <a:pt x="64" y="94"/>
                    <a:pt x="82" y="96"/>
                  </a:cubicBezTo>
                  <a:cubicBezTo>
                    <a:pt x="99" y="98"/>
                    <a:pt x="115" y="102"/>
                    <a:pt x="121" y="97"/>
                  </a:cubicBezTo>
                  <a:cubicBezTo>
                    <a:pt x="119" y="95"/>
                    <a:pt x="119" y="95"/>
                    <a:pt x="119" y="95"/>
                  </a:cubicBezTo>
                  <a:cubicBezTo>
                    <a:pt x="119" y="95"/>
                    <a:pt x="128" y="98"/>
                    <a:pt x="132" y="93"/>
                  </a:cubicBezTo>
                  <a:cubicBezTo>
                    <a:pt x="136" y="88"/>
                    <a:pt x="128" y="86"/>
                    <a:pt x="124" y="84"/>
                  </a:cubicBezTo>
                  <a:cubicBezTo>
                    <a:pt x="134" y="87"/>
                    <a:pt x="138" y="85"/>
                    <a:pt x="140" y="80"/>
                  </a:cubicBezTo>
                  <a:cubicBezTo>
                    <a:pt x="141" y="76"/>
                    <a:pt x="135" y="71"/>
                    <a:pt x="128" y="69"/>
                  </a:cubicBezTo>
                  <a:cubicBezTo>
                    <a:pt x="136" y="71"/>
                    <a:pt x="141" y="67"/>
                    <a:pt x="142" y="64"/>
                  </a:cubicBezTo>
                  <a:cubicBezTo>
                    <a:pt x="144" y="60"/>
                    <a:pt x="142" y="53"/>
                    <a:pt x="129" y="51"/>
                  </a:cubicBezTo>
                  <a:cubicBezTo>
                    <a:pt x="116" y="50"/>
                    <a:pt x="83" y="37"/>
                    <a:pt x="83" y="37"/>
                  </a:cubicBezTo>
                  <a:cubicBezTo>
                    <a:pt x="83" y="37"/>
                    <a:pt x="118" y="42"/>
                    <a:pt x="121" y="43"/>
                  </a:cubicBezTo>
                  <a:cubicBezTo>
                    <a:pt x="124" y="44"/>
                    <a:pt x="129" y="33"/>
                    <a:pt x="113" y="30"/>
                  </a:cubicBezTo>
                  <a:cubicBezTo>
                    <a:pt x="97" y="26"/>
                    <a:pt x="80" y="15"/>
                    <a:pt x="65" y="10"/>
                  </a:cubicBezTo>
                  <a:cubicBezTo>
                    <a:pt x="50" y="4"/>
                    <a:pt x="26" y="0"/>
                    <a:pt x="18" y="5"/>
                  </a:cubicBezTo>
                  <a:cubicBezTo>
                    <a:pt x="4" y="27"/>
                    <a:pt x="0" y="33"/>
                    <a:pt x="0" y="33"/>
                  </a:cubicBezTo>
                  <a:close/>
                </a:path>
              </a:pathLst>
            </a:custGeom>
            <a:solidFill>
              <a:srgbClr val="E7B2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99" name="Freeform 1193"/>
            <p:cNvSpPr>
              <a:spLocks/>
            </p:cNvSpPr>
            <p:nvPr/>
          </p:nvSpPr>
          <p:spPr bwMode="auto">
            <a:xfrm>
              <a:off x="3081" y="1565"/>
              <a:ext cx="99" cy="147"/>
            </a:xfrm>
            <a:custGeom>
              <a:avLst/>
              <a:gdLst>
                <a:gd name="T0" fmla="*/ 34 w 99"/>
                <a:gd name="T1" fmla="*/ 0 h 146"/>
                <a:gd name="T2" fmla="*/ 85 w 99"/>
                <a:gd name="T3" fmla="*/ 50 h 146"/>
                <a:gd name="T4" fmla="*/ 93 w 99"/>
                <a:gd name="T5" fmla="*/ 86 h 146"/>
                <a:gd name="T6" fmla="*/ 91 w 99"/>
                <a:gd name="T7" fmla="*/ 125 h 146"/>
                <a:gd name="T8" fmla="*/ 89 w 99"/>
                <a:gd name="T9" fmla="*/ 123 h 146"/>
                <a:gd name="T10" fmla="*/ 86 w 99"/>
                <a:gd name="T11" fmla="*/ 135 h 146"/>
                <a:gd name="T12" fmla="*/ 78 w 99"/>
                <a:gd name="T13" fmla="*/ 127 h 146"/>
                <a:gd name="T14" fmla="*/ 73 w 99"/>
                <a:gd name="T15" fmla="*/ 142 h 146"/>
                <a:gd name="T16" fmla="*/ 62 w 99"/>
                <a:gd name="T17" fmla="*/ 130 h 146"/>
                <a:gd name="T18" fmla="*/ 56 w 99"/>
                <a:gd name="T19" fmla="*/ 144 h 146"/>
                <a:gd name="T20" fmla="*/ 45 w 99"/>
                <a:gd name="T21" fmla="*/ 130 h 146"/>
                <a:gd name="T22" fmla="*/ 34 w 99"/>
                <a:gd name="T23" fmla="*/ 83 h 146"/>
                <a:gd name="T24" fmla="*/ 37 w 99"/>
                <a:gd name="T25" fmla="*/ 122 h 146"/>
                <a:gd name="T26" fmla="*/ 24 w 99"/>
                <a:gd name="T27" fmla="*/ 113 h 146"/>
                <a:gd name="T28" fmla="*/ 8 w 99"/>
                <a:gd name="T29" fmla="*/ 63 h 146"/>
                <a:gd name="T30" fmla="*/ 5 w 99"/>
                <a:gd name="T31" fmla="*/ 16 h 146"/>
                <a:gd name="T32" fmla="*/ 34 w 99"/>
                <a:gd name="T3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" h="146">
                  <a:moveTo>
                    <a:pt x="34" y="0"/>
                  </a:moveTo>
                  <a:cubicBezTo>
                    <a:pt x="34" y="0"/>
                    <a:pt x="72" y="35"/>
                    <a:pt x="85" y="50"/>
                  </a:cubicBezTo>
                  <a:cubicBezTo>
                    <a:pt x="99" y="64"/>
                    <a:pt x="92" y="68"/>
                    <a:pt x="93" y="86"/>
                  </a:cubicBezTo>
                  <a:cubicBezTo>
                    <a:pt x="94" y="103"/>
                    <a:pt x="97" y="120"/>
                    <a:pt x="91" y="125"/>
                  </a:cubicBezTo>
                  <a:cubicBezTo>
                    <a:pt x="89" y="123"/>
                    <a:pt x="89" y="123"/>
                    <a:pt x="89" y="123"/>
                  </a:cubicBezTo>
                  <a:cubicBezTo>
                    <a:pt x="89" y="123"/>
                    <a:pt x="91" y="132"/>
                    <a:pt x="86" y="135"/>
                  </a:cubicBezTo>
                  <a:cubicBezTo>
                    <a:pt x="81" y="139"/>
                    <a:pt x="79" y="132"/>
                    <a:pt x="78" y="127"/>
                  </a:cubicBezTo>
                  <a:cubicBezTo>
                    <a:pt x="80" y="137"/>
                    <a:pt x="78" y="141"/>
                    <a:pt x="73" y="142"/>
                  </a:cubicBezTo>
                  <a:cubicBezTo>
                    <a:pt x="69" y="144"/>
                    <a:pt x="65" y="137"/>
                    <a:pt x="62" y="130"/>
                  </a:cubicBezTo>
                  <a:cubicBezTo>
                    <a:pt x="64" y="138"/>
                    <a:pt x="60" y="143"/>
                    <a:pt x="56" y="144"/>
                  </a:cubicBezTo>
                  <a:cubicBezTo>
                    <a:pt x="53" y="146"/>
                    <a:pt x="46" y="143"/>
                    <a:pt x="45" y="130"/>
                  </a:cubicBezTo>
                  <a:cubicBezTo>
                    <a:pt x="44" y="117"/>
                    <a:pt x="34" y="83"/>
                    <a:pt x="34" y="83"/>
                  </a:cubicBezTo>
                  <a:cubicBezTo>
                    <a:pt x="34" y="83"/>
                    <a:pt x="37" y="119"/>
                    <a:pt x="37" y="122"/>
                  </a:cubicBezTo>
                  <a:cubicBezTo>
                    <a:pt x="38" y="124"/>
                    <a:pt x="27" y="129"/>
                    <a:pt x="24" y="113"/>
                  </a:cubicBezTo>
                  <a:cubicBezTo>
                    <a:pt x="22" y="96"/>
                    <a:pt x="12" y="79"/>
                    <a:pt x="8" y="63"/>
                  </a:cubicBezTo>
                  <a:cubicBezTo>
                    <a:pt x="3" y="48"/>
                    <a:pt x="0" y="24"/>
                    <a:pt x="5" y="16"/>
                  </a:cubicBezTo>
                  <a:cubicBezTo>
                    <a:pt x="29" y="3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E7B2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00" name="Freeform 1194"/>
            <p:cNvSpPr>
              <a:spLocks/>
            </p:cNvSpPr>
            <p:nvPr/>
          </p:nvSpPr>
          <p:spPr bwMode="auto">
            <a:xfrm>
              <a:off x="2688" y="1442"/>
              <a:ext cx="229" cy="233"/>
            </a:xfrm>
            <a:custGeom>
              <a:avLst/>
              <a:gdLst>
                <a:gd name="T0" fmla="*/ 96 w 228"/>
                <a:gd name="T1" fmla="*/ 228 h 232"/>
                <a:gd name="T2" fmla="*/ 133 w 228"/>
                <a:gd name="T3" fmla="*/ 217 h 232"/>
                <a:gd name="T4" fmla="*/ 220 w 228"/>
                <a:gd name="T5" fmla="*/ 110 h 232"/>
                <a:gd name="T6" fmla="*/ 220 w 228"/>
                <a:gd name="T7" fmla="*/ 73 h 232"/>
                <a:gd name="T8" fmla="*/ 172 w 228"/>
                <a:gd name="T9" fmla="*/ 11 h 232"/>
                <a:gd name="T10" fmla="*/ 139 w 228"/>
                <a:gd name="T11" fmla="*/ 9 h 232"/>
                <a:gd name="T12" fmla="*/ 83 w 228"/>
                <a:gd name="T13" fmla="*/ 59 h 232"/>
                <a:gd name="T14" fmla="*/ 53 w 228"/>
                <a:gd name="T15" fmla="*/ 95 h 232"/>
                <a:gd name="T16" fmla="*/ 7 w 228"/>
                <a:gd name="T17" fmla="*/ 172 h 232"/>
                <a:gd name="T18" fmla="*/ 17 w 228"/>
                <a:gd name="T19" fmla="*/ 200 h 232"/>
                <a:gd name="T20" fmla="*/ 96 w 228"/>
                <a:gd name="T21" fmla="*/ 2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2">
                  <a:moveTo>
                    <a:pt x="96" y="228"/>
                  </a:moveTo>
                  <a:cubicBezTo>
                    <a:pt x="108" y="232"/>
                    <a:pt x="124" y="228"/>
                    <a:pt x="133" y="217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8" y="100"/>
                    <a:pt x="228" y="83"/>
                    <a:pt x="220" y="73"/>
                  </a:cubicBezTo>
                  <a:cubicBezTo>
                    <a:pt x="172" y="11"/>
                    <a:pt x="172" y="11"/>
                    <a:pt x="172" y="11"/>
                  </a:cubicBezTo>
                  <a:cubicBezTo>
                    <a:pt x="164" y="1"/>
                    <a:pt x="149" y="0"/>
                    <a:pt x="139" y="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73" y="67"/>
                    <a:pt x="60" y="84"/>
                    <a:pt x="53" y="95"/>
                  </a:cubicBezTo>
                  <a:cubicBezTo>
                    <a:pt x="7" y="172"/>
                    <a:pt x="7" y="172"/>
                    <a:pt x="7" y="172"/>
                  </a:cubicBezTo>
                  <a:cubicBezTo>
                    <a:pt x="0" y="183"/>
                    <a:pt x="4" y="196"/>
                    <a:pt x="17" y="200"/>
                  </a:cubicBezTo>
                  <a:lnTo>
                    <a:pt x="96" y="2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01" name="Freeform 1195"/>
            <p:cNvSpPr>
              <a:spLocks/>
            </p:cNvSpPr>
            <p:nvPr/>
          </p:nvSpPr>
          <p:spPr bwMode="auto">
            <a:xfrm>
              <a:off x="2609" y="1378"/>
              <a:ext cx="252" cy="243"/>
            </a:xfrm>
            <a:custGeom>
              <a:avLst/>
              <a:gdLst>
                <a:gd name="T0" fmla="*/ 59 w 250"/>
                <a:gd name="T1" fmla="*/ 202 h 242"/>
                <a:gd name="T2" fmla="*/ 213 w 250"/>
                <a:gd name="T3" fmla="*/ 193 h 242"/>
                <a:gd name="T4" fmla="*/ 191 w 250"/>
                <a:gd name="T5" fmla="*/ 40 h 242"/>
                <a:gd name="T6" fmla="*/ 37 w 250"/>
                <a:gd name="T7" fmla="*/ 49 h 242"/>
                <a:gd name="T8" fmla="*/ 59 w 250"/>
                <a:gd name="T9" fmla="*/ 20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42">
                  <a:moveTo>
                    <a:pt x="59" y="202"/>
                  </a:moveTo>
                  <a:cubicBezTo>
                    <a:pt x="108" y="242"/>
                    <a:pt x="177" y="237"/>
                    <a:pt x="213" y="193"/>
                  </a:cubicBezTo>
                  <a:cubicBezTo>
                    <a:pt x="250" y="148"/>
                    <a:pt x="240" y="79"/>
                    <a:pt x="191" y="40"/>
                  </a:cubicBezTo>
                  <a:cubicBezTo>
                    <a:pt x="142" y="0"/>
                    <a:pt x="73" y="5"/>
                    <a:pt x="37" y="49"/>
                  </a:cubicBezTo>
                  <a:cubicBezTo>
                    <a:pt x="0" y="94"/>
                    <a:pt x="10" y="163"/>
                    <a:pt x="59" y="202"/>
                  </a:cubicBezTo>
                  <a:close/>
                </a:path>
              </a:pathLst>
            </a:custGeom>
            <a:solidFill>
              <a:srgbClr val="8546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202" name="Freeform 1196"/>
            <p:cNvSpPr>
              <a:spLocks/>
            </p:cNvSpPr>
            <p:nvPr/>
          </p:nvSpPr>
          <p:spPr bwMode="auto">
            <a:xfrm>
              <a:off x="2642" y="1378"/>
              <a:ext cx="219" cy="222"/>
            </a:xfrm>
            <a:custGeom>
              <a:avLst/>
              <a:gdLst>
                <a:gd name="T0" fmla="*/ 116 w 218"/>
                <a:gd name="T1" fmla="*/ 75 h 221"/>
                <a:gd name="T2" fmla="*/ 143 w 218"/>
                <a:gd name="T3" fmla="*/ 221 h 221"/>
                <a:gd name="T4" fmla="*/ 181 w 218"/>
                <a:gd name="T5" fmla="*/ 193 h 221"/>
                <a:gd name="T6" fmla="*/ 159 w 218"/>
                <a:gd name="T7" fmla="*/ 40 h 221"/>
                <a:gd name="T8" fmla="*/ 5 w 218"/>
                <a:gd name="T9" fmla="*/ 49 h 221"/>
                <a:gd name="T10" fmla="*/ 0 w 218"/>
                <a:gd name="T11" fmla="*/ 56 h 221"/>
                <a:gd name="T12" fmla="*/ 116 w 218"/>
                <a:gd name="T13" fmla="*/ 75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221">
                  <a:moveTo>
                    <a:pt x="116" y="75"/>
                  </a:moveTo>
                  <a:cubicBezTo>
                    <a:pt x="162" y="112"/>
                    <a:pt x="174" y="176"/>
                    <a:pt x="143" y="221"/>
                  </a:cubicBezTo>
                  <a:cubicBezTo>
                    <a:pt x="158" y="215"/>
                    <a:pt x="171" y="205"/>
                    <a:pt x="181" y="193"/>
                  </a:cubicBezTo>
                  <a:cubicBezTo>
                    <a:pt x="218" y="148"/>
                    <a:pt x="208" y="79"/>
                    <a:pt x="159" y="40"/>
                  </a:cubicBezTo>
                  <a:cubicBezTo>
                    <a:pt x="110" y="0"/>
                    <a:pt x="41" y="5"/>
                    <a:pt x="5" y="49"/>
                  </a:cubicBezTo>
                  <a:cubicBezTo>
                    <a:pt x="3" y="52"/>
                    <a:pt x="1" y="54"/>
                    <a:pt x="0" y="56"/>
                  </a:cubicBezTo>
                  <a:cubicBezTo>
                    <a:pt x="36" y="41"/>
                    <a:pt x="81" y="47"/>
                    <a:pt x="116" y="75"/>
                  </a:cubicBezTo>
                  <a:close/>
                </a:path>
              </a:pathLst>
            </a:custGeom>
            <a:solidFill>
              <a:srgbClr val="6E3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solidFill>
                  <a:schemeClr val="tx2"/>
                </a:solidFill>
              </a:endParaRPr>
            </a:p>
          </p:txBody>
        </p:sp>
      </p:grpSp>
      <p:sp>
        <p:nvSpPr>
          <p:cNvPr id="2391" name="椭圆 1201"/>
          <p:cNvSpPr/>
          <p:nvPr/>
        </p:nvSpPr>
        <p:spPr>
          <a:xfrm>
            <a:off x="8219847" y="1316501"/>
            <a:ext cx="251777" cy="25188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algn="ctr"/>
            <a:endParaRPr lang="zh-CN" altLang="en-US" sz="1200">
              <a:solidFill>
                <a:schemeClr val="tx2"/>
              </a:solidFill>
            </a:endParaRPr>
          </a:p>
        </p:txBody>
      </p:sp>
      <p:sp>
        <p:nvSpPr>
          <p:cNvPr id="2392" name="TextBox 24"/>
          <p:cNvSpPr txBox="1"/>
          <p:nvPr/>
        </p:nvSpPr>
        <p:spPr>
          <a:xfrm>
            <a:off x="8903589" y="1127535"/>
            <a:ext cx="1905438" cy="567352"/>
          </a:xfrm>
          <a:prstGeom prst="rect">
            <a:avLst/>
          </a:prstGeom>
          <a:noFill/>
        </p:spPr>
        <p:txBody>
          <a:bodyPr wrap="square" lIns="86694" tIns="43347" rIns="86694" bIns="43347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Причина 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93" name="文本框 8"/>
          <p:cNvSpPr txBox="1"/>
          <p:nvPr/>
        </p:nvSpPr>
        <p:spPr>
          <a:xfrm>
            <a:off x="7511167" y="1694887"/>
            <a:ext cx="4080681" cy="2303532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pPr algn="r"/>
            <a:r>
              <a:rPr lang="ru-RU" b="1" dirty="0" smtClean="0">
                <a:solidFill>
                  <a:srgbClr val="2F5597"/>
                </a:solidFill>
              </a:rPr>
              <a:t>В отсутствии </a:t>
            </a:r>
            <a:r>
              <a:rPr lang="ru-RU" b="1" dirty="0">
                <a:solidFill>
                  <a:srgbClr val="2F5597"/>
                </a:solidFill>
              </a:rPr>
              <a:t>продуктивного сотрудничества школьного и высшего образования при участии региональных органов государственной власти, органов местного самоуправления, работодателей и социальных партнёров в сфере образования</a:t>
            </a:r>
            <a:endParaRPr lang="en-US" altLang="zh-CN" b="1" dirty="0">
              <a:solidFill>
                <a:srgbClr val="2F5597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94" name="椭圆 1203"/>
          <p:cNvSpPr/>
          <p:nvPr/>
        </p:nvSpPr>
        <p:spPr>
          <a:xfrm>
            <a:off x="8219846" y="4081276"/>
            <a:ext cx="251777" cy="25188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algn="ctr"/>
            <a:endParaRPr lang="zh-CN" altLang="en-US" sz="1200">
              <a:solidFill>
                <a:schemeClr val="tx2"/>
              </a:solidFill>
            </a:endParaRPr>
          </a:p>
        </p:txBody>
      </p:sp>
      <p:sp>
        <p:nvSpPr>
          <p:cNvPr id="2395" name="TextBox 24"/>
          <p:cNvSpPr txBox="1"/>
          <p:nvPr/>
        </p:nvSpPr>
        <p:spPr>
          <a:xfrm>
            <a:off x="8903589" y="3933530"/>
            <a:ext cx="1925882" cy="567352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езолюция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96" name="文本框 8"/>
          <p:cNvSpPr txBox="1"/>
          <p:nvPr/>
        </p:nvSpPr>
        <p:spPr>
          <a:xfrm>
            <a:off x="7511167" y="4500882"/>
            <a:ext cx="4080681" cy="1749534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pPr algn="r"/>
            <a:r>
              <a:rPr lang="ru-RU" b="1" dirty="0" smtClean="0">
                <a:solidFill>
                  <a:srgbClr val="2F5597"/>
                </a:solidFill>
              </a:rPr>
              <a:t>Ориентиры </a:t>
            </a:r>
            <a:r>
              <a:rPr lang="ru-RU" b="1" dirty="0">
                <a:solidFill>
                  <a:srgbClr val="2F5597"/>
                </a:solidFill>
              </a:rPr>
              <a:t>на организацию и развитие региональных практик взаимодействия общего образования с профессиональным педагогическим, а также с органами власти, социумом, бизнесом</a:t>
            </a:r>
            <a:endParaRPr lang="en-US" altLang="zh-CN" b="1" dirty="0">
              <a:solidFill>
                <a:srgbClr val="2F5597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97" name="Управляющая кнопка: справка 2396">
            <a:hlinkClick r:id="" action="ppaction://noaction" highlightClick="1"/>
          </p:cNvPr>
          <p:cNvSpPr/>
          <p:nvPr/>
        </p:nvSpPr>
        <p:spPr>
          <a:xfrm>
            <a:off x="5536440" y="2836851"/>
            <a:ext cx="709685" cy="914598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339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65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65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65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605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105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391" grpId="0" animBg="1"/>
      <p:bldP spid="2392" grpId="0"/>
      <p:bldP spid="2393" grpId="0"/>
      <p:bldP spid="2394" grpId="0" animBg="1"/>
      <p:bldP spid="2395" grpId="0"/>
      <p:bldP spid="23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203">
            <a:extLst>
              <a:ext uri="{FF2B5EF4-FFF2-40B4-BE49-F238E27FC236}">
                <a16:creationId xmlns="" xmlns:a16="http://schemas.microsoft.com/office/drawing/2014/main" id="{67556AD9-B673-4DB9-9514-816D7EF46B86}"/>
              </a:ext>
            </a:extLst>
          </p:cNvPr>
          <p:cNvSpPr/>
          <p:nvPr/>
        </p:nvSpPr>
        <p:spPr>
          <a:xfrm>
            <a:off x="6575934" y="4145108"/>
            <a:ext cx="2375007" cy="3053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椭圆 505">
            <a:extLst>
              <a:ext uri="{FF2B5EF4-FFF2-40B4-BE49-F238E27FC236}">
                <a16:creationId xmlns="" xmlns:a16="http://schemas.microsoft.com/office/drawing/2014/main" id="{1B4374A9-2D41-49A3-B13F-52EC4992CE67}"/>
              </a:ext>
            </a:extLst>
          </p:cNvPr>
          <p:cNvSpPr/>
          <p:nvPr/>
        </p:nvSpPr>
        <p:spPr>
          <a:xfrm>
            <a:off x="3129417" y="4145108"/>
            <a:ext cx="2375007" cy="3053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" name="组合 1">
            <a:extLst>
              <a:ext uri="{FF2B5EF4-FFF2-40B4-BE49-F238E27FC236}">
                <a16:creationId xmlns="" xmlns:a16="http://schemas.microsoft.com/office/drawing/2014/main" id="{C0FFF746-A636-4E09-AE71-98567B0716FD}"/>
              </a:ext>
            </a:extLst>
          </p:cNvPr>
          <p:cNvGrpSpPr/>
          <p:nvPr/>
        </p:nvGrpSpPr>
        <p:grpSpPr>
          <a:xfrm>
            <a:off x="3152178" y="1398536"/>
            <a:ext cx="2375006" cy="2544516"/>
            <a:chOff x="4280809" y="1543891"/>
            <a:chExt cx="3865288" cy="45790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="" xmlns:a16="http://schemas.microsoft.com/office/drawing/2014/main" id="{A70A21AE-5867-447B-9621-DF911EFB4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="" xmlns:a16="http://schemas.microsoft.com/office/drawing/2014/main" id="{DFD5139F-9D0F-469D-B8F5-DDFAED501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="" xmlns:a16="http://schemas.microsoft.com/office/drawing/2014/main" id="{63256C92-BA41-4A6A-B27A-1FAE661A2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="" xmlns:a16="http://schemas.microsoft.com/office/drawing/2014/main" id="{EFBFFD26-C79E-4B95-8014-A1933AE9D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="" xmlns:a16="http://schemas.microsoft.com/office/drawing/2014/main" id="{70A184E0-FCB5-4E6F-B19F-E97B7A852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="" xmlns:a16="http://schemas.microsoft.com/office/drawing/2014/main" id="{48DCF3E4-E4EE-4094-A6B2-B35D669A8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="" xmlns:a16="http://schemas.microsoft.com/office/drawing/2014/main" id="{86384666-2486-4E46-A1CE-4E137FE47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="" xmlns:a16="http://schemas.microsoft.com/office/drawing/2014/main" id="{220E0790-5A3F-49E5-8F7E-B3FB503E3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="" xmlns:a16="http://schemas.microsoft.com/office/drawing/2014/main" id="{485688AA-D442-4735-80D9-7459882B0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8275" y="3997272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="" xmlns:a16="http://schemas.microsoft.com/office/drawing/2014/main" id="{961E111B-4369-4099-82A6-CCC145589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7272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="" xmlns:a16="http://schemas.microsoft.com/office/drawing/2014/main" id="{99916A6B-1372-4DCB-944D-A09DBACCF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5533" y="4310712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="" xmlns:a16="http://schemas.microsoft.com/office/drawing/2014/main" id="{C64CF2F0-0813-4631-BE3B-20E39A49D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5533" y="43107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="" xmlns:a16="http://schemas.microsoft.com/office/drawing/2014/main" id="{E0FC20A0-8514-437E-9CB1-D7BA82E84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="" xmlns:a16="http://schemas.microsoft.com/office/drawing/2014/main" id="{A7BE2AE0-3A9E-4C5C-985E-A4F2457CB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="" xmlns:a16="http://schemas.microsoft.com/office/drawing/2014/main" id="{20717CF5-964C-484C-8D9E-4FAAF97D9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="" xmlns:a16="http://schemas.microsoft.com/office/drawing/2014/main" id="{27059708-10F7-4E1D-9C36-0ECEADFDD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9753" y="4347755"/>
              <a:ext cx="0" cy="5699"/>
            </a:xfrm>
            <a:custGeom>
              <a:avLst/>
              <a:gdLst>
                <a:gd name="T0" fmla="*/ 4 h 4"/>
                <a:gd name="T1" fmla="*/ 0 h 4"/>
                <a:gd name="T2" fmla="*/ 0 h 4"/>
                <a:gd name="T3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="" xmlns:a16="http://schemas.microsoft.com/office/drawing/2014/main" id="{E9CC170F-164C-4380-BBFA-F72B33C5F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3973" y="4427540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="" xmlns:a16="http://schemas.microsoft.com/office/drawing/2014/main" id="{B53D93C2-1940-49F5-80F8-0ACD0F439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275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="" xmlns:a16="http://schemas.microsoft.com/office/drawing/2014/main" id="{3E2CA770-E8BA-428A-8B7D-FC0E01A47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2225" y="3725149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="" xmlns:a16="http://schemas.microsoft.com/office/drawing/2014/main" id="{E6D51ED2-72EB-441E-9E10-D2195CE26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2225" y="37251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="" xmlns:a16="http://schemas.microsoft.com/office/drawing/2014/main" id="{989FD6A6-AA08-4429-921C-68A4396B2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="" xmlns:a16="http://schemas.microsoft.com/office/drawing/2014/main" id="{A94A966D-BA5A-4BE4-B521-E7F9E7733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="" xmlns:a16="http://schemas.microsoft.com/office/drawing/2014/main" id="{3849AC8E-5A77-4094-97E5-30E631BDA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="" xmlns:a16="http://schemas.microsoft.com/office/drawing/2014/main" id="{CBB18CB6-1CDD-4B20-9919-D574F364C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="" xmlns:a16="http://schemas.microsoft.com/office/drawing/2014/main" id="{839D5EFF-FAB1-4B74-8C6C-A83680D08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="" xmlns:a16="http://schemas.microsoft.com/office/drawing/2014/main" id="{ABE3CDA7-A1A8-454C-933D-A85178CEA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="" xmlns:a16="http://schemas.microsoft.com/office/drawing/2014/main" id="{2F55A5C8-633A-4EC3-B1D2-BA6377565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="" xmlns:a16="http://schemas.microsoft.com/office/drawing/2014/main" id="{E2F86599-25F0-4016-8E1E-0521D68C2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="" xmlns:a16="http://schemas.microsoft.com/office/drawing/2014/main" id="{54C3446C-9722-49E3-B6C5-A6FB49152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8275" y="3997272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="" xmlns:a16="http://schemas.microsoft.com/office/drawing/2014/main" id="{055D4328-CC32-4DD0-9A94-3393B9EA9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7272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="" xmlns:a16="http://schemas.microsoft.com/office/drawing/2014/main" id="{2C945B0C-EC9C-4433-8C4B-62D593764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317" y="402719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="" xmlns:a16="http://schemas.microsoft.com/office/drawing/2014/main" id="{E752E623-1A5E-4C39-971E-1107771A1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317" y="402719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="" xmlns:a16="http://schemas.microsoft.com/office/drawing/2014/main" id="{F01395F1-1B34-479C-A2C5-4568370E5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838" y="4162540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="" xmlns:a16="http://schemas.microsoft.com/office/drawing/2014/main" id="{96A33D96-093C-4552-A6FC-60432D26B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838" y="4162540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Rectangle 39">
              <a:extLst>
                <a:ext uri="{FF2B5EF4-FFF2-40B4-BE49-F238E27FC236}">
                  <a16:creationId xmlns="" xmlns:a16="http://schemas.microsoft.com/office/drawing/2014/main" id="{EFE5F734-7293-47CC-A8AB-8237177C8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5533" y="4310712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="" xmlns:a16="http://schemas.microsoft.com/office/drawing/2014/main" id="{36FF5446-15AA-4091-8DC3-2CDBFF30B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5533" y="43107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Rectangle 41">
              <a:extLst>
                <a:ext uri="{FF2B5EF4-FFF2-40B4-BE49-F238E27FC236}">
                  <a16:creationId xmlns="" xmlns:a16="http://schemas.microsoft.com/office/drawing/2014/main" id="{0869B835-069D-49ED-A31E-F7722FDA1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1232" y="4316411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="" xmlns:a16="http://schemas.microsoft.com/office/drawing/2014/main" id="{4466A001-D1EB-4577-B218-15BDFBC86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1232" y="431641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Rectangle 43">
              <a:extLst>
                <a:ext uri="{FF2B5EF4-FFF2-40B4-BE49-F238E27FC236}">
                  <a16:creationId xmlns="" xmlns:a16="http://schemas.microsoft.com/office/drawing/2014/main" id="{EC437D88-C7B9-4BBC-ACEC-EC505B717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Rectangle 44">
              <a:extLst>
                <a:ext uri="{FF2B5EF4-FFF2-40B4-BE49-F238E27FC236}">
                  <a16:creationId xmlns="" xmlns:a16="http://schemas.microsoft.com/office/drawing/2014/main" id="{1AC61D24-9127-41FA-90ED-7C7E7D5FF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="" xmlns:a16="http://schemas.microsoft.com/office/drawing/2014/main" id="{60308D2E-B739-4DBC-9530-E9011D927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8" name="Freeform 46">
              <a:extLst>
                <a:ext uri="{FF2B5EF4-FFF2-40B4-BE49-F238E27FC236}">
                  <a16:creationId xmlns="" xmlns:a16="http://schemas.microsoft.com/office/drawing/2014/main" id="{08172F69-C84E-4C8B-98C1-417A3CF2E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9753" y="4347755"/>
              <a:ext cx="0" cy="5699"/>
            </a:xfrm>
            <a:custGeom>
              <a:avLst/>
              <a:gdLst>
                <a:gd name="T0" fmla="*/ 4 h 4"/>
                <a:gd name="T1" fmla="*/ 0 h 4"/>
                <a:gd name="T2" fmla="*/ 0 h 4"/>
                <a:gd name="T3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9" name="Rectangle 47">
              <a:extLst>
                <a:ext uri="{FF2B5EF4-FFF2-40B4-BE49-F238E27FC236}">
                  <a16:creationId xmlns="" xmlns:a16="http://schemas.microsoft.com/office/drawing/2014/main" id="{166F3DF5-3481-4C51-B9B8-55D01A28D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5452" y="4360578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Freeform 48">
              <a:extLst>
                <a:ext uri="{FF2B5EF4-FFF2-40B4-BE49-F238E27FC236}">
                  <a16:creationId xmlns="" xmlns:a16="http://schemas.microsoft.com/office/drawing/2014/main" id="{5247F9F3-B5A9-4990-A2E6-437BB7FB1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5452" y="43605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" name="Rectangle 49">
              <a:extLst>
                <a:ext uri="{FF2B5EF4-FFF2-40B4-BE49-F238E27FC236}">
                  <a16:creationId xmlns="" xmlns:a16="http://schemas.microsoft.com/office/drawing/2014/main" id="{83995E92-08B9-489F-B7A9-074F757C1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3973" y="4427540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Freeform 50">
              <a:extLst>
                <a:ext uri="{FF2B5EF4-FFF2-40B4-BE49-F238E27FC236}">
                  <a16:creationId xmlns="" xmlns:a16="http://schemas.microsoft.com/office/drawing/2014/main" id="{7C0CEF36-F06C-49B3-BBAA-54E4C88B0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275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" name="Freeform 51">
              <a:extLst>
                <a:ext uri="{FF2B5EF4-FFF2-40B4-BE49-F238E27FC236}">
                  <a16:creationId xmlns="" xmlns:a16="http://schemas.microsoft.com/office/drawing/2014/main" id="{5E79C107-6720-4041-8247-E0BB78B15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46062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4" name="Freeform 52">
              <a:extLst>
                <a:ext uri="{FF2B5EF4-FFF2-40B4-BE49-F238E27FC236}">
                  <a16:creationId xmlns="" xmlns:a16="http://schemas.microsoft.com/office/drawing/2014/main" id="{8EE6E9AB-8CB6-4818-A838-3C1F48936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46062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Freeform 53">
              <a:extLst>
                <a:ext uri="{FF2B5EF4-FFF2-40B4-BE49-F238E27FC236}">
                  <a16:creationId xmlns="" xmlns:a16="http://schemas.microsoft.com/office/drawing/2014/main" id="{6407D680-9E71-4819-8103-4C374BFAE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2576" y="4464583"/>
              <a:ext cx="5699" cy="0"/>
            </a:xfrm>
            <a:custGeom>
              <a:avLst/>
              <a:gdLst>
                <a:gd name="T0" fmla="*/ 4 w 4"/>
                <a:gd name="T1" fmla="*/ 4 w 4"/>
                <a:gd name="T2" fmla="*/ 4 w 4"/>
                <a:gd name="T3" fmla="*/ 0 w 4"/>
                <a:gd name="T4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Freeform 54">
              <a:extLst>
                <a:ext uri="{FF2B5EF4-FFF2-40B4-BE49-F238E27FC236}">
                  <a16:creationId xmlns="" xmlns:a16="http://schemas.microsoft.com/office/drawing/2014/main" id="{A111F68E-A6AB-45F2-85E6-C749A3F01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2576" y="4464583"/>
              <a:ext cx="5699" cy="0"/>
            </a:xfrm>
            <a:custGeom>
              <a:avLst/>
              <a:gdLst>
                <a:gd name="T0" fmla="*/ 4 w 4"/>
                <a:gd name="T1" fmla="*/ 4 w 4"/>
                <a:gd name="T2" fmla="*/ 4 w 4"/>
                <a:gd name="T3" fmla="*/ 0 w 4"/>
                <a:gd name="T4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Freeform 55">
              <a:extLst>
                <a:ext uri="{FF2B5EF4-FFF2-40B4-BE49-F238E27FC236}">
                  <a16:creationId xmlns="" xmlns:a16="http://schemas.microsoft.com/office/drawing/2014/main" id="{0A9CA4D0-67BA-4F3D-8A05-F8A171C83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931" y="4490228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Freeform 56">
              <a:extLst>
                <a:ext uri="{FF2B5EF4-FFF2-40B4-BE49-F238E27FC236}">
                  <a16:creationId xmlns="" xmlns:a16="http://schemas.microsoft.com/office/drawing/2014/main" id="{5DCD3309-24E1-4E43-910F-D63E26DC3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931" y="4490228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9" name="Freeform 57">
              <a:extLst>
                <a:ext uri="{FF2B5EF4-FFF2-40B4-BE49-F238E27FC236}">
                  <a16:creationId xmlns="" xmlns:a16="http://schemas.microsoft.com/office/drawing/2014/main" id="{950127F6-AB3B-4794-9FB1-8FE65D3BB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9330" y="1612278"/>
              <a:ext cx="3846766" cy="4510688"/>
            </a:xfrm>
            <a:custGeom>
              <a:avLst/>
              <a:gdLst>
                <a:gd name="T0" fmla="*/ 274 w 624"/>
                <a:gd name="T1" fmla="*/ 2 h 732"/>
                <a:gd name="T2" fmla="*/ 379 w 624"/>
                <a:gd name="T3" fmla="*/ 12 h 732"/>
                <a:gd name="T4" fmla="*/ 450 w 624"/>
                <a:gd name="T5" fmla="*/ 46 h 732"/>
                <a:gd name="T6" fmla="*/ 497 w 624"/>
                <a:gd name="T7" fmla="*/ 89 h 732"/>
                <a:gd name="T8" fmla="*/ 519 w 624"/>
                <a:gd name="T9" fmla="*/ 132 h 732"/>
                <a:gd name="T10" fmla="*/ 527 w 624"/>
                <a:gd name="T11" fmla="*/ 205 h 732"/>
                <a:gd name="T12" fmla="*/ 546 w 624"/>
                <a:gd name="T13" fmla="*/ 248 h 732"/>
                <a:gd name="T14" fmla="*/ 565 w 624"/>
                <a:gd name="T15" fmla="*/ 264 h 732"/>
                <a:gd name="T16" fmla="*/ 610 w 624"/>
                <a:gd name="T17" fmla="*/ 289 h 732"/>
                <a:gd name="T18" fmla="*/ 624 w 624"/>
                <a:gd name="T19" fmla="*/ 315 h 732"/>
                <a:gd name="T20" fmla="*/ 622 w 624"/>
                <a:gd name="T21" fmla="*/ 331 h 732"/>
                <a:gd name="T22" fmla="*/ 590 w 624"/>
                <a:gd name="T23" fmla="*/ 362 h 732"/>
                <a:gd name="T24" fmla="*/ 579 w 624"/>
                <a:gd name="T25" fmla="*/ 371 h 732"/>
                <a:gd name="T26" fmla="*/ 595 w 624"/>
                <a:gd name="T27" fmla="*/ 401 h 732"/>
                <a:gd name="T28" fmla="*/ 593 w 624"/>
                <a:gd name="T29" fmla="*/ 426 h 732"/>
                <a:gd name="T30" fmla="*/ 576 w 624"/>
                <a:gd name="T31" fmla="*/ 433 h 732"/>
                <a:gd name="T32" fmla="*/ 576 w 624"/>
                <a:gd name="T33" fmla="*/ 433 h 732"/>
                <a:gd name="T34" fmla="*/ 574 w 624"/>
                <a:gd name="T35" fmla="*/ 434 h 732"/>
                <a:gd name="T36" fmla="*/ 576 w 624"/>
                <a:gd name="T37" fmla="*/ 439 h 732"/>
                <a:gd name="T38" fmla="*/ 582 w 624"/>
                <a:gd name="T39" fmla="*/ 445 h 732"/>
                <a:gd name="T40" fmla="*/ 584 w 624"/>
                <a:gd name="T41" fmla="*/ 471 h 732"/>
                <a:gd name="T42" fmla="*/ 577 w 624"/>
                <a:gd name="T43" fmla="*/ 477 h 732"/>
                <a:gd name="T44" fmla="*/ 571 w 624"/>
                <a:gd name="T45" fmla="*/ 486 h 732"/>
                <a:gd name="T46" fmla="*/ 576 w 624"/>
                <a:gd name="T47" fmla="*/ 505 h 732"/>
                <a:gd name="T48" fmla="*/ 580 w 624"/>
                <a:gd name="T49" fmla="*/ 513 h 732"/>
                <a:gd name="T50" fmla="*/ 588 w 624"/>
                <a:gd name="T51" fmla="*/ 539 h 732"/>
                <a:gd name="T52" fmla="*/ 556 w 624"/>
                <a:gd name="T53" fmla="*/ 580 h 732"/>
                <a:gd name="T54" fmla="*/ 519 w 624"/>
                <a:gd name="T55" fmla="*/ 591 h 732"/>
                <a:gd name="T56" fmla="*/ 479 w 624"/>
                <a:gd name="T57" fmla="*/ 594 h 732"/>
                <a:gd name="T58" fmla="*/ 431 w 624"/>
                <a:gd name="T59" fmla="*/ 622 h 732"/>
                <a:gd name="T60" fmla="*/ 429 w 624"/>
                <a:gd name="T61" fmla="*/ 645 h 732"/>
                <a:gd name="T62" fmla="*/ 437 w 624"/>
                <a:gd name="T63" fmla="*/ 693 h 732"/>
                <a:gd name="T64" fmla="*/ 451 w 624"/>
                <a:gd name="T65" fmla="*/ 727 h 732"/>
                <a:gd name="T66" fmla="*/ 444 w 624"/>
                <a:gd name="T67" fmla="*/ 730 h 732"/>
                <a:gd name="T68" fmla="*/ 441 w 624"/>
                <a:gd name="T69" fmla="*/ 731 h 732"/>
                <a:gd name="T70" fmla="*/ 436 w 624"/>
                <a:gd name="T71" fmla="*/ 731 h 732"/>
                <a:gd name="T72" fmla="*/ 398 w 624"/>
                <a:gd name="T73" fmla="*/ 730 h 732"/>
                <a:gd name="T74" fmla="*/ 298 w 624"/>
                <a:gd name="T75" fmla="*/ 727 h 732"/>
                <a:gd name="T76" fmla="*/ 199 w 624"/>
                <a:gd name="T77" fmla="*/ 729 h 732"/>
                <a:gd name="T78" fmla="*/ 100 w 624"/>
                <a:gd name="T79" fmla="*/ 731 h 732"/>
                <a:gd name="T80" fmla="*/ 83 w 624"/>
                <a:gd name="T81" fmla="*/ 731 h 732"/>
                <a:gd name="T82" fmla="*/ 120 w 624"/>
                <a:gd name="T83" fmla="*/ 674 h 732"/>
                <a:gd name="T84" fmla="*/ 132 w 624"/>
                <a:gd name="T85" fmla="*/ 635 h 732"/>
                <a:gd name="T86" fmla="*/ 127 w 624"/>
                <a:gd name="T87" fmla="*/ 561 h 732"/>
                <a:gd name="T88" fmla="*/ 81 w 624"/>
                <a:gd name="T89" fmla="*/ 475 h 732"/>
                <a:gd name="T90" fmla="*/ 68 w 624"/>
                <a:gd name="T91" fmla="*/ 460 h 732"/>
                <a:gd name="T92" fmla="*/ 45 w 624"/>
                <a:gd name="T93" fmla="*/ 427 h 732"/>
                <a:gd name="T94" fmla="*/ 46 w 624"/>
                <a:gd name="T95" fmla="*/ 428 h 732"/>
                <a:gd name="T96" fmla="*/ 2 w 624"/>
                <a:gd name="T97" fmla="*/ 309 h 732"/>
                <a:gd name="T98" fmla="*/ 1 w 624"/>
                <a:gd name="T99" fmla="*/ 260 h 732"/>
                <a:gd name="T100" fmla="*/ 4 w 624"/>
                <a:gd name="T101" fmla="*/ 236 h 732"/>
                <a:gd name="T102" fmla="*/ 12 w 624"/>
                <a:gd name="T103" fmla="*/ 203 h 732"/>
                <a:gd name="T104" fmla="*/ 17 w 624"/>
                <a:gd name="T105" fmla="*/ 186 h 732"/>
                <a:gd name="T106" fmla="*/ 24 w 624"/>
                <a:gd name="T107" fmla="*/ 170 h 732"/>
                <a:gd name="T108" fmla="*/ 23 w 624"/>
                <a:gd name="T109" fmla="*/ 171 h 732"/>
                <a:gd name="T110" fmla="*/ 77 w 624"/>
                <a:gd name="T111" fmla="*/ 85 h 732"/>
                <a:gd name="T112" fmla="*/ 77 w 624"/>
                <a:gd name="T113" fmla="*/ 86 h 732"/>
                <a:gd name="T114" fmla="*/ 92 w 624"/>
                <a:gd name="T115" fmla="*/ 71 h 732"/>
                <a:gd name="T116" fmla="*/ 114 w 624"/>
                <a:gd name="T117" fmla="*/ 54 h 732"/>
                <a:gd name="T118" fmla="*/ 163 w 624"/>
                <a:gd name="T119" fmla="*/ 27 h 732"/>
                <a:gd name="T120" fmla="*/ 274 w 624"/>
                <a:gd name="T121" fmla="*/ 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4" h="732">
                  <a:moveTo>
                    <a:pt x="274" y="2"/>
                  </a:moveTo>
                  <a:cubicBezTo>
                    <a:pt x="309" y="0"/>
                    <a:pt x="345" y="2"/>
                    <a:pt x="379" y="12"/>
                  </a:cubicBezTo>
                  <a:cubicBezTo>
                    <a:pt x="405" y="19"/>
                    <a:pt x="428" y="31"/>
                    <a:pt x="450" y="46"/>
                  </a:cubicBezTo>
                  <a:cubicBezTo>
                    <a:pt x="470" y="60"/>
                    <a:pt x="485" y="68"/>
                    <a:pt x="497" y="89"/>
                  </a:cubicBezTo>
                  <a:cubicBezTo>
                    <a:pt x="503" y="100"/>
                    <a:pt x="517" y="120"/>
                    <a:pt x="519" y="132"/>
                  </a:cubicBezTo>
                  <a:cubicBezTo>
                    <a:pt x="524" y="155"/>
                    <a:pt x="523" y="182"/>
                    <a:pt x="527" y="205"/>
                  </a:cubicBezTo>
                  <a:cubicBezTo>
                    <a:pt x="530" y="222"/>
                    <a:pt x="532" y="235"/>
                    <a:pt x="546" y="248"/>
                  </a:cubicBezTo>
                  <a:cubicBezTo>
                    <a:pt x="551" y="254"/>
                    <a:pt x="558" y="260"/>
                    <a:pt x="565" y="264"/>
                  </a:cubicBezTo>
                  <a:cubicBezTo>
                    <a:pt x="579" y="273"/>
                    <a:pt x="597" y="279"/>
                    <a:pt x="610" y="289"/>
                  </a:cubicBezTo>
                  <a:cubicBezTo>
                    <a:pt x="617" y="295"/>
                    <a:pt x="624" y="307"/>
                    <a:pt x="624" y="315"/>
                  </a:cubicBezTo>
                  <a:cubicBezTo>
                    <a:pt x="624" y="320"/>
                    <a:pt x="623" y="326"/>
                    <a:pt x="622" y="331"/>
                  </a:cubicBezTo>
                  <a:cubicBezTo>
                    <a:pt x="618" y="347"/>
                    <a:pt x="604" y="356"/>
                    <a:pt x="590" y="362"/>
                  </a:cubicBezTo>
                  <a:cubicBezTo>
                    <a:pt x="585" y="364"/>
                    <a:pt x="581" y="365"/>
                    <a:pt x="579" y="371"/>
                  </a:cubicBezTo>
                  <a:cubicBezTo>
                    <a:pt x="578" y="378"/>
                    <a:pt x="594" y="398"/>
                    <a:pt x="595" y="401"/>
                  </a:cubicBezTo>
                  <a:cubicBezTo>
                    <a:pt x="601" y="414"/>
                    <a:pt x="599" y="419"/>
                    <a:pt x="593" y="426"/>
                  </a:cubicBezTo>
                  <a:cubicBezTo>
                    <a:pt x="587" y="430"/>
                    <a:pt x="582" y="431"/>
                    <a:pt x="576" y="433"/>
                  </a:cubicBezTo>
                  <a:cubicBezTo>
                    <a:pt x="575" y="434"/>
                    <a:pt x="576" y="433"/>
                    <a:pt x="576" y="433"/>
                  </a:cubicBezTo>
                  <a:cubicBezTo>
                    <a:pt x="577" y="433"/>
                    <a:pt x="578" y="433"/>
                    <a:pt x="574" y="434"/>
                  </a:cubicBezTo>
                  <a:cubicBezTo>
                    <a:pt x="571" y="436"/>
                    <a:pt x="574" y="437"/>
                    <a:pt x="576" y="439"/>
                  </a:cubicBezTo>
                  <a:cubicBezTo>
                    <a:pt x="577" y="440"/>
                    <a:pt x="580" y="443"/>
                    <a:pt x="582" y="445"/>
                  </a:cubicBezTo>
                  <a:cubicBezTo>
                    <a:pt x="586" y="450"/>
                    <a:pt x="591" y="464"/>
                    <a:pt x="584" y="471"/>
                  </a:cubicBezTo>
                  <a:cubicBezTo>
                    <a:pt x="584" y="471"/>
                    <a:pt x="578" y="476"/>
                    <a:pt x="577" y="477"/>
                  </a:cubicBezTo>
                  <a:cubicBezTo>
                    <a:pt x="575" y="480"/>
                    <a:pt x="572" y="483"/>
                    <a:pt x="571" y="486"/>
                  </a:cubicBezTo>
                  <a:cubicBezTo>
                    <a:pt x="569" y="493"/>
                    <a:pt x="573" y="498"/>
                    <a:pt x="576" y="505"/>
                  </a:cubicBezTo>
                  <a:cubicBezTo>
                    <a:pt x="577" y="508"/>
                    <a:pt x="578" y="511"/>
                    <a:pt x="580" y="513"/>
                  </a:cubicBezTo>
                  <a:cubicBezTo>
                    <a:pt x="584" y="522"/>
                    <a:pt x="587" y="529"/>
                    <a:pt x="588" y="539"/>
                  </a:cubicBezTo>
                  <a:cubicBezTo>
                    <a:pt x="589" y="557"/>
                    <a:pt x="572" y="572"/>
                    <a:pt x="556" y="580"/>
                  </a:cubicBezTo>
                  <a:cubicBezTo>
                    <a:pt x="543" y="587"/>
                    <a:pt x="532" y="589"/>
                    <a:pt x="519" y="591"/>
                  </a:cubicBezTo>
                  <a:cubicBezTo>
                    <a:pt x="506" y="592"/>
                    <a:pt x="492" y="593"/>
                    <a:pt x="479" y="594"/>
                  </a:cubicBezTo>
                  <a:cubicBezTo>
                    <a:pt x="457" y="596"/>
                    <a:pt x="439" y="597"/>
                    <a:pt x="431" y="622"/>
                  </a:cubicBezTo>
                  <a:cubicBezTo>
                    <a:pt x="430" y="629"/>
                    <a:pt x="429" y="639"/>
                    <a:pt x="429" y="645"/>
                  </a:cubicBezTo>
                  <a:cubicBezTo>
                    <a:pt x="428" y="660"/>
                    <a:pt x="432" y="680"/>
                    <a:pt x="437" y="693"/>
                  </a:cubicBezTo>
                  <a:cubicBezTo>
                    <a:pt x="443" y="710"/>
                    <a:pt x="443" y="711"/>
                    <a:pt x="451" y="727"/>
                  </a:cubicBezTo>
                  <a:cubicBezTo>
                    <a:pt x="449" y="729"/>
                    <a:pt x="447" y="729"/>
                    <a:pt x="444" y="730"/>
                  </a:cubicBezTo>
                  <a:cubicBezTo>
                    <a:pt x="443" y="731"/>
                    <a:pt x="442" y="731"/>
                    <a:pt x="441" y="731"/>
                  </a:cubicBezTo>
                  <a:cubicBezTo>
                    <a:pt x="439" y="731"/>
                    <a:pt x="439" y="731"/>
                    <a:pt x="436" y="731"/>
                  </a:cubicBezTo>
                  <a:cubicBezTo>
                    <a:pt x="423" y="731"/>
                    <a:pt x="411" y="731"/>
                    <a:pt x="398" y="730"/>
                  </a:cubicBezTo>
                  <a:cubicBezTo>
                    <a:pt x="365" y="729"/>
                    <a:pt x="328" y="727"/>
                    <a:pt x="298" y="727"/>
                  </a:cubicBezTo>
                  <a:cubicBezTo>
                    <a:pt x="265" y="726"/>
                    <a:pt x="232" y="727"/>
                    <a:pt x="199" y="729"/>
                  </a:cubicBezTo>
                  <a:cubicBezTo>
                    <a:pt x="166" y="730"/>
                    <a:pt x="133" y="732"/>
                    <a:pt x="100" y="731"/>
                  </a:cubicBezTo>
                  <a:cubicBezTo>
                    <a:pt x="94" y="731"/>
                    <a:pt x="88" y="731"/>
                    <a:pt x="83" y="731"/>
                  </a:cubicBezTo>
                  <a:cubicBezTo>
                    <a:pt x="97" y="713"/>
                    <a:pt x="111" y="694"/>
                    <a:pt x="120" y="674"/>
                  </a:cubicBezTo>
                  <a:cubicBezTo>
                    <a:pt x="125" y="661"/>
                    <a:pt x="129" y="649"/>
                    <a:pt x="132" y="635"/>
                  </a:cubicBezTo>
                  <a:cubicBezTo>
                    <a:pt x="137" y="610"/>
                    <a:pt x="133" y="584"/>
                    <a:pt x="127" y="561"/>
                  </a:cubicBezTo>
                  <a:cubicBezTo>
                    <a:pt x="119" y="529"/>
                    <a:pt x="100" y="501"/>
                    <a:pt x="81" y="475"/>
                  </a:cubicBezTo>
                  <a:cubicBezTo>
                    <a:pt x="77" y="470"/>
                    <a:pt x="72" y="465"/>
                    <a:pt x="68" y="460"/>
                  </a:cubicBezTo>
                  <a:cubicBezTo>
                    <a:pt x="59" y="449"/>
                    <a:pt x="52" y="438"/>
                    <a:pt x="45" y="427"/>
                  </a:cubicBezTo>
                  <a:cubicBezTo>
                    <a:pt x="45" y="427"/>
                    <a:pt x="45" y="428"/>
                    <a:pt x="46" y="428"/>
                  </a:cubicBezTo>
                  <a:cubicBezTo>
                    <a:pt x="23" y="392"/>
                    <a:pt x="8" y="352"/>
                    <a:pt x="2" y="309"/>
                  </a:cubicBezTo>
                  <a:cubicBezTo>
                    <a:pt x="0" y="293"/>
                    <a:pt x="0" y="276"/>
                    <a:pt x="1" y="260"/>
                  </a:cubicBezTo>
                  <a:cubicBezTo>
                    <a:pt x="1" y="252"/>
                    <a:pt x="3" y="244"/>
                    <a:pt x="4" y="236"/>
                  </a:cubicBezTo>
                  <a:cubicBezTo>
                    <a:pt x="5" y="225"/>
                    <a:pt x="9" y="214"/>
                    <a:pt x="12" y="203"/>
                  </a:cubicBezTo>
                  <a:cubicBezTo>
                    <a:pt x="13" y="198"/>
                    <a:pt x="15" y="192"/>
                    <a:pt x="17" y="186"/>
                  </a:cubicBezTo>
                  <a:cubicBezTo>
                    <a:pt x="19" y="181"/>
                    <a:pt x="21" y="174"/>
                    <a:pt x="24" y="170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38" y="140"/>
                    <a:pt x="53" y="110"/>
                    <a:pt x="77" y="85"/>
                  </a:cubicBezTo>
                  <a:cubicBezTo>
                    <a:pt x="77" y="85"/>
                    <a:pt x="77" y="86"/>
                    <a:pt x="77" y="86"/>
                  </a:cubicBezTo>
                  <a:cubicBezTo>
                    <a:pt x="80" y="80"/>
                    <a:pt x="87" y="76"/>
                    <a:pt x="92" y="71"/>
                  </a:cubicBezTo>
                  <a:cubicBezTo>
                    <a:pt x="99" y="65"/>
                    <a:pt x="106" y="59"/>
                    <a:pt x="114" y="54"/>
                  </a:cubicBezTo>
                  <a:cubicBezTo>
                    <a:pt x="129" y="43"/>
                    <a:pt x="146" y="34"/>
                    <a:pt x="163" y="27"/>
                  </a:cubicBezTo>
                  <a:cubicBezTo>
                    <a:pt x="198" y="12"/>
                    <a:pt x="236" y="4"/>
                    <a:pt x="27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0" name="Freeform 58">
              <a:extLst>
                <a:ext uri="{FF2B5EF4-FFF2-40B4-BE49-F238E27FC236}">
                  <a16:creationId xmlns="" xmlns:a16="http://schemas.microsoft.com/office/drawing/2014/main" id="{B9F08F62-9A91-4332-B10C-6AF1E7392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9330" y="1612278"/>
              <a:ext cx="3365208" cy="4510688"/>
            </a:xfrm>
            <a:custGeom>
              <a:avLst/>
              <a:gdLst>
                <a:gd name="T0" fmla="*/ 398 w 546"/>
                <a:gd name="T1" fmla="*/ 730 h 732"/>
                <a:gd name="T2" fmla="*/ 298 w 546"/>
                <a:gd name="T3" fmla="*/ 727 h 732"/>
                <a:gd name="T4" fmla="*/ 199 w 546"/>
                <a:gd name="T5" fmla="*/ 729 h 732"/>
                <a:gd name="T6" fmla="*/ 100 w 546"/>
                <a:gd name="T7" fmla="*/ 731 h 732"/>
                <a:gd name="T8" fmla="*/ 83 w 546"/>
                <a:gd name="T9" fmla="*/ 731 h 732"/>
                <a:gd name="T10" fmla="*/ 120 w 546"/>
                <a:gd name="T11" fmla="*/ 674 h 732"/>
                <a:gd name="T12" fmla="*/ 132 w 546"/>
                <a:gd name="T13" fmla="*/ 635 h 732"/>
                <a:gd name="T14" fmla="*/ 127 w 546"/>
                <a:gd name="T15" fmla="*/ 561 h 732"/>
                <a:gd name="T16" fmla="*/ 81 w 546"/>
                <a:gd name="T17" fmla="*/ 475 h 732"/>
                <a:gd name="T18" fmla="*/ 68 w 546"/>
                <a:gd name="T19" fmla="*/ 460 h 732"/>
                <a:gd name="T20" fmla="*/ 45 w 546"/>
                <a:gd name="T21" fmla="*/ 427 h 732"/>
                <a:gd name="T22" fmla="*/ 46 w 546"/>
                <a:gd name="T23" fmla="*/ 428 h 732"/>
                <a:gd name="T24" fmla="*/ 2 w 546"/>
                <a:gd name="T25" fmla="*/ 309 h 732"/>
                <a:gd name="T26" fmla="*/ 1 w 546"/>
                <a:gd name="T27" fmla="*/ 260 h 732"/>
                <a:gd name="T28" fmla="*/ 4 w 546"/>
                <a:gd name="T29" fmla="*/ 236 h 732"/>
                <a:gd name="T30" fmla="*/ 12 w 546"/>
                <a:gd name="T31" fmla="*/ 203 h 732"/>
                <a:gd name="T32" fmla="*/ 17 w 546"/>
                <a:gd name="T33" fmla="*/ 186 h 732"/>
                <a:gd name="T34" fmla="*/ 24 w 546"/>
                <a:gd name="T35" fmla="*/ 170 h 732"/>
                <a:gd name="T36" fmla="*/ 23 w 546"/>
                <a:gd name="T37" fmla="*/ 171 h 732"/>
                <a:gd name="T38" fmla="*/ 77 w 546"/>
                <a:gd name="T39" fmla="*/ 85 h 732"/>
                <a:gd name="T40" fmla="*/ 77 w 546"/>
                <a:gd name="T41" fmla="*/ 86 h 732"/>
                <a:gd name="T42" fmla="*/ 92 w 546"/>
                <a:gd name="T43" fmla="*/ 71 h 732"/>
                <a:gd name="T44" fmla="*/ 114 w 546"/>
                <a:gd name="T45" fmla="*/ 54 h 732"/>
                <a:gd name="T46" fmla="*/ 163 w 546"/>
                <a:gd name="T47" fmla="*/ 27 h 732"/>
                <a:gd name="T48" fmla="*/ 274 w 546"/>
                <a:gd name="T49" fmla="*/ 2 h 732"/>
                <a:gd name="T50" fmla="*/ 379 w 546"/>
                <a:gd name="T51" fmla="*/ 12 h 732"/>
                <a:gd name="T52" fmla="*/ 450 w 546"/>
                <a:gd name="T53" fmla="*/ 46 h 732"/>
                <a:gd name="T54" fmla="*/ 492 w 546"/>
                <a:gd name="T55" fmla="*/ 81 h 732"/>
                <a:gd name="T56" fmla="*/ 519 w 546"/>
                <a:gd name="T57" fmla="*/ 132 h 732"/>
                <a:gd name="T58" fmla="*/ 527 w 546"/>
                <a:gd name="T59" fmla="*/ 205 h 732"/>
                <a:gd name="T60" fmla="*/ 546 w 546"/>
                <a:gd name="T61" fmla="*/ 248 h 732"/>
                <a:gd name="T62" fmla="*/ 398 w 546"/>
                <a:gd name="T63" fmla="*/ 73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6" h="732">
                  <a:moveTo>
                    <a:pt x="398" y="730"/>
                  </a:moveTo>
                  <a:cubicBezTo>
                    <a:pt x="365" y="729"/>
                    <a:pt x="328" y="727"/>
                    <a:pt x="298" y="727"/>
                  </a:cubicBezTo>
                  <a:cubicBezTo>
                    <a:pt x="265" y="726"/>
                    <a:pt x="232" y="727"/>
                    <a:pt x="199" y="729"/>
                  </a:cubicBezTo>
                  <a:cubicBezTo>
                    <a:pt x="166" y="730"/>
                    <a:pt x="133" y="732"/>
                    <a:pt x="100" y="731"/>
                  </a:cubicBezTo>
                  <a:cubicBezTo>
                    <a:pt x="94" y="731"/>
                    <a:pt x="88" y="731"/>
                    <a:pt x="83" y="731"/>
                  </a:cubicBezTo>
                  <a:cubicBezTo>
                    <a:pt x="97" y="713"/>
                    <a:pt x="111" y="694"/>
                    <a:pt x="120" y="674"/>
                  </a:cubicBezTo>
                  <a:cubicBezTo>
                    <a:pt x="125" y="661"/>
                    <a:pt x="129" y="649"/>
                    <a:pt x="132" y="635"/>
                  </a:cubicBezTo>
                  <a:cubicBezTo>
                    <a:pt x="137" y="610"/>
                    <a:pt x="133" y="584"/>
                    <a:pt x="127" y="561"/>
                  </a:cubicBezTo>
                  <a:cubicBezTo>
                    <a:pt x="119" y="529"/>
                    <a:pt x="100" y="501"/>
                    <a:pt x="81" y="475"/>
                  </a:cubicBezTo>
                  <a:cubicBezTo>
                    <a:pt x="77" y="470"/>
                    <a:pt x="72" y="465"/>
                    <a:pt x="68" y="460"/>
                  </a:cubicBezTo>
                  <a:cubicBezTo>
                    <a:pt x="59" y="449"/>
                    <a:pt x="52" y="438"/>
                    <a:pt x="45" y="427"/>
                  </a:cubicBezTo>
                  <a:cubicBezTo>
                    <a:pt x="45" y="427"/>
                    <a:pt x="45" y="428"/>
                    <a:pt x="46" y="428"/>
                  </a:cubicBezTo>
                  <a:cubicBezTo>
                    <a:pt x="23" y="392"/>
                    <a:pt x="8" y="352"/>
                    <a:pt x="2" y="309"/>
                  </a:cubicBezTo>
                  <a:cubicBezTo>
                    <a:pt x="0" y="293"/>
                    <a:pt x="0" y="276"/>
                    <a:pt x="1" y="260"/>
                  </a:cubicBezTo>
                  <a:cubicBezTo>
                    <a:pt x="1" y="252"/>
                    <a:pt x="3" y="244"/>
                    <a:pt x="4" y="236"/>
                  </a:cubicBezTo>
                  <a:cubicBezTo>
                    <a:pt x="5" y="225"/>
                    <a:pt x="9" y="214"/>
                    <a:pt x="12" y="203"/>
                  </a:cubicBezTo>
                  <a:cubicBezTo>
                    <a:pt x="13" y="198"/>
                    <a:pt x="15" y="192"/>
                    <a:pt x="17" y="186"/>
                  </a:cubicBezTo>
                  <a:cubicBezTo>
                    <a:pt x="19" y="181"/>
                    <a:pt x="21" y="174"/>
                    <a:pt x="24" y="170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38" y="140"/>
                    <a:pt x="53" y="110"/>
                    <a:pt x="77" y="85"/>
                  </a:cubicBezTo>
                  <a:cubicBezTo>
                    <a:pt x="77" y="85"/>
                    <a:pt x="77" y="86"/>
                    <a:pt x="77" y="86"/>
                  </a:cubicBezTo>
                  <a:cubicBezTo>
                    <a:pt x="80" y="80"/>
                    <a:pt x="87" y="76"/>
                    <a:pt x="92" y="71"/>
                  </a:cubicBezTo>
                  <a:cubicBezTo>
                    <a:pt x="99" y="65"/>
                    <a:pt x="106" y="59"/>
                    <a:pt x="114" y="54"/>
                  </a:cubicBezTo>
                  <a:cubicBezTo>
                    <a:pt x="129" y="43"/>
                    <a:pt x="146" y="34"/>
                    <a:pt x="163" y="27"/>
                  </a:cubicBezTo>
                  <a:cubicBezTo>
                    <a:pt x="198" y="12"/>
                    <a:pt x="236" y="4"/>
                    <a:pt x="274" y="2"/>
                  </a:cubicBezTo>
                  <a:cubicBezTo>
                    <a:pt x="309" y="0"/>
                    <a:pt x="345" y="2"/>
                    <a:pt x="379" y="12"/>
                  </a:cubicBezTo>
                  <a:cubicBezTo>
                    <a:pt x="405" y="19"/>
                    <a:pt x="428" y="31"/>
                    <a:pt x="450" y="46"/>
                  </a:cubicBezTo>
                  <a:cubicBezTo>
                    <a:pt x="470" y="60"/>
                    <a:pt x="475" y="65"/>
                    <a:pt x="492" y="81"/>
                  </a:cubicBezTo>
                  <a:cubicBezTo>
                    <a:pt x="498" y="92"/>
                    <a:pt x="516" y="113"/>
                    <a:pt x="519" y="132"/>
                  </a:cubicBezTo>
                  <a:cubicBezTo>
                    <a:pt x="524" y="155"/>
                    <a:pt x="523" y="182"/>
                    <a:pt x="527" y="205"/>
                  </a:cubicBezTo>
                  <a:cubicBezTo>
                    <a:pt x="530" y="222"/>
                    <a:pt x="532" y="235"/>
                    <a:pt x="546" y="248"/>
                  </a:cubicBezTo>
                  <a:cubicBezTo>
                    <a:pt x="398" y="730"/>
                    <a:pt x="398" y="730"/>
                    <a:pt x="398" y="73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Freeform 59">
              <a:extLst>
                <a:ext uri="{FF2B5EF4-FFF2-40B4-BE49-F238E27FC236}">
                  <a16:creationId xmlns="" xmlns:a16="http://schemas.microsoft.com/office/drawing/2014/main" id="{47EEDDF1-0DC2-48D2-B30E-CEAC3A6D8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1367" y="3139586"/>
              <a:ext cx="894729" cy="2132818"/>
            </a:xfrm>
            <a:custGeom>
              <a:avLst/>
              <a:gdLst>
                <a:gd name="T0" fmla="*/ 67 w 145"/>
                <a:gd name="T1" fmla="*/ 0 h 346"/>
                <a:gd name="T2" fmla="*/ 86 w 145"/>
                <a:gd name="T3" fmla="*/ 16 h 346"/>
                <a:gd name="T4" fmla="*/ 131 w 145"/>
                <a:gd name="T5" fmla="*/ 41 h 346"/>
                <a:gd name="T6" fmla="*/ 145 w 145"/>
                <a:gd name="T7" fmla="*/ 67 h 346"/>
                <a:gd name="T8" fmla="*/ 143 w 145"/>
                <a:gd name="T9" fmla="*/ 83 h 346"/>
                <a:gd name="T10" fmla="*/ 111 w 145"/>
                <a:gd name="T11" fmla="*/ 114 h 346"/>
                <a:gd name="T12" fmla="*/ 100 w 145"/>
                <a:gd name="T13" fmla="*/ 123 h 346"/>
                <a:gd name="T14" fmla="*/ 116 w 145"/>
                <a:gd name="T15" fmla="*/ 153 h 346"/>
                <a:gd name="T16" fmla="*/ 114 w 145"/>
                <a:gd name="T17" fmla="*/ 178 h 346"/>
                <a:gd name="T18" fmla="*/ 97 w 145"/>
                <a:gd name="T19" fmla="*/ 185 h 346"/>
                <a:gd name="T20" fmla="*/ 97 w 145"/>
                <a:gd name="T21" fmla="*/ 185 h 346"/>
                <a:gd name="T22" fmla="*/ 95 w 145"/>
                <a:gd name="T23" fmla="*/ 186 h 346"/>
                <a:gd name="T24" fmla="*/ 97 w 145"/>
                <a:gd name="T25" fmla="*/ 191 h 346"/>
                <a:gd name="T26" fmla="*/ 103 w 145"/>
                <a:gd name="T27" fmla="*/ 197 h 346"/>
                <a:gd name="T28" fmla="*/ 105 w 145"/>
                <a:gd name="T29" fmla="*/ 223 h 346"/>
                <a:gd name="T30" fmla="*/ 98 w 145"/>
                <a:gd name="T31" fmla="*/ 229 h 346"/>
                <a:gd name="T32" fmla="*/ 92 w 145"/>
                <a:gd name="T33" fmla="*/ 238 h 346"/>
                <a:gd name="T34" fmla="*/ 97 w 145"/>
                <a:gd name="T35" fmla="*/ 257 h 346"/>
                <a:gd name="T36" fmla="*/ 101 w 145"/>
                <a:gd name="T37" fmla="*/ 265 h 346"/>
                <a:gd name="T38" fmla="*/ 109 w 145"/>
                <a:gd name="T39" fmla="*/ 291 h 346"/>
                <a:gd name="T40" fmla="*/ 77 w 145"/>
                <a:gd name="T41" fmla="*/ 332 h 346"/>
                <a:gd name="T42" fmla="*/ 40 w 145"/>
                <a:gd name="T43" fmla="*/ 343 h 346"/>
                <a:gd name="T44" fmla="*/ 0 w 145"/>
                <a:gd name="T45" fmla="*/ 346 h 346"/>
                <a:gd name="T46" fmla="*/ 67 w 145"/>
                <a:gd name="T4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5" h="346">
                  <a:moveTo>
                    <a:pt x="67" y="0"/>
                  </a:moveTo>
                  <a:cubicBezTo>
                    <a:pt x="72" y="6"/>
                    <a:pt x="79" y="12"/>
                    <a:pt x="86" y="16"/>
                  </a:cubicBezTo>
                  <a:cubicBezTo>
                    <a:pt x="100" y="25"/>
                    <a:pt x="118" y="31"/>
                    <a:pt x="131" y="41"/>
                  </a:cubicBezTo>
                  <a:cubicBezTo>
                    <a:pt x="138" y="47"/>
                    <a:pt x="145" y="59"/>
                    <a:pt x="145" y="67"/>
                  </a:cubicBezTo>
                  <a:cubicBezTo>
                    <a:pt x="145" y="72"/>
                    <a:pt x="144" y="78"/>
                    <a:pt x="143" y="83"/>
                  </a:cubicBezTo>
                  <a:cubicBezTo>
                    <a:pt x="139" y="99"/>
                    <a:pt x="125" y="108"/>
                    <a:pt x="111" y="114"/>
                  </a:cubicBezTo>
                  <a:cubicBezTo>
                    <a:pt x="106" y="116"/>
                    <a:pt x="102" y="117"/>
                    <a:pt x="100" y="123"/>
                  </a:cubicBezTo>
                  <a:cubicBezTo>
                    <a:pt x="99" y="130"/>
                    <a:pt x="115" y="150"/>
                    <a:pt x="116" y="153"/>
                  </a:cubicBezTo>
                  <a:cubicBezTo>
                    <a:pt x="122" y="166"/>
                    <a:pt x="120" y="171"/>
                    <a:pt x="114" y="178"/>
                  </a:cubicBezTo>
                  <a:cubicBezTo>
                    <a:pt x="108" y="182"/>
                    <a:pt x="103" y="183"/>
                    <a:pt x="97" y="185"/>
                  </a:cubicBezTo>
                  <a:cubicBezTo>
                    <a:pt x="96" y="186"/>
                    <a:pt x="97" y="185"/>
                    <a:pt x="97" y="185"/>
                  </a:cubicBezTo>
                  <a:cubicBezTo>
                    <a:pt x="98" y="185"/>
                    <a:pt x="99" y="185"/>
                    <a:pt x="95" y="186"/>
                  </a:cubicBezTo>
                  <a:cubicBezTo>
                    <a:pt x="92" y="188"/>
                    <a:pt x="95" y="189"/>
                    <a:pt x="97" y="191"/>
                  </a:cubicBezTo>
                  <a:cubicBezTo>
                    <a:pt x="98" y="192"/>
                    <a:pt x="101" y="195"/>
                    <a:pt x="103" y="197"/>
                  </a:cubicBezTo>
                  <a:cubicBezTo>
                    <a:pt x="107" y="202"/>
                    <a:pt x="112" y="216"/>
                    <a:pt x="105" y="223"/>
                  </a:cubicBezTo>
                  <a:cubicBezTo>
                    <a:pt x="105" y="223"/>
                    <a:pt x="99" y="228"/>
                    <a:pt x="98" y="229"/>
                  </a:cubicBezTo>
                  <a:cubicBezTo>
                    <a:pt x="96" y="232"/>
                    <a:pt x="93" y="235"/>
                    <a:pt x="92" y="238"/>
                  </a:cubicBezTo>
                  <a:cubicBezTo>
                    <a:pt x="90" y="245"/>
                    <a:pt x="94" y="250"/>
                    <a:pt x="97" y="257"/>
                  </a:cubicBezTo>
                  <a:cubicBezTo>
                    <a:pt x="98" y="260"/>
                    <a:pt x="99" y="263"/>
                    <a:pt x="101" y="265"/>
                  </a:cubicBezTo>
                  <a:cubicBezTo>
                    <a:pt x="105" y="274"/>
                    <a:pt x="108" y="281"/>
                    <a:pt x="109" y="291"/>
                  </a:cubicBezTo>
                  <a:cubicBezTo>
                    <a:pt x="110" y="309"/>
                    <a:pt x="93" y="324"/>
                    <a:pt x="77" y="332"/>
                  </a:cubicBezTo>
                  <a:cubicBezTo>
                    <a:pt x="64" y="339"/>
                    <a:pt x="53" y="341"/>
                    <a:pt x="40" y="343"/>
                  </a:cubicBezTo>
                  <a:cubicBezTo>
                    <a:pt x="27" y="344"/>
                    <a:pt x="13" y="345"/>
                    <a:pt x="0" y="346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2" name="Freeform 60">
              <a:extLst>
                <a:ext uri="{FF2B5EF4-FFF2-40B4-BE49-F238E27FC236}">
                  <a16:creationId xmlns="" xmlns:a16="http://schemas.microsoft.com/office/drawing/2014/main" id="{6E2F6DC8-5A06-416A-B887-806F54406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4190" y="3472972"/>
              <a:ext cx="881907" cy="1799431"/>
            </a:xfrm>
            <a:custGeom>
              <a:avLst/>
              <a:gdLst>
                <a:gd name="T0" fmla="*/ 140 w 143"/>
                <a:gd name="T1" fmla="*/ 3 h 292"/>
                <a:gd name="T2" fmla="*/ 140 w 143"/>
                <a:gd name="T3" fmla="*/ 4 h 292"/>
                <a:gd name="T4" fmla="*/ 129 w 143"/>
                <a:gd name="T5" fmla="*/ 35 h 292"/>
                <a:gd name="T6" fmla="*/ 110 w 143"/>
                <a:gd name="T7" fmla="*/ 46 h 292"/>
                <a:gd name="T8" fmla="*/ 91 w 143"/>
                <a:gd name="T9" fmla="*/ 65 h 292"/>
                <a:gd name="T10" fmla="*/ 104 w 143"/>
                <a:gd name="T11" fmla="*/ 90 h 292"/>
                <a:gd name="T12" fmla="*/ 108 w 143"/>
                <a:gd name="T13" fmla="*/ 107 h 292"/>
                <a:gd name="T14" fmla="*/ 92 w 143"/>
                <a:gd name="T15" fmla="*/ 123 h 292"/>
                <a:gd name="T16" fmla="*/ 84 w 143"/>
                <a:gd name="T17" fmla="*/ 128 h 292"/>
                <a:gd name="T18" fmla="*/ 92 w 143"/>
                <a:gd name="T19" fmla="*/ 137 h 292"/>
                <a:gd name="T20" fmla="*/ 99 w 143"/>
                <a:gd name="T21" fmla="*/ 155 h 292"/>
                <a:gd name="T22" fmla="*/ 86 w 143"/>
                <a:gd name="T23" fmla="*/ 173 h 292"/>
                <a:gd name="T24" fmla="*/ 86 w 143"/>
                <a:gd name="T25" fmla="*/ 194 h 292"/>
                <a:gd name="T26" fmla="*/ 100 w 143"/>
                <a:gd name="T27" fmla="*/ 230 h 292"/>
                <a:gd name="T28" fmla="*/ 101 w 143"/>
                <a:gd name="T29" fmla="*/ 236 h 292"/>
                <a:gd name="T30" fmla="*/ 37 w 143"/>
                <a:gd name="T31" fmla="*/ 286 h 292"/>
                <a:gd name="T32" fmla="*/ 0 w 143"/>
                <a:gd name="T33" fmla="*/ 292 h 292"/>
                <a:gd name="T34" fmla="*/ 75 w 143"/>
                <a:gd name="T35" fmla="*/ 278 h 292"/>
                <a:gd name="T36" fmla="*/ 107 w 143"/>
                <a:gd name="T37" fmla="*/ 237 h 292"/>
                <a:gd name="T38" fmla="*/ 95 w 143"/>
                <a:gd name="T39" fmla="*/ 203 h 292"/>
                <a:gd name="T40" fmla="*/ 90 w 143"/>
                <a:gd name="T41" fmla="*/ 184 h 292"/>
                <a:gd name="T42" fmla="*/ 103 w 143"/>
                <a:gd name="T43" fmla="*/ 169 h 292"/>
                <a:gd name="T44" fmla="*/ 103 w 143"/>
                <a:gd name="T45" fmla="*/ 169 h 292"/>
                <a:gd name="T46" fmla="*/ 106 w 143"/>
                <a:gd name="T47" fmla="*/ 159 h 292"/>
                <a:gd name="T48" fmla="*/ 95 w 143"/>
                <a:gd name="T49" fmla="*/ 137 h 292"/>
                <a:gd name="T50" fmla="*/ 93 w 143"/>
                <a:gd name="T51" fmla="*/ 132 h 292"/>
                <a:gd name="T52" fmla="*/ 95 w 143"/>
                <a:gd name="T53" fmla="*/ 131 h 292"/>
                <a:gd name="T54" fmla="*/ 95 w 143"/>
                <a:gd name="T55" fmla="*/ 132 h 292"/>
                <a:gd name="T56" fmla="*/ 95 w 143"/>
                <a:gd name="T57" fmla="*/ 131 h 292"/>
                <a:gd name="T58" fmla="*/ 118 w 143"/>
                <a:gd name="T59" fmla="*/ 112 h 292"/>
                <a:gd name="T60" fmla="*/ 98 w 143"/>
                <a:gd name="T61" fmla="*/ 70 h 292"/>
                <a:gd name="T62" fmla="*/ 109 w 143"/>
                <a:gd name="T63" fmla="*/ 60 h 292"/>
                <a:gd name="T64" fmla="*/ 143 w 143"/>
                <a:gd name="T65" fmla="*/ 1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292">
                  <a:moveTo>
                    <a:pt x="139" y="0"/>
                  </a:moveTo>
                  <a:cubicBezTo>
                    <a:pt x="139" y="1"/>
                    <a:pt x="139" y="2"/>
                    <a:pt x="140" y="3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40" y="3"/>
                    <a:pt x="140" y="3"/>
                    <a:pt x="140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40" y="9"/>
                    <a:pt x="139" y="27"/>
                    <a:pt x="129" y="35"/>
                  </a:cubicBezTo>
                  <a:cubicBezTo>
                    <a:pt x="126" y="37"/>
                    <a:pt x="123" y="38"/>
                    <a:pt x="121" y="40"/>
                  </a:cubicBezTo>
                  <a:cubicBezTo>
                    <a:pt x="117" y="42"/>
                    <a:pt x="113" y="44"/>
                    <a:pt x="110" y="46"/>
                  </a:cubicBezTo>
                  <a:cubicBezTo>
                    <a:pt x="104" y="50"/>
                    <a:pt x="93" y="55"/>
                    <a:pt x="91" y="63"/>
                  </a:cubicBezTo>
                  <a:cubicBezTo>
                    <a:pt x="91" y="64"/>
                    <a:pt x="91" y="64"/>
                    <a:pt x="91" y="65"/>
                  </a:cubicBezTo>
                  <a:cubicBezTo>
                    <a:pt x="91" y="71"/>
                    <a:pt x="95" y="75"/>
                    <a:pt x="98" y="80"/>
                  </a:cubicBezTo>
                  <a:cubicBezTo>
                    <a:pt x="100" y="83"/>
                    <a:pt x="102" y="86"/>
                    <a:pt x="104" y="90"/>
                  </a:cubicBezTo>
                  <a:cubicBezTo>
                    <a:pt x="106" y="95"/>
                    <a:pt x="108" y="101"/>
                    <a:pt x="108" y="107"/>
                  </a:cubicBezTo>
                  <a:cubicBezTo>
                    <a:pt x="108" y="107"/>
                    <a:pt x="108" y="107"/>
                    <a:pt x="108" y="107"/>
                  </a:cubicBezTo>
                  <a:cubicBezTo>
                    <a:pt x="108" y="108"/>
                    <a:pt x="108" y="109"/>
                    <a:pt x="108" y="110"/>
                  </a:cubicBezTo>
                  <a:cubicBezTo>
                    <a:pt x="106" y="116"/>
                    <a:pt x="98" y="120"/>
                    <a:pt x="92" y="123"/>
                  </a:cubicBezTo>
                  <a:cubicBezTo>
                    <a:pt x="90" y="124"/>
                    <a:pt x="87" y="124"/>
                    <a:pt x="85" y="126"/>
                  </a:cubicBezTo>
                  <a:cubicBezTo>
                    <a:pt x="84" y="127"/>
                    <a:pt x="84" y="127"/>
                    <a:pt x="84" y="128"/>
                  </a:cubicBezTo>
                  <a:cubicBezTo>
                    <a:pt x="84" y="129"/>
                    <a:pt x="86" y="130"/>
                    <a:pt x="87" y="131"/>
                  </a:cubicBezTo>
                  <a:cubicBezTo>
                    <a:pt x="88" y="133"/>
                    <a:pt x="90" y="135"/>
                    <a:pt x="92" y="137"/>
                  </a:cubicBezTo>
                  <a:cubicBezTo>
                    <a:pt x="95" y="141"/>
                    <a:pt x="99" y="148"/>
                    <a:pt x="99" y="155"/>
                  </a:cubicBezTo>
                  <a:cubicBezTo>
                    <a:pt x="99" y="155"/>
                    <a:pt x="99" y="155"/>
                    <a:pt x="99" y="155"/>
                  </a:cubicBezTo>
                  <a:cubicBezTo>
                    <a:pt x="99" y="158"/>
                    <a:pt x="99" y="160"/>
                    <a:pt x="97" y="162"/>
                  </a:cubicBezTo>
                  <a:cubicBezTo>
                    <a:pt x="97" y="162"/>
                    <a:pt x="88" y="170"/>
                    <a:pt x="86" y="173"/>
                  </a:cubicBezTo>
                  <a:cubicBezTo>
                    <a:pt x="84" y="176"/>
                    <a:pt x="83" y="179"/>
                    <a:pt x="83" y="183"/>
                  </a:cubicBezTo>
                  <a:cubicBezTo>
                    <a:pt x="83" y="187"/>
                    <a:pt x="84" y="190"/>
                    <a:pt x="86" y="194"/>
                  </a:cubicBezTo>
                  <a:cubicBezTo>
                    <a:pt x="87" y="197"/>
                    <a:pt x="88" y="199"/>
                    <a:pt x="89" y="202"/>
                  </a:cubicBezTo>
                  <a:cubicBezTo>
                    <a:pt x="94" y="211"/>
                    <a:pt x="98" y="220"/>
                    <a:pt x="100" y="230"/>
                  </a:cubicBezTo>
                  <a:cubicBezTo>
                    <a:pt x="101" y="232"/>
                    <a:pt x="101" y="234"/>
                    <a:pt x="101" y="236"/>
                  </a:cubicBezTo>
                  <a:cubicBezTo>
                    <a:pt x="101" y="236"/>
                    <a:pt x="101" y="236"/>
                    <a:pt x="101" y="236"/>
                  </a:cubicBezTo>
                  <a:cubicBezTo>
                    <a:pt x="101" y="252"/>
                    <a:pt x="90" y="263"/>
                    <a:pt x="78" y="272"/>
                  </a:cubicBezTo>
                  <a:cubicBezTo>
                    <a:pt x="68" y="280"/>
                    <a:pt x="49" y="284"/>
                    <a:pt x="37" y="286"/>
                  </a:cubicBezTo>
                  <a:cubicBezTo>
                    <a:pt x="25" y="288"/>
                    <a:pt x="14" y="289"/>
                    <a:pt x="3" y="290"/>
                  </a:cubicBezTo>
                  <a:cubicBezTo>
                    <a:pt x="2" y="290"/>
                    <a:pt x="1" y="291"/>
                    <a:pt x="0" y="292"/>
                  </a:cubicBezTo>
                  <a:cubicBezTo>
                    <a:pt x="13" y="291"/>
                    <a:pt x="26" y="290"/>
                    <a:pt x="38" y="289"/>
                  </a:cubicBezTo>
                  <a:cubicBezTo>
                    <a:pt x="51" y="287"/>
                    <a:pt x="62" y="285"/>
                    <a:pt x="75" y="278"/>
                  </a:cubicBezTo>
                  <a:cubicBezTo>
                    <a:pt x="90" y="271"/>
                    <a:pt x="107" y="256"/>
                    <a:pt x="107" y="239"/>
                  </a:cubicBezTo>
                  <a:cubicBezTo>
                    <a:pt x="107" y="238"/>
                    <a:pt x="107" y="238"/>
                    <a:pt x="107" y="237"/>
                  </a:cubicBezTo>
                  <a:cubicBezTo>
                    <a:pt x="106" y="227"/>
                    <a:pt x="103" y="220"/>
                    <a:pt x="99" y="211"/>
                  </a:cubicBezTo>
                  <a:cubicBezTo>
                    <a:pt x="97" y="209"/>
                    <a:pt x="96" y="206"/>
                    <a:pt x="95" y="203"/>
                  </a:cubicBezTo>
                  <a:cubicBezTo>
                    <a:pt x="92" y="198"/>
                    <a:pt x="89" y="194"/>
                    <a:pt x="89" y="189"/>
                  </a:cubicBezTo>
                  <a:cubicBezTo>
                    <a:pt x="89" y="187"/>
                    <a:pt x="90" y="186"/>
                    <a:pt x="90" y="184"/>
                  </a:cubicBezTo>
                  <a:cubicBezTo>
                    <a:pt x="91" y="181"/>
                    <a:pt x="94" y="178"/>
                    <a:pt x="96" y="175"/>
                  </a:cubicBezTo>
                  <a:cubicBezTo>
                    <a:pt x="97" y="174"/>
                    <a:pt x="103" y="169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5" y="166"/>
                    <a:pt x="106" y="163"/>
                    <a:pt x="106" y="159"/>
                  </a:cubicBezTo>
                  <a:cubicBezTo>
                    <a:pt x="106" y="153"/>
                    <a:pt x="103" y="146"/>
                    <a:pt x="101" y="143"/>
                  </a:cubicBezTo>
                  <a:cubicBezTo>
                    <a:pt x="99" y="141"/>
                    <a:pt x="96" y="138"/>
                    <a:pt x="95" y="137"/>
                  </a:cubicBezTo>
                  <a:cubicBezTo>
                    <a:pt x="94" y="136"/>
                    <a:pt x="92" y="135"/>
                    <a:pt x="92" y="134"/>
                  </a:cubicBezTo>
                  <a:cubicBezTo>
                    <a:pt x="92" y="133"/>
                    <a:pt x="92" y="133"/>
                    <a:pt x="93" y="132"/>
                  </a:cubicBezTo>
                  <a:cubicBezTo>
                    <a:pt x="95" y="131"/>
                    <a:pt x="96" y="131"/>
                    <a:pt x="96" y="131"/>
                  </a:cubicBezTo>
                  <a:cubicBezTo>
                    <a:pt x="96" y="131"/>
                    <a:pt x="96" y="131"/>
                    <a:pt x="95" y="131"/>
                  </a:cubicBezTo>
                  <a:cubicBezTo>
                    <a:pt x="95" y="131"/>
                    <a:pt x="95" y="132"/>
                    <a:pt x="95" y="132"/>
                  </a:cubicBezTo>
                  <a:cubicBezTo>
                    <a:pt x="95" y="132"/>
                    <a:pt x="95" y="132"/>
                    <a:pt x="95" y="132"/>
                  </a:cubicBezTo>
                  <a:cubicBezTo>
                    <a:pt x="95" y="132"/>
                    <a:pt x="95" y="132"/>
                    <a:pt x="95" y="132"/>
                  </a:cubicBezTo>
                  <a:cubicBezTo>
                    <a:pt x="95" y="132"/>
                    <a:pt x="95" y="131"/>
                    <a:pt x="95" y="131"/>
                  </a:cubicBezTo>
                  <a:cubicBezTo>
                    <a:pt x="101" y="129"/>
                    <a:pt x="106" y="128"/>
                    <a:pt x="112" y="124"/>
                  </a:cubicBezTo>
                  <a:cubicBezTo>
                    <a:pt x="115" y="120"/>
                    <a:pt x="118" y="116"/>
                    <a:pt x="118" y="112"/>
                  </a:cubicBezTo>
                  <a:cubicBezTo>
                    <a:pt x="118" y="109"/>
                    <a:pt x="117" y="105"/>
                    <a:pt x="114" y="99"/>
                  </a:cubicBezTo>
                  <a:cubicBezTo>
                    <a:pt x="113" y="96"/>
                    <a:pt x="98" y="78"/>
                    <a:pt x="98" y="70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100" y="63"/>
                    <a:pt x="104" y="62"/>
                    <a:pt x="109" y="60"/>
                  </a:cubicBezTo>
                  <a:cubicBezTo>
                    <a:pt x="123" y="54"/>
                    <a:pt x="137" y="45"/>
                    <a:pt x="141" y="29"/>
                  </a:cubicBezTo>
                  <a:cubicBezTo>
                    <a:pt x="142" y="24"/>
                    <a:pt x="143" y="18"/>
                    <a:pt x="143" y="13"/>
                  </a:cubicBezTo>
                  <a:cubicBezTo>
                    <a:pt x="143" y="9"/>
                    <a:pt x="141" y="5"/>
                    <a:pt x="13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Freeform 61">
              <a:extLst>
                <a:ext uri="{FF2B5EF4-FFF2-40B4-BE49-F238E27FC236}">
                  <a16:creationId xmlns="" xmlns:a16="http://schemas.microsoft.com/office/drawing/2014/main" id="{4B7D1A32-FA7D-4415-9376-935542F37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1583" y="3139586"/>
              <a:ext cx="1022955" cy="2976256"/>
            </a:xfrm>
            <a:custGeom>
              <a:avLst/>
              <a:gdLst>
                <a:gd name="T0" fmla="*/ 99 w 166"/>
                <a:gd name="T1" fmla="*/ 346 h 483"/>
                <a:gd name="T2" fmla="*/ 51 w 166"/>
                <a:gd name="T3" fmla="*/ 374 h 483"/>
                <a:gd name="T4" fmla="*/ 49 w 166"/>
                <a:gd name="T5" fmla="*/ 397 h 483"/>
                <a:gd name="T6" fmla="*/ 57 w 166"/>
                <a:gd name="T7" fmla="*/ 445 h 483"/>
                <a:gd name="T8" fmla="*/ 71 w 166"/>
                <a:gd name="T9" fmla="*/ 479 h 483"/>
                <a:gd name="T10" fmla="*/ 64 w 166"/>
                <a:gd name="T11" fmla="*/ 482 h 483"/>
                <a:gd name="T12" fmla="*/ 61 w 166"/>
                <a:gd name="T13" fmla="*/ 483 h 483"/>
                <a:gd name="T14" fmla="*/ 56 w 166"/>
                <a:gd name="T15" fmla="*/ 483 h 483"/>
                <a:gd name="T16" fmla="*/ 0 w 166"/>
                <a:gd name="T17" fmla="*/ 481 h 483"/>
                <a:gd name="T18" fmla="*/ 166 w 166"/>
                <a:gd name="T19" fmla="*/ 0 h 483"/>
                <a:gd name="T20" fmla="*/ 99 w 166"/>
                <a:gd name="T21" fmla="*/ 34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" h="483">
                  <a:moveTo>
                    <a:pt x="99" y="346"/>
                  </a:moveTo>
                  <a:cubicBezTo>
                    <a:pt x="77" y="348"/>
                    <a:pt x="59" y="349"/>
                    <a:pt x="51" y="374"/>
                  </a:cubicBezTo>
                  <a:cubicBezTo>
                    <a:pt x="50" y="381"/>
                    <a:pt x="49" y="391"/>
                    <a:pt x="49" y="397"/>
                  </a:cubicBezTo>
                  <a:cubicBezTo>
                    <a:pt x="48" y="412"/>
                    <a:pt x="52" y="432"/>
                    <a:pt x="57" y="445"/>
                  </a:cubicBezTo>
                  <a:cubicBezTo>
                    <a:pt x="63" y="462"/>
                    <a:pt x="63" y="463"/>
                    <a:pt x="71" y="479"/>
                  </a:cubicBezTo>
                  <a:cubicBezTo>
                    <a:pt x="69" y="481"/>
                    <a:pt x="67" y="481"/>
                    <a:pt x="64" y="482"/>
                  </a:cubicBezTo>
                  <a:cubicBezTo>
                    <a:pt x="63" y="483"/>
                    <a:pt x="62" y="483"/>
                    <a:pt x="61" y="483"/>
                  </a:cubicBezTo>
                  <a:cubicBezTo>
                    <a:pt x="59" y="483"/>
                    <a:pt x="59" y="483"/>
                    <a:pt x="56" y="483"/>
                  </a:cubicBezTo>
                  <a:cubicBezTo>
                    <a:pt x="43" y="483"/>
                    <a:pt x="13" y="482"/>
                    <a:pt x="0" y="481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99" y="346"/>
                    <a:pt x="99" y="346"/>
                    <a:pt x="99" y="34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Freeform 62">
              <a:extLst>
                <a:ext uri="{FF2B5EF4-FFF2-40B4-BE49-F238E27FC236}">
                  <a16:creationId xmlns="" xmlns:a16="http://schemas.microsoft.com/office/drawing/2014/main" id="{5A9D608F-56DC-4E17-8EBE-4969583FD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0809" y="1543891"/>
              <a:ext cx="3846766" cy="4571951"/>
            </a:xfrm>
            <a:custGeom>
              <a:avLst/>
              <a:gdLst>
                <a:gd name="T0" fmla="*/ 274 w 624"/>
                <a:gd name="T1" fmla="*/ 1 h 742"/>
                <a:gd name="T2" fmla="*/ 379 w 624"/>
                <a:gd name="T3" fmla="*/ 11 h 742"/>
                <a:gd name="T4" fmla="*/ 450 w 624"/>
                <a:gd name="T5" fmla="*/ 46 h 742"/>
                <a:gd name="T6" fmla="*/ 500 w 624"/>
                <a:gd name="T7" fmla="*/ 100 h 742"/>
                <a:gd name="T8" fmla="*/ 514 w 624"/>
                <a:gd name="T9" fmla="*/ 135 h 742"/>
                <a:gd name="T10" fmla="*/ 522 w 624"/>
                <a:gd name="T11" fmla="*/ 205 h 742"/>
                <a:gd name="T12" fmla="*/ 543 w 624"/>
                <a:gd name="T13" fmla="*/ 250 h 742"/>
                <a:gd name="T14" fmla="*/ 564 w 624"/>
                <a:gd name="T15" fmla="*/ 264 h 742"/>
                <a:gd name="T16" fmla="*/ 606 w 624"/>
                <a:gd name="T17" fmla="*/ 294 h 742"/>
                <a:gd name="T18" fmla="*/ 624 w 624"/>
                <a:gd name="T19" fmla="*/ 316 h 742"/>
                <a:gd name="T20" fmla="*/ 613 w 624"/>
                <a:gd name="T21" fmla="*/ 348 h 742"/>
                <a:gd name="T22" fmla="*/ 605 w 624"/>
                <a:gd name="T23" fmla="*/ 353 h 742"/>
                <a:gd name="T24" fmla="*/ 594 w 624"/>
                <a:gd name="T25" fmla="*/ 359 h 742"/>
                <a:gd name="T26" fmla="*/ 575 w 624"/>
                <a:gd name="T27" fmla="*/ 376 h 742"/>
                <a:gd name="T28" fmla="*/ 582 w 624"/>
                <a:gd name="T29" fmla="*/ 393 h 742"/>
                <a:gd name="T30" fmla="*/ 588 w 624"/>
                <a:gd name="T31" fmla="*/ 403 h 742"/>
                <a:gd name="T32" fmla="*/ 592 w 624"/>
                <a:gd name="T33" fmla="*/ 423 h 742"/>
                <a:gd name="T34" fmla="*/ 576 w 624"/>
                <a:gd name="T35" fmla="*/ 436 h 742"/>
                <a:gd name="T36" fmla="*/ 569 w 624"/>
                <a:gd name="T37" fmla="*/ 439 h 742"/>
                <a:gd name="T38" fmla="*/ 571 w 624"/>
                <a:gd name="T39" fmla="*/ 444 h 742"/>
                <a:gd name="T40" fmla="*/ 576 w 624"/>
                <a:gd name="T41" fmla="*/ 450 h 742"/>
                <a:gd name="T42" fmla="*/ 581 w 624"/>
                <a:gd name="T43" fmla="*/ 475 h 742"/>
                <a:gd name="T44" fmla="*/ 570 w 624"/>
                <a:gd name="T45" fmla="*/ 486 h 742"/>
                <a:gd name="T46" fmla="*/ 570 w 624"/>
                <a:gd name="T47" fmla="*/ 507 h 742"/>
                <a:gd name="T48" fmla="*/ 573 w 624"/>
                <a:gd name="T49" fmla="*/ 515 h 742"/>
                <a:gd name="T50" fmla="*/ 584 w 624"/>
                <a:gd name="T51" fmla="*/ 543 h 742"/>
                <a:gd name="T52" fmla="*/ 562 w 624"/>
                <a:gd name="T53" fmla="*/ 585 h 742"/>
                <a:gd name="T54" fmla="*/ 521 w 624"/>
                <a:gd name="T55" fmla="*/ 599 h 742"/>
                <a:gd name="T56" fmla="*/ 481 w 624"/>
                <a:gd name="T57" fmla="*/ 603 h 742"/>
                <a:gd name="T58" fmla="*/ 424 w 624"/>
                <a:gd name="T59" fmla="*/ 631 h 742"/>
                <a:gd name="T60" fmla="*/ 422 w 624"/>
                <a:gd name="T61" fmla="*/ 650 h 742"/>
                <a:gd name="T62" fmla="*/ 426 w 624"/>
                <a:gd name="T63" fmla="*/ 693 h 742"/>
                <a:gd name="T64" fmla="*/ 444 w 624"/>
                <a:gd name="T65" fmla="*/ 742 h 742"/>
                <a:gd name="T66" fmla="*/ 298 w 624"/>
                <a:gd name="T67" fmla="*/ 739 h 742"/>
                <a:gd name="T68" fmla="*/ 99 w 624"/>
                <a:gd name="T69" fmla="*/ 733 h 742"/>
                <a:gd name="T70" fmla="*/ 83 w 624"/>
                <a:gd name="T71" fmla="*/ 733 h 742"/>
                <a:gd name="T72" fmla="*/ 119 w 624"/>
                <a:gd name="T73" fmla="*/ 676 h 742"/>
                <a:gd name="T74" fmla="*/ 132 w 624"/>
                <a:gd name="T75" fmla="*/ 637 h 742"/>
                <a:gd name="T76" fmla="*/ 126 w 624"/>
                <a:gd name="T77" fmla="*/ 562 h 742"/>
                <a:gd name="T78" fmla="*/ 81 w 624"/>
                <a:gd name="T79" fmla="*/ 477 h 742"/>
                <a:gd name="T80" fmla="*/ 68 w 624"/>
                <a:gd name="T81" fmla="*/ 461 h 742"/>
                <a:gd name="T82" fmla="*/ 44 w 624"/>
                <a:gd name="T83" fmla="*/ 428 h 742"/>
                <a:gd name="T84" fmla="*/ 45 w 624"/>
                <a:gd name="T85" fmla="*/ 429 h 742"/>
                <a:gd name="T86" fmla="*/ 2 w 624"/>
                <a:gd name="T87" fmla="*/ 310 h 742"/>
                <a:gd name="T88" fmla="*/ 1 w 624"/>
                <a:gd name="T89" fmla="*/ 260 h 742"/>
                <a:gd name="T90" fmla="*/ 4 w 624"/>
                <a:gd name="T91" fmla="*/ 236 h 742"/>
                <a:gd name="T92" fmla="*/ 12 w 624"/>
                <a:gd name="T93" fmla="*/ 204 h 742"/>
                <a:gd name="T94" fmla="*/ 17 w 624"/>
                <a:gd name="T95" fmla="*/ 186 h 742"/>
                <a:gd name="T96" fmla="*/ 24 w 624"/>
                <a:gd name="T97" fmla="*/ 170 h 742"/>
                <a:gd name="T98" fmla="*/ 23 w 624"/>
                <a:gd name="T99" fmla="*/ 171 h 742"/>
                <a:gd name="T100" fmla="*/ 77 w 624"/>
                <a:gd name="T101" fmla="*/ 85 h 742"/>
                <a:gd name="T102" fmla="*/ 76 w 624"/>
                <a:gd name="T103" fmla="*/ 86 h 742"/>
                <a:gd name="T104" fmla="*/ 92 w 624"/>
                <a:gd name="T105" fmla="*/ 71 h 742"/>
                <a:gd name="T106" fmla="*/ 114 w 624"/>
                <a:gd name="T107" fmla="*/ 53 h 742"/>
                <a:gd name="T108" fmla="*/ 163 w 624"/>
                <a:gd name="T109" fmla="*/ 27 h 742"/>
                <a:gd name="T110" fmla="*/ 274 w 624"/>
                <a:gd name="T111" fmla="*/ 1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4" h="742">
                  <a:moveTo>
                    <a:pt x="274" y="1"/>
                  </a:moveTo>
                  <a:cubicBezTo>
                    <a:pt x="309" y="0"/>
                    <a:pt x="345" y="2"/>
                    <a:pt x="379" y="11"/>
                  </a:cubicBezTo>
                  <a:cubicBezTo>
                    <a:pt x="404" y="19"/>
                    <a:pt x="428" y="31"/>
                    <a:pt x="450" y="46"/>
                  </a:cubicBezTo>
                  <a:cubicBezTo>
                    <a:pt x="470" y="59"/>
                    <a:pt x="488" y="79"/>
                    <a:pt x="500" y="100"/>
                  </a:cubicBezTo>
                  <a:cubicBezTo>
                    <a:pt x="506" y="111"/>
                    <a:pt x="512" y="122"/>
                    <a:pt x="514" y="135"/>
                  </a:cubicBezTo>
                  <a:cubicBezTo>
                    <a:pt x="518" y="158"/>
                    <a:pt x="518" y="182"/>
                    <a:pt x="522" y="205"/>
                  </a:cubicBezTo>
                  <a:cubicBezTo>
                    <a:pt x="525" y="223"/>
                    <a:pt x="530" y="237"/>
                    <a:pt x="543" y="250"/>
                  </a:cubicBezTo>
                  <a:cubicBezTo>
                    <a:pt x="548" y="256"/>
                    <a:pt x="557" y="260"/>
                    <a:pt x="564" y="264"/>
                  </a:cubicBezTo>
                  <a:cubicBezTo>
                    <a:pt x="578" y="274"/>
                    <a:pt x="593" y="283"/>
                    <a:pt x="606" y="294"/>
                  </a:cubicBezTo>
                  <a:cubicBezTo>
                    <a:pt x="613" y="299"/>
                    <a:pt x="623" y="308"/>
                    <a:pt x="624" y="316"/>
                  </a:cubicBezTo>
                  <a:cubicBezTo>
                    <a:pt x="624" y="316"/>
                    <a:pt x="624" y="339"/>
                    <a:pt x="613" y="348"/>
                  </a:cubicBezTo>
                  <a:cubicBezTo>
                    <a:pt x="610" y="350"/>
                    <a:pt x="607" y="351"/>
                    <a:pt x="605" y="353"/>
                  </a:cubicBezTo>
                  <a:cubicBezTo>
                    <a:pt x="601" y="355"/>
                    <a:pt x="597" y="357"/>
                    <a:pt x="594" y="359"/>
                  </a:cubicBezTo>
                  <a:cubicBezTo>
                    <a:pt x="588" y="363"/>
                    <a:pt x="577" y="368"/>
                    <a:pt x="575" y="376"/>
                  </a:cubicBezTo>
                  <a:cubicBezTo>
                    <a:pt x="573" y="383"/>
                    <a:pt x="579" y="388"/>
                    <a:pt x="582" y="393"/>
                  </a:cubicBezTo>
                  <a:cubicBezTo>
                    <a:pt x="584" y="396"/>
                    <a:pt x="586" y="399"/>
                    <a:pt x="588" y="403"/>
                  </a:cubicBezTo>
                  <a:cubicBezTo>
                    <a:pt x="591" y="409"/>
                    <a:pt x="593" y="417"/>
                    <a:pt x="592" y="423"/>
                  </a:cubicBezTo>
                  <a:cubicBezTo>
                    <a:pt x="590" y="429"/>
                    <a:pt x="582" y="433"/>
                    <a:pt x="576" y="436"/>
                  </a:cubicBezTo>
                  <a:cubicBezTo>
                    <a:pt x="574" y="437"/>
                    <a:pt x="571" y="437"/>
                    <a:pt x="569" y="439"/>
                  </a:cubicBezTo>
                  <a:cubicBezTo>
                    <a:pt x="567" y="441"/>
                    <a:pt x="569" y="442"/>
                    <a:pt x="571" y="444"/>
                  </a:cubicBezTo>
                  <a:cubicBezTo>
                    <a:pt x="572" y="446"/>
                    <a:pt x="574" y="448"/>
                    <a:pt x="576" y="450"/>
                  </a:cubicBezTo>
                  <a:cubicBezTo>
                    <a:pt x="580" y="456"/>
                    <a:pt x="587" y="468"/>
                    <a:pt x="581" y="475"/>
                  </a:cubicBezTo>
                  <a:cubicBezTo>
                    <a:pt x="581" y="475"/>
                    <a:pt x="572" y="483"/>
                    <a:pt x="570" y="486"/>
                  </a:cubicBezTo>
                  <a:cubicBezTo>
                    <a:pt x="565" y="492"/>
                    <a:pt x="567" y="500"/>
                    <a:pt x="570" y="507"/>
                  </a:cubicBezTo>
                  <a:cubicBezTo>
                    <a:pt x="571" y="510"/>
                    <a:pt x="572" y="512"/>
                    <a:pt x="573" y="515"/>
                  </a:cubicBezTo>
                  <a:cubicBezTo>
                    <a:pt x="578" y="524"/>
                    <a:pt x="582" y="533"/>
                    <a:pt x="584" y="543"/>
                  </a:cubicBezTo>
                  <a:cubicBezTo>
                    <a:pt x="588" y="562"/>
                    <a:pt x="576" y="574"/>
                    <a:pt x="562" y="585"/>
                  </a:cubicBezTo>
                  <a:cubicBezTo>
                    <a:pt x="552" y="593"/>
                    <a:pt x="533" y="597"/>
                    <a:pt x="521" y="599"/>
                  </a:cubicBezTo>
                  <a:cubicBezTo>
                    <a:pt x="507" y="601"/>
                    <a:pt x="494" y="602"/>
                    <a:pt x="481" y="603"/>
                  </a:cubicBezTo>
                  <a:cubicBezTo>
                    <a:pt x="459" y="605"/>
                    <a:pt x="432" y="606"/>
                    <a:pt x="424" y="631"/>
                  </a:cubicBezTo>
                  <a:cubicBezTo>
                    <a:pt x="423" y="637"/>
                    <a:pt x="423" y="643"/>
                    <a:pt x="422" y="650"/>
                  </a:cubicBezTo>
                  <a:cubicBezTo>
                    <a:pt x="421" y="664"/>
                    <a:pt x="422" y="679"/>
                    <a:pt x="426" y="693"/>
                  </a:cubicBezTo>
                  <a:cubicBezTo>
                    <a:pt x="431" y="710"/>
                    <a:pt x="437" y="726"/>
                    <a:pt x="444" y="742"/>
                  </a:cubicBezTo>
                  <a:cubicBezTo>
                    <a:pt x="395" y="741"/>
                    <a:pt x="347" y="740"/>
                    <a:pt x="298" y="739"/>
                  </a:cubicBezTo>
                  <a:cubicBezTo>
                    <a:pt x="232" y="737"/>
                    <a:pt x="166" y="735"/>
                    <a:pt x="99" y="733"/>
                  </a:cubicBezTo>
                  <a:cubicBezTo>
                    <a:pt x="94" y="733"/>
                    <a:pt x="88" y="733"/>
                    <a:pt x="83" y="733"/>
                  </a:cubicBezTo>
                  <a:cubicBezTo>
                    <a:pt x="96" y="715"/>
                    <a:pt x="110" y="697"/>
                    <a:pt x="119" y="676"/>
                  </a:cubicBezTo>
                  <a:cubicBezTo>
                    <a:pt x="125" y="663"/>
                    <a:pt x="129" y="650"/>
                    <a:pt x="132" y="637"/>
                  </a:cubicBezTo>
                  <a:cubicBezTo>
                    <a:pt x="136" y="612"/>
                    <a:pt x="133" y="586"/>
                    <a:pt x="126" y="562"/>
                  </a:cubicBezTo>
                  <a:cubicBezTo>
                    <a:pt x="118" y="531"/>
                    <a:pt x="100" y="502"/>
                    <a:pt x="81" y="477"/>
                  </a:cubicBezTo>
                  <a:cubicBezTo>
                    <a:pt x="76" y="471"/>
                    <a:pt x="72" y="467"/>
                    <a:pt x="68" y="461"/>
                  </a:cubicBezTo>
                  <a:cubicBezTo>
                    <a:pt x="59" y="450"/>
                    <a:pt x="51" y="439"/>
                    <a:pt x="44" y="428"/>
                  </a:cubicBezTo>
                  <a:cubicBezTo>
                    <a:pt x="45" y="428"/>
                    <a:pt x="45" y="429"/>
                    <a:pt x="45" y="429"/>
                  </a:cubicBezTo>
                  <a:cubicBezTo>
                    <a:pt x="23" y="393"/>
                    <a:pt x="8" y="353"/>
                    <a:pt x="2" y="310"/>
                  </a:cubicBezTo>
                  <a:cubicBezTo>
                    <a:pt x="0" y="293"/>
                    <a:pt x="0" y="277"/>
                    <a:pt x="1" y="260"/>
                  </a:cubicBezTo>
                  <a:cubicBezTo>
                    <a:pt x="1" y="252"/>
                    <a:pt x="3" y="244"/>
                    <a:pt x="4" y="236"/>
                  </a:cubicBezTo>
                  <a:cubicBezTo>
                    <a:pt x="5" y="225"/>
                    <a:pt x="8" y="214"/>
                    <a:pt x="12" y="204"/>
                  </a:cubicBezTo>
                  <a:cubicBezTo>
                    <a:pt x="13" y="198"/>
                    <a:pt x="15" y="192"/>
                    <a:pt x="17" y="186"/>
                  </a:cubicBezTo>
                  <a:cubicBezTo>
                    <a:pt x="19" y="181"/>
                    <a:pt x="21" y="174"/>
                    <a:pt x="24" y="170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38" y="139"/>
                    <a:pt x="53" y="110"/>
                    <a:pt x="77" y="85"/>
                  </a:cubicBezTo>
                  <a:cubicBezTo>
                    <a:pt x="77" y="85"/>
                    <a:pt x="77" y="86"/>
                    <a:pt x="76" y="86"/>
                  </a:cubicBezTo>
                  <a:cubicBezTo>
                    <a:pt x="80" y="80"/>
                    <a:pt x="87" y="75"/>
                    <a:pt x="92" y="71"/>
                  </a:cubicBezTo>
                  <a:cubicBezTo>
                    <a:pt x="99" y="65"/>
                    <a:pt x="106" y="59"/>
                    <a:pt x="114" y="53"/>
                  </a:cubicBezTo>
                  <a:cubicBezTo>
                    <a:pt x="129" y="43"/>
                    <a:pt x="146" y="34"/>
                    <a:pt x="163" y="27"/>
                  </a:cubicBezTo>
                  <a:cubicBezTo>
                    <a:pt x="198" y="12"/>
                    <a:pt x="236" y="4"/>
                    <a:pt x="27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Freeform 76">
              <a:extLst>
                <a:ext uri="{FF2B5EF4-FFF2-40B4-BE49-F238E27FC236}">
                  <a16:creationId xmlns="" xmlns:a16="http://schemas.microsoft.com/office/drawing/2014/main" id="{C493F948-A3AA-4F67-B0B9-13C69495E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8" name="Freeform 77">
              <a:extLst>
                <a:ext uri="{FF2B5EF4-FFF2-40B4-BE49-F238E27FC236}">
                  <a16:creationId xmlns="" xmlns:a16="http://schemas.microsoft.com/office/drawing/2014/main" id="{A8EACAE2-35BF-41E8-963E-173BF2B72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9" name="Freeform 78">
              <a:extLst>
                <a:ext uri="{FF2B5EF4-FFF2-40B4-BE49-F238E27FC236}">
                  <a16:creationId xmlns="" xmlns:a16="http://schemas.microsoft.com/office/drawing/2014/main" id="{5FF0A14E-906B-416D-9349-928283E1C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0" name="Freeform 79">
              <a:extLst>
                <a:ext uri="{FF2B5EF4-FFF2-40B4-BE49-F238E27FC236}">
                  <a16:creationId xmlns="" xmlns:a16="http://schemas.microsoft.com/office/drawing/2014/main" id="{A4DBFCA5-F824-4D48-B406-97F86D82A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" name="Rectangle 80">
              <a:extLst>
                <a:ext uri="{FF2B5EF4-FFF2-40B4-BE49-F238E27FC236}">
                  <a16:creationId xmlns="" xmlns:a16="http://schemas.microsoft.com/office/drawing/2014/main" id="{FD16BA75-9CB5-4A56-846D-55146495F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8275" y="3997272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2" name="Rectangle 81">
              <a:extLst>
                <a:ext uri="{FF2B5EF4-FFF2-40B4-BE49-F238E27FC236}">
                  <a16:creationId xmlns="" xmlns:a16="http://schemas.microsoft.com/office/drawing/2014/main" id="{11A778D9-7502-4E35-8E75-0F173A0CE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5533" y="4310712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3" name="Rectangle 82">
              <a:extLst>
                <a:ext uri="{FF2B5EF4-FFF2-40B4-BE49-F238E27FC236}">
                  <a16:creationId xmlns="" xmlns:a16="http://schemas.microsoft.com/office/drawing/2014/main" id="{24F6ECEF-E4BC-4FD0-AEA7-2E92F2D1C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4" name="Rectangle 83">
              <a:extLst>
                <a:ext uri="{FF2B5EF4-FFF2-40B4-BE49-F238E27FC236}">
                  <a16:creationId xmlns="" xmlns:a16="http://schemas.microsoft.com/office/drawing/2014/main" id="{11BFE8DB-0420-4F7E-BD39-475589982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5" name="Rectangle 84">
              <a:extLst>
                <a:ext uri="{FF2B5EF4-FFF2-40B4-BE49-F238E27FC236}">
                  <a16:creationId xmlns="" xmlns:a16="http://schemas.microsoft.com/office/drawing/2014/main" id="{EE7BB9F3-DE8E-4A2C-9E84-CBF4E9FF6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3973" y="4427540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6" name="Rectangle 85">
              <a:extLst>
                <a:ext uri="{FF2B5EF4-FFF2-40B4-BE49-F238E27FC236}">
                  <a16:creationId xmlns="" xmlns:a16="http://schemas.microsoft.com/office/drawing/2014/main" id="{EE7F92E2-51DD-464E-BE17-CF8DF4B0A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2225" y="3725149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7" name="Freeform 86">
              <a:extLst>
                <a:ext uri="{FF2B5EF4-FFF2-40B4-BE49-F238E27FC236}">
                  <a16:creationId xmlns="" xmlns:a16="http://schemas.microsoft.com/office/drawing/2014/main" id="{90FC8BDC-1DF1-43B4-B452-7D7ACDEBC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8" name="Freeform 87">
              <a:extLst>
                <a:ext uri="{FF2B5EF4-FFF2-40B4-BE49-F238E27FC236}">
                  <a16:creationId xmlns="" xmlns:a16="http://schemas.microsoft.com/office/drawing/2014/main" id="{D69388D7-32A9-40FC-9CAC-9E4BE1ACD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9" name="Freeform 88">
              <a:extLst>
                <a:ext uri="{FF2B5EF4-FFF2-40B4-BE49-F238E27FC236}">
                  <a16:creationId xmlns="" xmlns:a16="http://schemas.microsoft.com/office/drawing/2014/main" id="{D71DAF0F-561D-4177-9EAB-50F2B71BA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0" name="Freeform 89">
              <a:extLst>
                <a:ext uri="{FF2B5EF4-FFF2-40B4-BE49-F238E27FC236}">
                  <a16:creationId xmlns="" xmlns:a16="http://schemas.microsoft.com/office/drawing/2014/main" id="{963976BF-7F06-4667-BD03-A50CF54E7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1" name="Rectangle 90">
              <a:extLst>
                <a:ext uri="{FF2B5EF4-FFF2-40B4-BE49-F238E27FC236}">
                  <a16:creationId xmlns="" xmlns:a16="http://schemas.microsoft.com/office/drawing/2014/main" id="{78E8426B-92FE-487D-805B-FBE1C6082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8275" y="3997272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" name="Freeform 91">
              <a:extLst>
                <a:ext uri="{FF2B5EF4-FFF2-40B4-BE49-F238E27FC236}">
                  <a16:creationId xmlns="" xmlns:a16="http://schemas.microsoft.com/office/drawing/2014/main" id="{E55A6C07-DB80-443A-9C8F-13B042A7C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317" y="402719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3" name="Freeform 92">
              <a:extLst>
                <a:ext uri="{FF2B5EF4-FFF2-40B4-BE49-F238E27FC236}">
                  <a16:creationId xmlns="" xmlns:a16="http://schemas.microsoft.com/office/drawing/2014/main" id="{C16282DA-C880-4E04-84F1-7621091FA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838" y="4162540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" name="Rectangle 93">
              <a:extLst>
                <a:ext uri="{FF2B5EF4-FFF2-40B4-BE49-F238E27FC236}">
                  <a16:creationId xmlns="" xmlns:a16="http://schemas.microsoft.com/office/drawing/2014/main" id="{C1D37F62-6C11-430F-B6E3-B411D0EE1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5533" y="4310712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5" name="Rectangle 94">
              <a:extLst>
                <a:ext uri="{FF2B5EF4-FFF2-40B4-BE49-F238E27FC236}">
                  <a16:creationId xmlns="" xmlns:a16="http://schemas.microsoft.com/office/drawing/2014/main" id="{E3361134-C1FF-45E3-AF47-47EA8F3DC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1232" y="4316411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6" name="Rectangle 95">
              <a:extLst>
                <a:ext uri="{FF2B5EF4-FFF2-40B4-BE49-F238E27FC236}">
                  <a16:creationId xmlns="" xmlns:a16="http://schemas.microsoft.com/office/drawing/2014/main" id="{EA3B1A9B-3304-42BC-8730-5B998D026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7" name="Rectangle 96">
              <a:extLst>
                <a:ext uri="{FF2B5EF4-FFF2-40B4-BE49-F238E27FC236}">
                  <a16:creationId xmlns="" xmlns:a16="http://schemas.microsoft.com/office/drawing/2014/main" id="{83616EBA-018D-48E6-A207-27D3EC9F1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8" name="Rectangle 97">
              <a:extLst>
                <a:ext uri="{FF2B5EF4-FFF2-40B4-BE49-F238E27FC236}">
                  <a16:creationId xmlns="" xmlns:a16="http://schemas.microsoft.com/office/drawing/2014/main" id="{305DEDBF-BF59-4E8D-83BF-DBF9954CA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5452" y="4360578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9" name="Rectangle 98">
              <a:extLst>
                <a:ext uri="{FF2B5EF4-FFF2-40B4-BE49-F238E27FC236}">
                  <a16:creationId xmlns="" xmlns:a16="http://schemas.microsoft.com/office/drawing/2014/main" id="{FE9AFED2-FA55-466A-B0E3-A9BA99257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3973" y="4427540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0" name="Freeform 99">
              <a:extLst>
                <a:ext uri="{FF2B5EF4-FFF2-40B4-BE49-F238E27FC236}">
                  <a16:creationId xmlns="" xmlns:a16="http://schemas.microsoft.com/office/drawing/2014/main" id="{49EE4E2C-9EF6-4F5B-98B2-F7CFB938B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46062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1" name="Freeform 100">
              <a:extLst>
                <a:ext uri="{FF2B5EF4-FFF2-40B4-BE49-F238E27FC236}">
                  <a16:creationId xmlns="" xmlns:a16="http://schemas.microsoft.com/office/drawing/2014/main" id="{16459229-77BF-41F6-95A9-96A661DD0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2576" y="4464583"/>
              <a:ext cx="5699" cy="0"/>
            </a:xfrm>
            <a:custGeom>
              <a:avLst/>
              <a:gdLst>
                <a:gd name="T0" fmla="*/ 4 w 4"/>
                <a:gd name="T1" fmla="*/ 4 w 4"/>
                <a:gd name="T2" fmla="*/ 4 w 4"/>
                <a:gd name="T3" fmla="*/ 0 w 4"/>
                <a:gd name="T4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" name="Freeform 101">
              <a:extLst>
                <a:ext uri="{FF2B5EF4-FFF2-40B4-BE49-F238E27FC236}">
                  <a16:creationId xmlns="" xmlns:a16="http://schemas.microsoft.com/office/drawing/2014/main" id="{AE242C8B-18F5-4AB0-94FC-D6F53B860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931" y="4490228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94" name="组合 417">
            <a:extLst>
              <a:ext uri="{FF2B5EF4-FFF2-40B4-BE49-F238E27FC236}">
                <a16:creationId xmlns="" xmlns:a16="http://schemas.microsoft.com/office/drawing/2014/main" id="{5C632D8F-EE4D-433A-821F-B993AEE42663}"/>
              </a:ext>
            </a:extLst>
          </p:cNvPr>
          <p:cNvGrpSpPr/>
          <p:nvPr/>
        </p:nvGrpSpPr>
        <p:grpSpPr>
          <a:xfrm flipH="1">
            <a:off x="6575933" y="1455750"/>
            <a:ext cx="2187265" cy="2532680"/>
            <a:chOff x="4254884" y="1543891"/>
            <a:chExt cx="3891213" cy="4579075"/>
          </a:xfrm>
          <a:solidFill>
            <a:srgbClr val="C00000"/>
          </a:solidFill>
        </p:grpSpPr>
        <p:sp>
          <p:nvSpPr>
            <p:cNvPr id="95" name="Freeform 5">
              <a:extLst>
                <a:ext uri="{FF2B5EF4-FFF2-40B4-BE49-F238E27FC236}">
                  <a16:creationId xmlns="" xmlns:a16="http://schemas.microsoft.com/office/drawing/2014/main" id="{32068CB4-B4A2-443E-95FC-01DF7BB2C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6" name="Freeform 6">
              <a:extLst>
                <a:ext uri="{FF2B5EF4-FFF2-40B4-BE49-F238E27FC236}">
                  <a16:creationId xmlns="" xmlns:a16="http://schemas.microsoft.com/office/drawing/2014/main" id="{249A4F9A-ED50-44ED-8FE3-8836E3ACA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7" name="Freeform 7">
              <a:extLst>
                <a:ext uri="{FF2B5EF4-FFF2-40B4-BE49-F238E27FC236}">
                  <a16:creationId xmlns="" xmlns:a16="http://schemas.microsoft.com/office/drawing/2014/main" id="{D54FE3B8-8893-4680-8EDE-6C800A571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8" name="Freeform 8">
              <a:extLst>
                <a:ext uri="{FF2B5EF4-FFF2-40B4-BE49-F238E27FC236}">
                  <a16:creationId xmlns="" xmlns:a16="http://schemas.microsoft.com/office/drawing/2014/main" id="{8D880230-5EA3-4A4C-B228-825981DEE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9" name="Freeform 9">
              <a:extLst>
                <a:ext uri="{FF2B5EF4-FFF2-40B4-BE49-F238E27FC236}">
                  <a16:creationId xmlns="" xmlns:a16="http://schemas.microsoft.com/office/drawing/2014/main" id="{FA745E56-3C59-4EA7-9CCB-D1A497CFD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0" name="Freeform 10">
              <a:extLst>
                <a:ext uri="{FF2B5EF4-FFF2-40B4-BE49-F238E27FC236}">
                  <a16:creationId xmlns="" xmlns:a16="http://schemas.microsoft.com/office/drawing/2014/main" id="{B877ECE6-75C0-43E9-84FB-7971B3AF2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1" name="Freeform 11">
              <a:extLst>
                <a:ext uri="{FF2B5EF4-FFF2-40B4-BE49-F238E27FC236}">
                  <a16:creationId xmlns="" xmlns:a16="http://schemas.microsoft.com/office/drawing/2014/main" id="{1C2F2969-1014-4B4E-B0BE-BF7145842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" name="Freeform 12">
              <a:extLst>
                <a:ext uri="{FF2B5EF4-FFF2-40B4-BE49-F238E27FC236}">
                  <a16:creationId xmlns="" xmlns:a16="http://schemas.microsoft.com/office/drawing/2014/main" id="{2F086EDF-294C-4107-AD20-58D5FF01C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" name="Rectangle 13">
              <a:extLst>
                <a:ext uri="{FF2B5EF4-FFF2-40B4-BE49-F238E27FC236}">
                  <a16:creationId xmlns="" xmlns:a16="http://schemas.microsoft.com/office/drawing/2014/main" id="{AF3AFB9B-3291-40C2-A947-53430046F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8275" y="3997272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" name="Freeform 14">
              <a:extLst>
                <a:ext uri="{FF2B5EF4-FFF2-40B4-BE49-F238E27FC236}">
                  <a16:creationId xmlns="" xmlns:a16="http://schemas.microsoft.com/office/drawing/2014/main" id="{A5BCF9B0-BAFE-400E-A6AC-C07E7F58F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7272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" name="Rectangle 15">
              <a:extLst>
                <a:ext uri="{FF2B5EF4-FFF2-40B4-BE49-F238E27FC236}">
                  <a16:creationId xmlns="" xmlns:a16="http://schemas.microsoft.com/office/drawing/2014/main" id="{9044A7B0-5796-42C5-B554-103926CF0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5533" y="4310712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" name="Freeform 16">
              <a:extLst>
                <a:ext uri="{FF2B5EF4-FFF2-40B4-BE49-F238E27FC236}">
                  <a16:creationId xmlns="" xmlns:a16="http://schemas.microsoft.com/office/drawing/2014/main" id="{ED9045A2-15DA-4F38-AC7A-62266D2A5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5533" y="43107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" name="Rectangle 17">
              <a:extLst>
                <a:ext uri="{FF2B5EF4-FFF2-40B4-BE49-F238E27FC236}">
                  <a16:creationId xmlns="" xmlns:a16="http://schemas.microsoft.com/office/drawing/2014/main" id="{4356964B-DC9C-402C-B32B-372C9B29C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" name="Rectangle 18">
              <a:extLst>
                <a:ext uri="{FF2B5EF4-FFF2-40B4-BE49-F238E27FC236}">
                  <a16:creationId xmlns="" xmlns:a16="http://schemas.microsoft.com/office/drawing/2014/main" id="{10775BC7-7B75-4CF4-A378-9AA9D1D9C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" name="Rectangle 19">
              <a:extLst>
                <a:ext uri="{FF2B5EF4-FFF2-40B4-BE49-F238E27FC236}">
                  <a16:creationId xmlns="" xmlns:a16="http://schemas.microsoft.com/office/drawing/2014/main" id="{534A459A-0B57-4D9A-A3CF-7B95CDFCB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" name="Freeform 20">
              <a:extLst>
                <a:ext uri="{FF2B5EF4-FFF2-40B4-BE49-F238E27FC236}">
                  <a16:creationId xmlns="" xmlns:a16="http://schemas.microsoft.com/office/drawing/2014/main" id="{98786F41-A859-4DFF-AFBF-441B0BAC4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9753" y="4347755"/>
              <a:ext cx="0" cy="5699"/>
            </a:xfrm>
            <a:custGeom>
              <a:avLst/>
              <a:gdLst>
                <a:gd name="T0" fmla="*/ 4 h 4"/>
                <a:gd name="T1" fmla="*/ 0 h 4"/>
                <a:gd name="T2" fmla="*/ 0 h 4"/>
                <a:gd name="T3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" name="Rectangle 21">
              <a:extLst>
                <a:ext uri="{FF2B5EF4-FFF2-40B4-BE49-F238E27FC236}">
                  <a16:creationId xmlns="" xmlns:a16="http://schemas.microsoft.com/office/drawing/2014/main" id="{2E68BD54-A079-42F8-BEFA-E724079BA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3973" y="4427540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" name="Freeform 22">
              <a:extLst>
                <a:ext uri="{FF2B5EF4-FFF2-40B4-BE49-F238E27FC236}">
                  <a16:creationId xmlns="" xmlns:a16="http://schemas.microsoft.com/office/drawing/2014/main" id="{BB81BC8F-8869-43D3-810C-B10795D83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275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" name="Rectangle 23">
              <a:extLst>
                <a:ext uri="{FF2B5EF4-FFF2-40B4-BE49-F238E27FC236}">
                  <a16:creationId xmlns="" xmlns:a16="http://schemas.microsoft.com/office/drawing/2014/main" id="{04CBBD0D-1A39-4E6D-8D52-DF86A98D9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2225" y="3725149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" name="Freeform 24">
              <a:extLst>
                <a:ext uri="{FF2B5EF4-FFF2-40B4-BE49-F238E27FC236}">
                  <a16:creationId xmlns="" xmlns:a16="http://schemas.microsoft.com/office/drawing/2014/main" id="{0BB1A8E6-560C-4AED-906E-2B5950CC7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2225" y="37251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" name="Freeform 25">
              <a:extLst>
                <a:ext uri="{FF2B5EF4-FFF2-40B4-BE49-F238E27FC236}">
                  <a16:creationId xmlns="" xmlns:a16="http://schemas.microsoft.com/office/drawing/2014/main" id="{05167F0F-E028-4B2F-B033-B8DC25154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" name="Freeform 26">
              <a:extLst>
                <a:ext uri="{FF2B5EF4-FFF2-40B4-BE49-F238E27FC236}">
                  <a16:creationId xmlns="" xmlns:a16="http://schemas.microsoft.com/office/drawing/2014/main" id="{5A31AFE0-847B-425F-A00C-E51945217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" name="Freeform 27">
              <a:extLst>
                <a:ext uri="{FF2B5EF4-FFF2-40B4-BE49-F238E27FC236}">
                  <a16:creationId xmlns="" xmlns:a16="http://schemas.microsoft.com/office/drawing/2014/main" id="{AD125F15-ECDD-4FD2-9375-EFAC1B379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" name="Freeform 28">
              <a:extLst>
                <a:ext uri="{FF2B5EF4-FFF2-40B4-BE49-F238E27FC236}">
                  <a16:creationId xmlns="" xmlns:a16="http://schemas.microsoft.com/office/drawing/2014/main" id="{6FBDE4E4-D4DA-468D-BDD1-018D95767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" name="Freeform 29">
              <a:extLst>
                <a:ext uri="{FF2B5EF4-FFF2-40B4-BE49-F238E27FC236}">
                  <a16:creationId xmlns="" xmlns:a16="http://schemas.microsoft.com/office/drawing/2014/main" id="{0B688698-950F-4F48-BD60-D4B165E58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" name="Freeform 30">
              <a:extLst>
                <a:ext uri="{FF2B5EF4-FFF2-40B4-BE49-F238E27FC236}">
                  <a16:creationId xmlns="" xmlns:a16="http://schemas.microsoft.com/office/drawing/2014/main" id="{8F7C397B-E348-4335-B921-C8FAE1B7D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" name="Freeform 31">
              <a:extLst>
                <a:ext uri="{FF2B5EF4-FFF2-40B4-BE49-F238E27FC236}">
                  <a16:creationId xmlns="" xmlns:a16="http://schemas.microsoft.com/office/drawing/2014/main" id="{97C77000-73C5-4196-8582-31117E3571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" name="Freeform 32">
              <a:extLst>
                <a:ext uri="{FF2B5EF4-FFF2-40B4-BE49-F238E27FC236}">
                  <a16:creationId xmlns="" xmlns:a16="http://schemas.microsoft.com/office/drawing/2014/main" id="{C8F9143B-0F76-4C63-960D-B216A851C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" name="Rectangle 33">
              <a:extLst>
                <a:ext uri="{FF2B5EF4-FFF2-40B4-BE49-F238E27FC236}">
                  <a16:creationId xmlns="" xmlns:a16="http://schemas.microsoft.com/office/drawing/2014/main" id="{1F51AFFA-628F-431C-812F-52FF28A09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8275" y="3997272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" name="Freeform 34">
              <a:extLst>
                <a:ext uri="{FF2B5EF4-FFF2-40B4-BE49-F238E27FC236}">
                  <a16:creationId xmlns="" xmlns:a16="http://schemas.microsoft.com/office/drawing/2014/main" id="{F82336FC-875B-4DFC-B393-ADE4545DF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7272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" name="Freeform 35">
              <a:extLst>
                <a:ext uri="{FF2B5EF4-FFF2-40B4-BE49-F238E27FC236}">
                  <a16:creationId xmlns="" xmlns:a16="http://schemas.microsoft.com/office/drawing/2014/main" id="{0AB33640-413A-488A-B8D9-1486756BE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317" y="402719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6" name="Freeform 36">
              <a:extLst>
                <a:ext uri="{FF2B5EF4-FFF2-40B4-BE49-F238E27FC236}">
                  <a16:creationId xmlns="" xmlns:a16="http://schemas.microsoft.com/office/drawing/2014/main" id="{866AF93E-DE0E-4143-A4E2-EC56EAB37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317" y="402719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7" name="Freeform 37">
              <a:extLst>
                <a:ext uri="{FF2B5EF4-FFF2-40B4-BE49-F238E27FC236}">
                  <a16:creationId xmlns="" xmlns:a16="http://schemas.microsoft.com/office/drawing/2014/main" id="{9873BBFB-7536-4974-A133-6ACC533C5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838" y="4162540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8" name="Freeform 38">
              <a:extLst>
                <a:ext uri="{FF2B5EF4-FFF2-40B4-BE49-F238E27FC236}">
                  <a16:creationId xmlns="" xmlns:a16="http://schemas.microsoft.com/office/drawing/2014/main" id="{FCA89BBC-42D3-4E6E-BD43-E82505B9D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838" y="4162540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9" name="Rectangle 39">
              <a:extLst>
                <a:ext uri="{FF2B5EF4-FFF2-40B4-BE49-F238E27FC236}">
                  <a16:creationId xmlns="" xmlns:a16="http://schemas.microsoft.com/office/drawing/2014/main" id="{6EC670A9-086A-4837-9D88-1E26D1676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5533" y="4310712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0" name="Freeform 40">
              <a:extLst>
                <a:ext uri="{FF2B5EF4-FFF2-40B4-BE49-F238E27FC236}">
                  <a16:creationId xmlns="" xmlns:a16="http://schemas.microsoft.com/office/drawing/2014/main" id="{54CBFAAD-FA3F-4954-9ED3-F756ADFED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5533" y="43107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1" name="Rectangle 41">
              <a:extLst>
                <a:ext uri="{FF2B5EF4-FFF2-40B4-BE49-F238E27FC236}">
                  <a16:creationId xmlns="" xmlns:a16="http://schemas.microsoft.com/office/drawing/2014/main" id="{573EC16D-FD75-42FE-8E4E-37945CEDD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1232" y="4316411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2" name="Freeform 42">
              <a:extLst>
                <a:ext uri="{FF2B5EF4-FFF2-40B4-BE49-F238E27FC236}">
                  <a16:creationId xmlns="" xmlns:a16="http://schemas.microsoft.com/office/drawing/2014/main" id="{0DF733D2-FFF0-4DAF-AAB9-D4AD5CFC6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1232" y="431641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3" name="Rectangle 43">
              <a:extLst>
                <a:ext uri="{FF2B5EF4-FFF2-40B4-BE49-F238E27FC236}">
                  <a16:creationId xmlns="" xmlns:a16="http://schemas.microsoft.com/office/drawing/2014/main" id="{AAFE99F3-8DE5-4904-AC1E-0E9032011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4" name="Rectangle 44">
              <a:extLst>
                <a:ext uri="{FF2B5EF4-FFF2-40B4-BE49-F238E27FC236}">
                  <a16:creationId xmlns="" xmlns:a16="http://schemas.microsoft.com/office/drawing/2014/main" id="{346EAF26-9BA1-4B20-8B3A-4ED97F87D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5" name="Rectangle 45">
              <a:extLst>
                <a:ext uri="{FF2B5EF4-FFF2-40B4-BE49-F238E27FC236}">
                  <a16:creationId xmlns="" xmlns:a16="http://schemas.microsoft.com/office/drawing/2014/main" id="{BFF24FE9-19A3-4ECE-B97D-FC5F59DC1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6" name="Freeform 46">
              <a:extLst>
                <a:ext uri="{FF2B5EF4-FFF2-40B4-BE49-F238E27FC236}">
                  <a16:creationId xmlns="" xmlns:a16="http://schemas.microsoft.com/office/drawing/2014/main" id="{3243F7F3-4BBE-43BB-9850-F3D98ACB6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9753" y="4347755"/>
              <a:ext cx="0" cy="5699"/>
            </a:xfrm>
            <a:custGeom>
              <a:avLst/>
              <a:gdLst>
                <a:gd name="T0" fmla="*/ 4 h 4"/>
                <a:gd name="T1" fmla="*/ 0 h 4"/>
                <a:gd name="T2" fmla="*/ 0 h 4"/>
                <a:gd name="T3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7" name="Rectangle 47">
              <a:extLst>
                <a:ext uri="{FF2B5EF4-FFF2-40B4-BE49-F238E27FC236}">
                  <a16:creationId xmlns="" xmlns:a16="http://schemas.microsoft.com/office/drawing/2014/main" id="{1F3ACAF6-1F6B-4DA4-B6D9-642958FA2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5452" y="4360578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8" name="Freeform 48">
              <a:extLst>
                <a:ext uri="{FF2B5EF4-FFF2-40B4-BE49-F238E27FC236}">
                  <a16:creationId xmlns="" xmlns:a16="http://schemas.microsoft.com/office/drawing/2014/main" id="{115F0EF3-B994-4008-9D12-D3F74F0B8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5452" y="43605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9" name="Rectangle 49">
              <a:extLst>
                <a:ext uri="{FF2B5EF4-FFF2-40B4-BE49-F238E27FC236}">
                  <a16:creationId xmlns="" xmlns:a16="http://schemas.microsoft.com/office/drawing/2014/main" id="{7A44D704-7B61-4CC0-AED3-5E9ABFC06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3973" y="4427540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0" name="Freeform 50">
              <a:extLst>
                <a:ext uri="{FF2B5EF4-FFF2-40B4-BE49-F238E27FC236}">
                  <a16:creationId xmlns="" xmlns:a16="http://schemas.microsoft.com/office/drawing/2014/main" id="{39E64647-FF8D-414E-B0DC-74649C5E7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275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1" name="Freeform 51">
              <a:extLst>
                <a:ext uri="{FF2B5EF4-FFF2-40B4-BE49-F238E27FC236}">
                  <a16:creationId xmlns="" xmlns:a16="http://schemas.microsoft.com/office/drawing/2014/main" id="{383469A8-E18D-4019-8D96-343BD3C16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46062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2" name="Freeform 52">
              <a:extLst>
                <a:ext uri="{FF2B5EF4-FFF2-40B4-BE49-F238E27FC236}">
                  <a16:creationId xmlns="" xmlns:a16="http://schemas.microsoft.com/office/drawing/2014/main" id="{DB4741AB-7DF2-4F5D-BB0E-37DDFC766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46062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" name="Freeform 53">
              <a:extLst>
                <a:ext uri="{FF2B5EF4-FFF2-40B4-BE49-F238E27FC236}">
                  <a16:creationId xmlns="" xmlns:a16="http://schemas.microsoft.com/office/drawing/2014/main" id="{891AA171-8A4F-4808-A57D-831368958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2576" y="4464583"/>
              <a:ext cx="5699" cy="0"/>
            </a:xfrm>
            <a:custGeom>
              <a:avLst/>
              <a:gdLst>
                <a:gd name="T0" fmla="*/ 4 w 4"/>
                <a:gd name="T1" fmla="*/ 4 w 4"/>
                <a:gd name="T2" fmla="*/ 4 w 4"/>
                <a:gd name="T3" fmla="*/ 0 w 4"/>
                <a:gd name="T4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4" name="Freeform 54">
              <a:extLst>
                <a:ext uri="{FF2B5EF4-FFF2-40B4-BE49-F238E27FC236}">
                  <a16:creationId xmlns="" xmlns:a16="http://schemas.microsoft.com/office/drawing/2014/main" id="{A0CAAD01-CA99-48B0-AFDA-3F45567DA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2576" y="4464583"/>
              <a:ext cx="5699" cy="0"/>
            </a:xfrm>
            <a:custGeom>
              <a:avLst/>
              <a:gdLst>
                <a:gd name="T0" fmla="*/ 4 w 4"/>
                <a:gd name="T1" fmla="*/ 4 w 4"/>
                <a:gd name="T2" fmla="*/ 4 w 4"/>
                <a:gd name="T3" fmla="*/ 0 w 4"/>
                <a:gd name="T4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5" name="Freeform 55">
              <a:extLst>
                <a:ext uri="{FF2B5EF4-FFF2-40B4-BE49-F238E27FC236}">
                  <a16:creationId xmlns="" xmlns:a16="http://schemas.microsoft.com/office/drawing/2014/main" id="{25482075-05A5-4D8F-950A-AC7DFD762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931" y="4490228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6" name="Freeform 56">
              <a:extLst>
                <a:ext uri="{FF2B5EF4-FFF2-40B4-BE49-F238E27FC236}">
                  <a16:creationId xmlns="" xmlns:a16="http://schemas.microsoft.com/office/drawing/2014/main" id="{D3AE1DC9-9B43-4ABB-8FEF-CB787E665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931" y="4490228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7" name="Freeform 57">
              <a:extLst>
                <a:ext uri="{FF2B5EF4-FFF2-40B4-BE49-F238E27FC236}">
                  <a16:creationId xmlns="" xmlns:a16="http://schemas.microsoft.com/office/drawing/2014/main" id="{DE74D5E7-290D-4FA5-9060-55D612CC9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9330" y="1612278"/>
              <a:ext cx="3846766" cy="4510688"/>
            </a:xfrm>
            <a:custGeom>
              <a:avLst/>
              <a:gdLst>
                <a:gd name="T0" fmla="*/ 274 w 624"/>
                <a:gd name="T1" fmla="*/ 2 h 732"/>
                <a:gd name="T2" fmla="*/ 379 w 624"/>
                <a:gd name="T3" fmla="*/ 12 h 732"/>
                <a:gd name="T4" fmla="*/ 450 w 624"/>
                <a:gd name="T5" fmla="*/ 46 h 732"/>
                <a:gd name="T6" fmla="*/ 497 w 624"/>
                <a:gd name="T7" fmla="*/ 89 h 732"/>
                <a:gd name="T8" fmla="*/ 519 w 624"/>
                <a:gd name="T9" fmla="*/ 132 h 732"/>
                <a:gd name="T10" fmla="*/ 527 w 624"/>
                <a:gd name="T11" fmla="*/ 205 h 732"/>
                <a:gd name="T12" fmla="*/ 546 w 624"/>
                <a:gd name="T13" fmla="*/ 248 h 732"/>
                <a:gd name="T14" fmla="*/ 565 w 624"/>
                <a:gd name="T15" fmla="*/ 264 h 732"/>
                <a:gd name="T16" fmla="*/ 610 w 624"/>
                <a:gd name="T17" fmla="*/ 289 h 732"/>
                <a:gd name="T18" fmla="*/ 624 w 624"/>
                <a:gd name="T19" fmla="*/ 315 h 732"/>
                <a:gd name="T20" fmla="*/ 622 w 624"/>
                <a:gd name="T21" fmla="*/ 331 h 732"/>
                <a:gd name="T22" fmla="*/ 590 w 624"/>
                <a:gd name="T23" fmla="*/ 362 h 732"/>
                <a:gd name="T24" fmla="*/ 579 w 624"/>
                <a:gd name="T25" fmla="*/ 371 h 732"/>
                <a:gd name="T26" fmla="*/ 595 w 624"/>
                <a:gd name="T27" fmla="*/ 401 h 732"/>
                <a:gd name="T28" fmla="*/ 593 w 624"/>
                <a:gd name="T29" fmla="*/ 426 h 732"/>
                <a:gd name="T30" fmla="*/ 576 w 624"/>
                <a:gd name="T31" fmla="*/ 433 h 732"/>
                <a:gd name="T32" fmla="*/ 576 w 624"/>
                <a:gd name="T33" fmla="*/ 433 h 732"/>
                <a:gd name="T34" fmla="*/ 574 w 624"/>
                <a:gd name="T35" fmla="*/ 434 h 732"/>
                <a:gd name="T36" fmla="*/ 576 w 624"/>
                <a:gd name="T37" fmla="*/ 439 h 732"/>
                <a:gd name="T38" fmla="*/ 582 w 624"/>
                <a:gd name="T39" fmla="*/ 445 h 732"/>
                <a:gd name="T40" fmla="*/ 584 w 624"/>
                <a:gd name="T41" fmla="*/ 471 h 732"/>
                <a:gd name="T42" fmla="*/ 577 w 624"/>
                <a:gd name="T43" fmla="*/ 477 h 732"/>
                <a:gd name="T44" fmla="*/ 571 w 624"/>
                <a:gd name="T45" fmla="*/ 486 h 732"/>
                <a:gd name="T46" fmla="*/ 576 w 624"/>
                <a:gd name="T47" fmla="*/ 505 h 732"/>
                <a:gd name="T48" fmla="*/ 580 w 624"/>
                <a:gd name="T49" fmla="*/ 513 h 732"/>
                <a:gd name="T50" fmla="*/ 588 w 624"/>
                <a:gd name="T51" fmla="*/ 539 h 732"/>
                <a:gd name="T52" fmla="*/ 556 w 624"/>
                <a:gd name="T53" fmla="*/ 580 h 732"/>
                <a:gd name="T54" fmla="*/ 519 w 624"/>
                <a:gd name="T55" fmla="*/ 591 h 732"/>
                <a:gd name="T56" fmla="*/ 479 w 624"/>
                <a:gd name="T57" fmla="*/ 594 h 732"/>
                <a:gd name="T58" fmla="*/ 431 w 624"/>
                <a:gd name="T59" fmla="*/ 622 h 732"/>
                <a:gd name="T60" fmla="*/ 429 w 624"/>
                <a:gd name="T61" fmla="*/ 645 h 732"/>
                <a:gd name="T62" fmla="*/ 437 w 624"/>
                <a:gd name="T63" fmla="*/ 693 h 732"/>
                <a:gd name="T64" fmla="*/ 451 w 624"/>
                <a:gd name="T65" fmla="*/ 727 h 732"/>
                <a:gd name="T66" fmla="*/ 444 w 624"/>
                <a:gd name="T67" fmla="*/ 730 h 732"/>
                <a:gd name="T68" fmla="*/ 441 w 624"/>
                <a:gd name="T69" fmla="*/ 731 h 732"/>
                <a:gd name="T70" fmla="*/ 436 w 624"/>
                <a:gd name="T71" fmla="*/ 731 h 732"/>
                <a:gd name="T72" fmla="*/ 398 w 624"/>
                <a:gd name="T73" fmla="*/ 730 h 732"/>
                <a:gd name="T74" fmla="*/ 298 w 624"/>
                <a:gd name="T75" fmla="*/ 727 h 732"/>
                <a:gd name="T76" fmla="*/ 199 w 624"/>
                <a:gd name="T77" fmla="*/ 729 h 732"/>
                <a:gd name="T78" fmla="*/ 100 w 624"/>
                <a:gd name="T79" fmla="*/ 731 h 732"/>
                <a:gd name="T80" fmla="*/ 83 w 624"/>
                <a:gd name="T81" fmla="*/ 731 h 732"/>
                <a:gd name="T82" fmla="*/ 120 w 624"/>
                <a:gd name="T83" fmla="*/ 674 h 732"/>
                <a:gd name="T84" fmla="*/ 132 w 624"/>
                <a:gd name="T85" fmla="*/ 635 h 732"/>
                <a:gd name="T86" fmla="*/ 127 w 624"/>
                <a:gd name="T87" fmla="*/ 561 h 732"/>
                <a:gd name="T88" fmla="*/ 81 w 624"/>
                <a:gd name="T89" fmla="*/ 475 h 732"/>
                <a:gd name="T90" fmla="*/ 68 w 624"/>
                <a:gd name="T91" fmla="*/ 460 h 732"/>
                <a:gd name="T92" fmla="*/ 45 w 624"/>
                <a:gd name="T93" fmla="*/ 427 h 732"/>
                <a:gd name="T94" fmla="*/ 46 w 624"/>
                <a:gd name="T95" fmla="*/ 428 h 732"/>
                <a:gd name="T96" fmla="*/ 2 w 624"/>
                <a:gd name="T97" fmla="*/ 309 h 732"/>
                <a:gd name="T98" fmla="*/ 1 w 624"/>
                <a:gd name="T99" fmla="*/ 260 h 732"/>
                <a:gd name="T100" fmla="*/ 4 w 624"/>
                <a:gd name="T101" fmla="*/ 236 h 732"/>
                <a:gd name="T102" fmla="*/ 12 w 624"/>
                <a:gd name="T103" fmla="*/ 203 h 732"/>
                <a:gd name="T104" fmla="*/ 17 w 624"/>
                <a:gd name="T105" fmla="*/ 186 h 732"/>
                <a:gd name="T106" fmla="*/ 24 w 624"/>
                <a:gd name="T107" fmla="*/ 170 h 732"/>
                <a:gd name="T108" fmla="*/ 23 w 624"/>
                <a:gd name="T109" fmla="*/ 171 h 732"/>
                <a:gd name="T110" fmla="*/ 77 w 624"/>
                <a:gd name="T111" fmla="*/ 85 h 732"/>
                <a:gd name="T112" fmla="*/ 77 w 624"/>
                <a:gd name="T113" fmla="*/ 86 h 732"/>
                <a:gd name="T114" fmla="*/ 92 w 624"/>
                <a:gd name="T115" fmla="*/ 71 h 732"/>
                <a:gd name="T116" fmla="*/ 114 w 624"/>
                <a:gd name="T117" fmla="*/ 54 h 732"/>
                <a:gd name="T118" fmla="*/ 163 w 624"/>
                <a:gd name="T119" fmla="*/ 27 h 732"/>
                <a:gd name="T120" fmla="*/ 274 w 624"/>
                <a:gd name="T121" fmla="*/ 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4" h="732">
                  <a:moveTo>
                    <a:pt x="274" y="2"/>
                  </a:moveTo>
                  <a:cubicBezTo>
                    <a:pt x="309" y="0"/>
                    <a:pt x="345" y="2"/>
                    <a:pt x="379" y="12"/>
                  </a:cubicBezTo>
                  <a:cubicBezTo>
                    <a:pt x="405" y="19"/>
                    <a:pt x="428" y="31"/>
                    <a:pt x="450" y="46"/>
                  </a:cubicBezTo>
                  <a:cubicBezTo>
                    <a:pt x="470" y="60"/>
                    <a:pt x="485" y="68"/>
                    <a:pt x="497" y="89"/>
                  </a:cubicBezTo>
                  <a:cubicBezTo>
                    <a:pt x="503" y="100"/>
                    <a:pt x="517" y="120"/>
                    <a:pt x="519" y="132"/>
                  </a:cubicBezTo>
                  <a:cubicBezTo>
                    <a:pt x="524" y="155"/>
                    <a:pt x="523" y="182"/>
                    <a:pt x="527" y="205"/>
                  </a:cubicBezTo>
                  <a:cubicBezTo>
                    <a:pt x="530" y="222"/>
                    <a:pt x="532" y="235"/>
                    <a:pt x="546" y="248"/>
                  </a:cubicBezTo>
                  <a:cubicBezTo>
                    <a:pt x="551" y="254"/>
                    <a:pt x="558" y="260"/>
                    <a:pt x="565" y="264"/>
                  </a:cubicBezTo>
                  <a:cubicBezTo>
                    <a:pt x="579" y="273"/>
                    <a:pt x="597" y="279"/>
                    <a:pt x="610" y="289"/>
                  </a:cubicBezTo>
                  <a:cubicBezTo>
                    <a:pt x="617" y="295"/>
                    <a:pt x="624" y="307"/>
                    <a:pt x="624" y="315"/>
                  </a:cubicBezTo>
                  <a:cubicBezTo>
                    <a:pt x="624" y="320"/>
                    <a:pt x="623" y="326"/>
                    <a:pt x="622" y="331"/>
                  </a:cubicBezTo>
                  <a:cubicBezTo>
                    <a:pt x="618" y="347"/>
                    <a:pt x="604" y="356"/>
                    <a:pt x="590" y="362"/>
                  </a:cubicBezTo>
                  <a:cubicBezTo>
                    <a:pt x="585" y="364"/>
                    <a:pt x="581" y="365"/>
                    <a:pt x="579" y="371"/>
                  </a:cubicBezTo>
                  <a:cubicBezTo>
                    <a:pt x="578" y="378"/>
                    <a:pt x="594" y="398"/>
                    <a:pt x="595" y="401"/>
                  </a:cubicBezTo>
                  <a:cubicBezTo>
                    <a:pt x="601" y="414"/>
                    <a:pt x="599" y="419"/>
                    <a:pt x="593" y="426"/>
                  </a:cubicBezTo>
                  <a:cubicBezTo>
                    <a:pt x="587" y="430"/>
                    <a:pt x="582" y="431"/>
                    <a:pt x="576" y="433"/>
                  </a:cubicBezTo>
                  <a:cubicBezTo>
                    <a:pt x="575" y="434"/>
                    <a:pt x="576" y="433"/>
                    <a:pt x="576" y="433"/>
                  </a:cubicBezTo>
                  <a:cubicBezTo>
                    <a:pt x="577" y="433"/>
                    <a:pt x="578" y="433"/>
                    <a:pt x="574" y="434"/>
                  </a:cubicBezTo>
                  <a:cubicBezTo>
                    <a:pt x="571" y="436"/>
                    <a:pt x="574" y="437"/>
                    <a:pt x="576" y="439"/>
                  </a:cubicBezTo>
                  <a:cubicBezTo>
                    <a:pt x="577" y="440"/>
                    <a:pt x="580" y="443"/>
                    <a:pt x="582" y="445"/>
                  </a:cubicBezTo>
                  <a:cubicBezTo>
                    <a:pt x="586" y="450"/>
                    <a:pt x="591" y="464"/>
                    <a:pt x="584" y="471"/>
                  </a:cubicBezTo>
                  <a:cubicBezTo>
                    <a:pt x="584" y="471"/>
                    <a:pt x="578" y="476"/>
                    <a:pt x="577" y="477"/>
                  </a:cubicBezTo>
                  <a:cubicBezTo>
                    <a:pt x="575" y="480"/>
                    <a:pt x="572" y="483"/>
                    <a:pt x="571" y="486"/>
                  </a:cubicBezTo>
                  <a:cubicBezTo>
                    <a:pt x="569" y="493"/>
                    <a:pt x="573" y="498"/>
                    <a:pt x="576" y="505"/>
                  </a:cubicBezTo>
                  <a:cubicBezTo>
                    <a:pt x="577" y="508"/>
                    <a:pt x="578" y="511"/>
                    <a:pt x="580" y="513"/>
                  </a:cubicBezTo>
                  <a:cubicBezTo>
                    <a:pt x="584" y="522"/>
                    <a:pt x="587" y="529"/>
                    <a:pt x="588" y="539"/>
                  </a:cubicBezTo>
                  <a:cubicBezTo>
                    <a:pt x="589" y="557"/>
                    <a:pt x="572" y="572"/>
                    <a:pt x="556" y="580"/>
                  </a:cubicBezTo>
                  <a:cubicBezTo>
                    <a:pt x="543" y="587"/>
                    <a:pt x="532" y="589"/>
                    <a:pt x="519" y="591"/>
                  </a:cubicBezTo>
                  <a:cubicBezTo>
                    <a:pt x="506" y="592"/>
                    <a:pt x="492" y="593"/>
                    <a:pt x="479" y="594"/>
                  </a:cubicBezTo>
                  <a:cubicBezTo>
                    <a:pt x="457" y="596"/>
                    <a:pt x="439" y="597"/>
                    <a:pt x="431" y="622"/>
                  </a:cubicBezTo>
                  <a:cubicBezTo>
                    <a:pt x="430" y="629"/>
                    <a:pt x="429" y="639"/>
                    <a:pt x="429" y="645"/>
                  </a:cubicBezTo>
                  <a:cubicBezTo>
                    <a:pt x="428" y="660"/>
                    <a:pt x="432" y="680"/>
                    <a:pt x="437" y="693"/>
                  </a:cubicBezTo>
                  <a:cubicBezTo>
                    <a:pt x="443" y="710"/>
                    <a:pt x="443" y="711"/>
                    <a:pt x="451" y="727"/>
                  </a:cubicBezTo>
                  <a:cubicBezTo>
                    <a:pt x="449" y="729"/>
                    <a:pt x="447" y="729"/>
                    <a:pt x="444" y="730"/>
                  </a:cubicBezTo>
                  <a:cubicBezTo>
                    <a:pt x="443" y="731"/>
                    <a:pt x="442" y="731"/>
                    <a:pt x="441" y="731"/>
                  </a:cubicBezTo>
                  <a:cubicBezTo>
                    <a:pt x="439" y="731"/>
                    <a:pt x="439" y="731"/>
                    <a:pt x="436" y="731"/>
                  </a:cubicBezTo>
                  <a:cubicBezTo>
                    <a:pt x="423" y="731"/>
                    <a:pt x="411" y="731"/>
                    <a:pt x="398" y="730"/>
                  </a:cubicBezTo>
                  <a:cubicBezTo>
                    <a:pt x="365" y="729"/>
                    <a:pt x="328" y="727"/>
                    <a:pt x="298" y="727"/>
                  </a:cubicBezTo>
                  <a:cubicBezTo>
                    <a:pt x="265" y="726"/>
                    <a:pt x="232" y="727"/>
                    <a:pt x="199" y="729"/>
                  </a:cubicBezTo>
                  <a:cubicBezTo>
                    <a:pt x="166" y="730"/>
                    <a:pt x="133" y="732"/>
                    <a:pt x="100" y="731"/>
                  </a:cubicBezTo>
                  <a:cubicBezTo>
                    <a:pt x="94" y="731"/>
                    <a:pt x="88" y="731"/>
                    <a:pt x="83" y="731"/>
                  </a:cubicBezTo>
                  <a:cubicBezTo>
                    <a:pt x="97" y="713"/>
                    <a:pt x="111" y="694"/>
                    <a:pt x="120" y="674"/>
                  </a:cubicBezTo>
                  <a:cubicBezTo>
                    <a:pt x="125" y="661"/>
                    <a:pt x="129" y="649"/>
                    <a:pt x="132" y="635"/>
                  </a:cubicBezTo>
                  <a:cubicBezTo>
                    <a:pt x="137" y="610"/>
                    <a:pt x="133" y="584"/>
                    <a:pt x="127" y="561"/>
                  </a:cubicBezTo>
                  <a:cubicBezTo>
                    <a:pt x="119" y="529"/>
                    <a:pt x="100" y="501"/>
                    <a:pt x="81" y="475"/>
                  </a:cubicBezTo>
                  <a:cubicBezTo>
                    <a:pt x="77" y="470"/>
                    <a:pt x="72" y="465"/>
                    <a:pt x="68" y="460"/>
                  </a:cubicBezTo>
                  <a:cubicBezTo>
                    <a:pt x="59" y="449"/>
                    <a:pt x="52" y="438"/>
                    <a:pt x="45" y="427"/>
                  </a:cubicBezTo>
                  <a:cubicBezTo>
                    <a:pt x="45" y="427"/>
                    <a:pt x="45" y="428"/>
                    <a:pt x="46" y="428"/>
                  </a:cubicBezTo>
                  <a:cubicBezTo>
                    <a:pt x="23" y="392"/>
                    <a:pt x="8" y="352"/>
                    <a:pt x="2" y="309"/>
                  </a:cubicBezTo>
                  <a:cubicBezTo>
                    <a:pt x="0" y="293"/>
                    <a:pt x="0" y="276"/>
                    <a:pt x="1" y="260"/>
                  </a:cubicBezTo>
                  <a:cubicBezTo>
                    <a:pt x="1" y="252"/>
                    <a:pt x="3" y="244"/>
                    <a:pt x="4" y="236"/>
                  </a:cubicBezTo>
                  <a:cubicBezTo>
                    <a:pt x="5" y="225"/>
                    <a:pt x="9" y="214"/>
                    <a:pt x="12" y="203"/>
                  </a:cubicBezTo>
                  <a:cubicBezTo>
                    <a:pt x="13" y="198"/>
                    <a:pt x="15" y="192"/>
                    <a:pt x="17" y="186"/>
                  </a:cubicBezTo>
                  <a:cubicBezTo>
                    <a:pt x="19" y="181"/>
                    <a:pt x="21" y="174"/>
                    <a:pt x="24" y="170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38" y="140"/>
                    <a:pt x="53" y="110"/>
                    <a:pt x="77" y="85"/>
                  </a:cubicBezTo>
                  <a:cubicBezTo>
                    <a:pt x="77" y="85"/>
                    <a:pt x="77" y="86"/>
                    <a:pt x="77" y="86"/>
                  </a:cubicBezTo>
                  <a:cubicBezTo>
                    <a:pt x="80" y="80"/>
                    <a:pt x="87" y="76"/>
                    <a:pt x="92" y="71"/>
                  </a:cubicBezTo>
                  <a:cubicBezTo>
                    <a:pt x="99" y="65"/>
                    <a:pt x="106" y="59"/>
                    <a:pt x="114" y="54"/>
                  </a:cubicBezTo>
                  <a:cubicBezTo>
                    <a:pt x="129" y="43"/>
                    <a:pt x="146" y="34"/>
                    <a:pt x="163" y="27"/>
                  </a:cubicBezTo>
                  <a:cubicBezTo>
                    <a:pt x="198" y="12"/>
                    <a:pt x="236" y="4"/>
                    <a:pt x="27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8" name="Freeform 58">
              <a:extLst>
                <a:ext uri="{FF2B5EF4-FFF2-40B4-BE49-F238E27FC236}">
                  <a16:creationId xmlns="" xmlns:a16="http://schemas.microsoft.com/office/drawing/2014/main" id="{B6813482-0C32-41EB-BDDC-0D7DE2469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9330" y="1612278"/>
              <a:ext cx="3365208" cy="4510688"/>
            </a:xfrm>
            <a:custGeom>
              <a:avLst/>
              <a:gdLst>
                <a:gd name="T0" fmla="*/ 398 w 546"/>
                <a:gd name="T1" fmla="*/ 730 h 732"/>
                <a:gd name="T2" fmla="*/ 298 w 546"/>
                <a:gd name="T3" fmla="*/ 727 h 732"/>
                <a:gd name="T4" fmla="*/ 199 w 546"/>
                <a:gd name="T5" fmla="*/ 729 h 732"/>
                <a:gd name="T6" fmla="*/ 100 w 546"/>
                <a:gd name="T7" fmla="*/ 731 h 732"/>
                <a:gd name="T8" fmla="*/ 83 w 546"/>
                <a:gd name="T9" fmla="*/ 731 h 732"/>
                <a:gd name="T10" fmla="*/ 120 w 546"/>
                <a:gd name="T11" fmla="*/ 674 h 732"/>
                <a:gd name="T12" fmla="*/ 132 w 546"/>
                <a:gd name="T13" fmla="*/ 635 h 732"/>
                <a:gd name="T14" fmla="*/ 127 w 546"/>
                <a:gd name="T15" fmla="*/ 561 h 732"/>
                <a:gd name="T16" fmla="*/ 81 w 546"/>
                <a:gd name="T17" fmla="*/ 475 h 732"/>
                <a:gd name="T18" fmla="*/ 68 w 546"/>
                <a:gd name="T19" fmla="*/ 460 h 732"/>
                <a:gd name="T20" fmla="*/ 45 w 546"/>
                <a:gd name="T21" fmla="*/ 427 h 732"/>
                <a:gd name="T22" fmla="*/ 46 w 546"/>
                <a:gd name="T23" fmla="*/ 428 h 732"/>
                <a:gd name="T24" fmla="*/ 2 w 546"/>
                <a:gd name="T25" fmla="*/ 309 h 732"/>
                <a:gd name="T26" fmla="*/ 1 w 546"/>
                <a:gd name="T27" fmla="*/ 260 h 732"/>
                <a:gd name="T28" fmla="*/ 4 w 546"/>
                <a:gd name="T29" fmla="*/ 236 h 732"/>
                <a:gd name="T30" fmla="*/ 12 w 546"/>
                <a:gd name="T31" fmla="*/ 203 h 732"/>
                <a:gd name="T32" fmla="*/ 17 w 546"/>
                <a:gd name="T33" fmla="*/ 186 h 732"/>
                <a:gd name="T34" fmla="*/ 24 w 546"/>
                <a:gd name="T35" fmla="*/ 170 h 732"/>
                <a:gd name="T36" fmla="*/ 23 w 546"/>
                <a:gd name="T37" fmla="*/ 171 h 732"/>
                <a:gd name="T38" fmla="*/ 77 w 546"/>
                <a:gd name="T39" fmla="*/ 85 h 732"/>
                <a:gd name="T40" fmla="*/ 77 w 546"/>
                <a:gd name="T41" fmla="*/ 86 h 732"/>
                <a:gd name="T42" fmla="*/ 92 w 546"/>
                <a:gd name="T43" fmla="*/ 71 h 732"/>
                <a:gd name="T44" fmla="*/ 114 w 546"/>
                <a:gd name="T45" fmla="*/ 54 h 732"/>
                <a:gd name="T46" fmla="*/ 163 w 546"/>
                <a:gd name="T47" fmla="*/ 27 h 732"/>
                <a:gd name="T48" fmla="*/ 274 w 546"/>
                <a:gd name="T49" fmla="*/ 2 h 732"/>
                <a:gd name="T50" fmla="*/ 379 w 546"/>
                <a:gd name="T51" fmla="*/ 12 h 732"/>
                <a:gd name="T52" fmla="*/ 450 w 546"/>
                <a:gd name="T53" fmla="*/ 46 h 732"/>
                <a:gd name="T54" fmla="*/ 492 w 546"/>
                <a:gd name="T55" fmla="*/ 81 h 732"/>
                <a:gd name="T56" fmla="*/ 519 w 546"/>
                <a:gd name="T57" fmla="*/ 132 h 732"/>
                <a:gd name="T58" fmla="*/ 527 w 546"/>
                <a:gd name="T59" fmla="*/ 205 h 732"/>
                <a:gd name="T60" fmla="*/ 546 w 546"/>
                <a:gd name="T61" fmla="*/ 248 h 732"/>
                <a:gd name="T62" fmla="*/ 398 w 546"/>
                <a:gd name="T63" fmla="*/ 73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6" h="732">
                  <a:moveTo>
                    <a:pt x="398" y="730"/>
                  </a:moveTo>
                  <a:cubicBezTo>
                    <a:pt x="365" y="729"/>
                    <a:pt x="328" y="727"/>
                    <a:pt x="298" y="727"/>
                  </a:cubicBezTo>
                  <a:cubicBezTo>
                    <a:pt x="265" y="726"/>
                    <a:pt x="232" y="727"/>
                    <a:pt x="199" y="729"/>
                  </a:cubicBezTo>
                  <a:cubicBezTo>
                    <a:pt x="166" y="730"/>
                    <a:pt x="133" y="732"/>
                    <a:pt x="100" y="731"/>
                  </a:cubicBezTo>
                  <a:cubicBezTo>
                    <a:pt x="94" y="731"/>
                    <a:pt x="88" y="731"/>
                    <a:pt x="83" y="731"/>
                  </a:cubicBezTo>
                  <a:cubicBezTo>
                    <a:pt x="97" y="713"/>
                    <a:pt x="111" y="694"/>
                    <a:pt x="120" y="674"/>
                  </a:cubicBezTo>
                  <a:cubicBezTo>
                    <a:pt x="125" y="661"/>
                    <a:pt x="129" y="649"/>
                    <a:pt x="132" y="635"/>
                  </a:cubicBezTo>
                  <a:cubicBezTo>
                    <a:pt x="137" y="610"/>
                    <a:pt x="133" y="584"/>
                    <a:pt x="127" y="561"/>
                  </a:cubicBezTo>
                  <a:cubicBezTo>
                    <a:pt x="119" y="529"/>
                    <a:pt x="100" y="501"/>
                    <a:pt x="81" y="475"/>
                  </a:cubicBezTo>
                  <a:cubicBezTo>
                    <a:pt x="77" y="470"/>
                    <a:pt x="72" y="465"/>
                    <a:pt x="68" y="460"/>
                  </a:cubicBezTo>
                  <a:cubicBezTo>
                    <a:pt x="59" y="449"/>
                    <a:pt x="52" y="438"/>
                    <a:pt x="45" y="427"/>
                  </a:cubicBezTo>
                  <a:cubicBezTo>
                    <a:pt x="45" y="427"/>
                    <a:pt x="45" y="428"/>
                    <a:pt x="46" y="428"/>
                  </a:cubicBezTo>
                  <a:cubicBezTo>
                    <a:pt x="23" y="392"/>
                    <a:pt x="8" y="352"/>
                    <a:pt x="2" y="309"/>
                  </a:cubicBezTo>
                  <a:cubicBezTo>
                    <a:pt x="0" y="293"/>
                    <a:pt x="0" y="276"/>
                    <a:pt x="1" y="260"/>
                  </a:cubicBezTo>
                  <a:cubicBezTo>
                    <a:pt x="1" y="252"/>
                    <a:pt x="3" y="244"/>
                    <a:pt x="4" y="236"/>
                  </a:cubicBezTo>
                  <a:cubicBezTo>
                    <a:pt x="5" y="225"/>
                    <a:pt x="9" y="214"/>
                    <a:pt x="12" y="203"/>
                  </a:cubicBezTo>
                  <a:cubicBezTo>
                    <a:pt x="13" y="198"/>
                    <a:pt x="15" y="192"/>
                    <a:pt x="17" y="186"/>
                  </a:cubicBezTo>
                  <a:cubicBezTo>
                    <a:pt x="19" y="181"/>
                    <a:pt x="21" y="174"/>
                    <a:pt x="24" y="170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38" y="140"/>
                    <a:pt x="53" y="110"/>
                    <a:pt x="77" y="85"/>
                  </a:cubicBezTo>
                  <a:cubicBezTo>
                    <a:pt x="77" y="85"/>
                    <a:pt x="77" y="86"/>
                    <a:pt x="77" y="86"/>
                  </a:cubicBezTo>
                  <a:cubicBezTo>
                    <a:pt x="80" y="80"/>
                    <a:pt x="87" y="76"/>
                    <a:pt x="92" y="71"/>
                  </a:cubicBezTo>
                  <a:cubicBezTo>
                    <a:pt x="99" y="65"/>
                    <a:pt x="106" y="59"/>
                    <a:pt x="114" y="54"/>
                  </a:cubicBezTo>
                  <a:cubicBezTo>
                    <a:pt x="129" y="43"/>
                    <a:pt x="146" y="34"/>
                    <a:pt x="163" y="27"/>
                  </a:cubicBezTo>
                  <a:cubicBezTo>
                    <a:pt x="198" y="12"/>
                    <a:pt x="236" y="4"/>
                    <a:pt x="274" y="2"/>
                  </a:cubicBezTo>
                  <a:cubicBezTo>
                    <a:pt x="309" y="0"/>
                    <a:pt x="345" y="2"/>
                    <a:pt x="379" y="12"/>
                  </a:cubicBezTo>
                  <a:cubicBezTo>
                    <a:pt x="405" y="19"/>
                    <a:pt x="428" y="31"/>
                    <a:pt x="450" y="46"/>
                  </a:cubicBezTo>
                  <a:cubicBezTo>
                    <a:pt x="470" y="60"/>
                    <a:pt x="475" y="65"/>
                    <a:pt x="492" y="81"/>
                  </a:cubicBezTo>
                  <a:cubicBezTo>
                    <a:pt x="498" y="92"/>
                    <a:pt x="516" y="113"/>
                    <a:pt x="519" y="132"/>
                  </a:cubicBezTo>
                  <a:cubicBezTo>
                    <a:pt x="524" y="155"/>
                    <a:pt x="523" y="182"/>
                    <a:pt x="527" y="205"/>
                  </a:cubicBezTo>
                  <a:cubicBezTo>
                    <a:pt x="530" y="222"/>
                    <a:pt x="532" y="235"/>
                    <a:pt x="546" y="248"/>
                  </a:cubicBezTo>
                  <a:cubicBezTo>
                    <a:pt x="398" y="730"/>
                    <a:pt x="398" y="730"/>
                    <a:pt x="398" y="73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9" name="Freeform 59">
              <a:extLst>
                <a:ext uri="{FF2B5EF4-FFF2-40B4-BE49-F238E27FC236}">
                  <a16:creationId xmlns="" xmlns:a16="http://schemas.microsoft.com/office/drawing/2014/main" id="{963971F5-45AB-49BD-A3C3-EE2E011CD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1367" y="3139586"/>
              <a:ext cx="894729" cy="2132818"/>
            </a:xfrm>
            <a:custGeom>
              <a:avLst/>
              <a:gdLst>
                <a:gd name="T0" fmla="*/ 67 w 145"/>
                <a:gd name="T1" fmla="*/ 0 h 346"/>
                <a:gd name="T2" fmla="*/ 86 w 145"/>
                <a:gd name="T3" fmla="*/ 16 h 346"/>
                <a:gd name="T4" fmla="*/ 131 w 145"/>
                <a:gd name="T5" fmla="*/ 41 h 346"/>
                <a:gd name="T6" fmla="*/ 145 w 145"/>
                <a:gd name="T7" fmla="*/ 67 h 346"/>
                <a:gd name="T8" fmla="*/ 143 w 145"/>
                <a:gd name="T9" fmla="*/ 83 h 346"/>
                <a:gd name="T10" fmla="*/ 111 w 145"/>
                <a:gd name="T11" fmla="*/ 114 h 346"/>
                <a:gd name="T12" fmla="*/ 100 w 145"/>
                <a:gd name="T13" fmla="*/ 123 h 346"/>
                <a:gd name="T14" fmla="*/ 116 w 145"/>
                <a:gd name="T15" fmla="*/ 153 h 346"/>
                <a:gd name="T16" fmla="*/ 114 w 145"/>
                <a:gd name="T17" fmla="*/ 178 h 346"/>
                <a:gd name="T18" fmla="*/ 97 w 145"/>
                <a:gd name="T19" fmla="*/ 185 h 346"/>
                <a:gd name="T20" fmla="*/ 97 w 145"/>
                <a:gd name="T21" fmla="*/ 185 h 346"/>
                <a:gd name="T22" fmla="*/ 95 w 145"/>
                <a:gd name="T23" fmla="*/ 186 h 346"/>
                <a:gd name="T24" fmla="*/ 97 w 145"/>
                <a:gd name="T25" fmla="*/ 191 h 346"/>
                <a:gd name="T26" fmla="*/ 103 w 145"/>
                <a:gd name="T27" fmla="*/ 197 h 346"/>
                <a:gd name="T28" fmla="*/ 105 w 145"/>
                <a:gd name="T29" fmla="*/ 223 h 346"/>
                <a:gd name="T30" fmla="*/ 98 w 145"/>
                <a:gd name="T31" fmla="*/ 229 h 346"/>
                <a:gd name="T32" fmla="*/ 92 w 145"/>
                <a:gd name="T33" fmla="*/ 238 h 346"/>
                <a:gd name="T34" fmla="*/ 97 w 145"/>
                <a:gd name="T35" fmla="*/ 257 h 346"/>
                <a:gd name="T36" fmla="*/ 101 w 145"/>
                <a:gd name="T37" fmla="*/ 265 h 346"/>
                <a:gd name="T38" fmla="*/ 109 w 145"/>
                <a:gd name="T39" fmla="*/ 291 h 346"/>
                <a:gd name="T40" fmla="*/ 77 w 145"/>
                <a:gd name="T41" fmla="*/ 332 h 346"/>
                <a:gd name="T42" fmla="*/ 40 w 145"/>
                <a:gd name="T43" fmla="*/ 343 h 346"/>
                <a:gd name="T44" fmla="*/ 0 w 145"/>
                <a:gd name="T45" fmla="*/ 346 h 346"/>
                <a:gd name="T46" fmla="*/ 67 w 145"/>
                <a:gd name="T4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5" h="346">
                  <a:moveTo>
                    <a:pt x="67" y="0"/>
                  </a:moveTo>
                  <a:cubicBezTo>
                    <a:pt x="72" y="6"/>
                    <a:pt x="79" y="12"/>
                    <a:pt x="86" y="16"/>
                  </a:cubicBezTo>
                  <a:cubicBezTo>
                    <a:pt x="100" y="25"/>
                    <a:pt x="118" y="31"/>
                    <a:pt x="131" y="41"/>
                  </a:cubicBezTo>
                  <a:cubicBezTo>
                    <a:pt x="138" y="47"/>
                    <a:pt x="145" y="59"/>
                    <a:pt x="145" y="67"/>
                  </a:cubicBezTo>
                  <a:cubicBezTo>
                    <a:pt x="145" y="72"/>
                    <a:pt x="144" y="78"/>
                    <a:pt x="143" y="83"/>
                  </a:cubicBezTo>
                  <a:cubicBezTo>
                    <a:pt x="139" y="99"/>
                    <a:pt x="125" y="108"/>
                    <a:pt x="111" y="114"/>
                  </a:cubicBezTo>
                  <a:cubicBezTo>
                    <a:pt x="106" y="116"/>
                    <a:pt x="102" y="117"/>
                    <a:pt x="100" y="123"/>
                  </a:cubicBezTo>
                  <a:cubicBezTo>
                    <a:pt x="99" y="130"/>
                    <a:pt x="115" y="150"/>
                    <a:pt x="116" y="153"/>
                  </a:cubicBezTo>
                  <a:cubicBezTo>
                    <a:pt x="122" y="166"/>
                    <a:pt x="120" y="171"/>
                    <a:pt x="114" y="178"/>
                  </a:cubicBezTo>
                  <a:cubicBezTo>
                    <a:pt x="108" y="182"/>
                    <a:pt x="103" y="183"/>
                    <a:pt x="97" y="185"/>
                  </a:cubicBezTo>
                  <a:cubicBezTo>
                    <a:pt x="96" y="186"/>
                    <a:pt x="97" y="185"/>
                    <a:pt x="97" y="185"/>
                  </a:cubicBezTo>
                  <a:cubicBezTo>
                    <a:pt x="98" y="185"/>
                    <a:pt x="99" y="185"/>
                    <a:pt x="95" y="186"/>
                  </a:cubicBezTo>
                  <a:cubicBezTo>
                    <a:pt x="92" y="188"/>
                    <a:pt x="95" y="189"/>
                    <a:pt x="97" y="191"/>
                  </a:cubicBezTo>
                  <a:cubicBezTo>
                    <a:pt x="98" y="192"/>
                    <a:pt x="101" y="195"/>
                    <a:pt x="103" y="197"/>
                  </a:cubicBezTo>
                  <a:cubicBezTo>
                    <a:pt x="107" y="202"/>
                    <a:pt x="112" y="216"/>
                    <a:pt x="105" y="223"/>
                  </a:cubicBezTo>
                  <a:cubicBezTo>
                    <a:pt x="105" y="223"/>
                    <a:pt x="99" y="228"/>
                    <a:pt x="98" y="229"/>
                  </a:cubicBezTo>
                  <a:cubicBezTo>
                    <a:pt x="96" y="232"/>
                    <a:pt x="93" y="235"/>
                    <a:pt x="92" y="238"/>
                  </a:cubicBezTo>
                  <a:cubicBezTo>
                    <a:pt x="90" y="245"/>
                    <a:pt x="94" y="250"/>
                    <a:pt x="97" y="257"/>
                  </a:cubicBezTo>
                  <a:cubicBezTo>
                    <a:pt x="98" y="260"/>
                    <a:pt x="99" y="263"/>
                    <a:pt x="101" y="265"/>
                  </a:cubicBezTo>
                  <a:cubicBezTo>
                    <a:pt x="105" y="274"/>
                    <a:pt x="108" y="281"/>
                    <a:pt x="109" y="291"/>
                  </a:cubicBezTo>
                  <a:cubicBezTo>
                    <a:pt x="110" y="309"/>
                    <a:pt x="93" y="324"/>
                    <a:pt x="77" y="332"/>
                  </a:cubicBezTo>
                  <a:cubicBezTo>
                    <a:pt x="64" y="339"/>
                    <a:pt x="53" y="341"/>
                    <a:pt x="40" y="343"/>
                  </a:cubicBezTo>
                  <a:cubicBezTo>
                    <a:pt x="27" y="344"/>
                    <a:pt x="13" y="345"/>
                    <a:pt x="0" y="346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0" name="Freeform 60">
              <a:extLst>
                <a:ext uri="{FF2B5EF4-FFF2-40B4-BE49-F238E27FC236}">
                  <a16:creationId xmlns="" xmlns:a16="http://schemas.microsoft.com/office/drawing/2014/main" id="{4555C48C-AD0F-4B0B-BF54-14A585343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4190" y="3472972"/>
              <a:ext cx="881907" cy="1799431"/>
            </a:xfrm>
            <a:custGeom>
              <a:avLst/>
              <a:gdLst>
                <a:gd name="T0" fmla="*/ 140 w 143"/>
                <a:gd name="T1" fmla="*/ 3 h 292"/>
                <a:gd name="T2" fmla="*/ 140 w 143"/>
                <a:gd name="T3" fmla="*/ 4 h 292"/>
                <a:gd name="T4" fmla="*/ 129 w 143"/>
                <a:gd name="T5" fmla="*/ 35 h 292"/>
                <a:gd name="T6" fmla="*/ 110 w 143"/>
                <a:gd name="T7" fmla="*/ 46 h 292"/>
                <a:gd name="T8" fmla="*/ 91 w 143"/>
                <a:gd name="T9" fmla="*/ 65 h 292"/>
                <a:gd name="T10" fmla="*/ 104 w 143"/>
                <a:gd name="T11" fmla="*/ 90 h 292"/>
                <a:gd name="T12" fmla="*/ 108 w 143"/>
                <a:gd name="T13" fmla="*/ 107 h 292"/>
                <a:gd name="T14" fmla="*/ 92 w 143"/>
                <a:gd name="T15" fmla="*/ 123 h 292"/>
                <a:gd name="T16" fmla="*/ 84 w 143"/>
                <a:gd name="T17" fmla="*/ 128 h 292"/>
                <a:gd name="T18" fmla="*/ 92 w 143"/>
                <a:gd name="T19" fmla="*/ 137 h 292"/>
                <a:gd name="T20" fmla="*/ 99 w 143"/>
                <a:gd name="T21" fmla="*/ 155 h 292"/>
                <a:gd name="T22" fmla="*/ 86 w 143"/>
                <a:gd name="T23" fmla="*/ 173 h 292"/>
                <a:gd name="T24" fmla="*/ 86 w 143"/>
                <a:gd name="T25" fmla="*/ 194 h 292"/>
                <a:gd name="T26" fmla="*/ 100 w 143"/>
                <a:gd name="T27" fmla="*/ 230 h 292"/>
                <a:gd name="T28" fmla="*/ 101 w 143"/>
                <a:gd name="T29" fmla="*/ 236 h 292"/>
                <a:gd name="T30" fmla="*/ 37 w 143"/>
                <a:gd name="T31" fmla="*/ 286 h 292"/>
                <a:gd name="T32" fmla="*/ 0 w 143"/>
                <a:gd name="T33" fmla="*/ 292 h 292"/>
                <a:gd name="T34" fmla="*/ 75 w 143"/>
                <a:gd name="T35" fmla="*/ 278 h 292"/>
                <a:gd name="T36" fmla="*/ 107 w 143"/>
                <a:gd name="T37" fmla="*/ 237 h 292"/>
                <a:gd name="T38" fmla="*/ 95 w 143"/>
                <a:gd name="T39" fmla="*/ 203 h 292"/>
                <a:gd name="T40" fmla="*/ 90 w 143"/>
                <a:gd name="T41" fmla="*/ 184 h 292"/>
                <a:gd name="T42" fmla="*/ 103 w 143"/>
                <a:gd name="T43" fmla="*/ 169 h 292"/>
                <a:gd name="T44" fmla="*/ 103 w 143"/>
                <a:gd name="T45" fmla="*/ 169 h 292"/>
                <a:gd name="T46" fmla="*/ 106 w 143"/>
                <a:gd name="T47" fmla="*/ 159 h 292"/>
                <a:gd name="T48" fmla="*/ 95 w 143"/>
                <a:gd name="T49" fmla="*/ 137 h 292"/>
                <a:gd name="T50" fmla="*/ 93 w 143"/>
                <a:gd name="T51" fmla="*/ 132 h 292"/>
                <a:gd name="T52" fmla="*/ 95 w 143"/>
                <a:gd name="T53" fmla="*/ 131 h 292"/>
                <a:gd name="T54" fmla="*/ 95 w 143"/>
                <a:gd name="T55" fmla="*/ 132 h 292"/>
                <a:gd name="T56" fmla="*/ 95 w 143"/>
                <a:gd name="T57" fmla="*/ 131 h 292"/>
                <a:gd name="T58" fmla="*/ 118 w 143"/>
                <a:gd name="T59" fmla="*/ 112 h 292"/>
                <a:gd name="T60" fmla="*/ 98 w 143"/>
                <a:gd name="T61" fmla="*/ 70 h 292"/>
                <a:gd name="T62" fmla="*/ 109 w 143"/>
                <a:gd name="T63" fmla="*/ 60 h 292"/>
                <a:gd name="T64" fmla="*/ 143 w 143"/>
                <a:gd name="T65" fmla="*/ 1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292">
                  <a:moveTo>
                    <a:pt x="139" y="0"/>
                  </a:moveTo>
                  <a:cubicBezTo>
                    <a:pt x="139" y="1"/>
                    <a:pt x="139" y="2"/>
                    <a:pt x="140" y="3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40" y="3"/>
                    <a:pt x="140" y="3"/>
                    <a:pt x="140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40" y="9"/>
                    <a:pt x="139" y="27"/>
                    <a:pt x="129" y="35"/>
                  </a:cubicBezTo>
                  <a:cubicBezTo>
                    <a:pt x="126" y="37"/>
                    <a:pt x="123" y="38"/>
                    <a:pt x="121" y="40"/>
                  </a:cubicBezTo>
                  <a:cubicBezTo>
                    <a:pt x="117" y="42"/>
                    <a:pt x="113" y="44"/>
                    <a:pt x="110" y="46"/>
                  </a:cubicBezTo>
                  <a:cubicBezTo>
                    <a:pt x="104" y="50"/>
                    <a:pt x="93" y="55"/>
                    <a:pt x="91" y="63"/>
                  </a:cubicBezTo>
                  <a:cubicBezTo>
                    <a:pt x="91" y="64"/>
                    <a:pt x="91" y="64"/>
                    <a:pt x="91" y="65"/>
                  </a:cubicBezTo>
                  <a:cubicBezTo>
                    <a:pt x="91" y="71"/>
                    <a:pt x="95" y="75"/>
                    <a:pt x="98" y="80"/>
                  </a:cubicBezTo>
                  <a:cubicBezTo>
                    <a:pt x="100" y="83"/>
                    <a:pt x="102" y="86"/>
                    <a:pt x="104" y="90"/>
                  </a:cubicBezTo>
                  <a:cubicBezTo>
                    <a:pt x="106" y="95"/>
                    <a:pt x="108" y="101"/>
                    <a:pt x="108" y="107"/>
                  </a:cubicBezTo>
                  <a:cubicBezTo>
                    <a:pt x="108" y="107"/>
                    <a:pt x="108" y="107"/>
                    <a:pt x="108" y="107"/>
                  </a:cubicBezTo>
                  <a:cubicBezTo>
                    <a:pt x="108" y="108"/>
                    <a:pt x="108" y="109"/>
                    <a:pt x="108" y="110"/>
                  </a:cubicBezTo>
                  <a:cubicBezTo>
                    <a:pt x="106" y="116"/>
                    <a:pt x="98" y="120"/>
                    <a:pt x="92" y="123"/>
                  </a:cubicBezTo>
                  <a:cubicBezTo>
                    <a:pt x="90" y="124"/>
                    <a:pt x="87" y="124"/>
                    <a:pt x="85" y="126"/>
                  </a:cubicBezTo>
                  <a:cubicBezTo>
                    <a:pt x="84" y="127"/>
                    <a:pt x="84" y="127"/>
                    <a:pt x="84" y="128"/>
                  </a:cubicBezTo>
                  <a:cubicBezTo>
                    <a:pt x="84" y="129"/>
                    <a:pt x="86" y="130"/>
                    <a:pt x="87" y="131"/>
                  </a:cubicBezTo>
                  <a:cubicBezTo>
                    <a:pt x="88" y="133"/>
                    <a:pt x="90" y="135"/>
                    <a:pt x="92" y="137"/>
                  </a:cubicBezTo>
                  <a:cubicBezTo>
                    <a:pt x="95" y="141"/>
                    <a:pt x="99" y="148"/>
                    <a:pt x="99" y="155"/>
                  </a:cubicBezTo>
                  <a:cubicBezTo>
                    <a:pt x="99" y="155"/>
                    <a:pt x="99" y="155"/>
                    <a:pt x="99" y="155"/>
                  </a:cubicBezTo>
                  <a:cubicBezTo>
                    <a:pt x="99" y="158"/>
                    <a:pt x="99" y="160"/>
                    <a:pt x="97" y="162"/>
                  </a:cubicBezTo>
                  <a:cubicBezTo>
                    <a:pt x="97" y="162"/>
                    <a:pt x="88" y="170"/>
                    <a:pt x="86" y="173"/>
                  </a:cubicBezTo>
                  <a:cubicBezTo>
                    <a:pt x="84" y="176"/>
                    <a:pt x="83" y="179"/>
                    <a:pt x="83" y="183"/>
                  </a:cubicBezTo>
                  <a:cubicBezTo>
                    <a:pt x="83" y="187"/>
                    <a:pt x="84" y="190"/>
                    <a:pt x="86" y="194"/>
                  </a:cubicBezTo>
                  <a:cubicBezTo>
                    <a:pt x="87" y="197"/>
                    <a:pt x="88" y="199"/>
                    <a:pt x="89" y="202"/>
                  </a:cubicBezTo>
                  <a:cubicBezTo>
                    <a:pt x="94" y="211"/>
                    <a:pt x="98" y="220"/>
                    <a:pt x="100" y="230"/>
                  </a:cubicBezTo>
                  <a:cubicBezTo>
                    <a:pt x="101" y="232"/>
                    <a:pt x="101" y="234"/>
                    <a:pt x="101" y="236"/>
                  </a:cubicBezTo>
                  <a:cubicBezTo>
                    <a:pt x="101" y="236"/>
                    <a:pt x="101" y="236"/>
                    <a:pt x="101" y="236"/>
                  </a:cubicBezTo>
                  <a:cubicBezTo>
                    <a:pt x="101" y="252"/>
                    <a:pt x="90" y="263"/>
                    <a:pt x="78" y="272"/>
                  </a:cubicBezTo>
                  <a:cubicBezTo>
                    <a:pt x="68" y="280"/>
                    <a:pt x="49" y="284"/>
                    <a:pt x="37" y="286"/>
                  </a:cubicBezTo>
                  <a:cubicBezTo>
                    <a:pt x="25" y="288"/>
                    <a:pt x="14" y="289"/>
                    <a:pt x="3" y="290"/>
                  </a:cubicBezTo>
                  <a:cubicBezTo>
                    <a:pt x="2" y="290"/>
                    <a:pt x="1" y="291"/>
                    <a:pt x="0" y="292"/>
                  </a:cubicBezTo>
                  <a:cubicBezTo>
                    <a:pt x="13" y="291"/>
                    <a:pt x="26" y="290"/>
                    <a:pt x="38" y="289"/>
                  </a:cubicBezTo>
                  <a:cubicBezTo>
                    <a:pt x="51" y="287"/>
                    <a:pt x="62" y="285"/>
                    <a:pt x="75" y="278"/>
                  </a:cubicBezTo>
                  <a:cubicBezTo>
                    <a:pt x="90" y="271"/>
                    <a:pt x="107" y="256"/>
                    <a:pt x="107" y="239"/>
                  </a:cubicBezTo>
                  <a:cubicBezTo>
                    <a:pt x="107" y="238"/>
                    <a:pt x="107" y="238"/>
                    <a:pt x="107" y="237"/>
                  </a:cubicBezTo>
                  <a:cubicBezTo>
                    <a:pt x="106" y="227"/>
                    <a:pt x="103" y="220"/>
                    <a:pt x="99" y="211"/>
                  </a:cubicBezTo>
                  <a:cubicBezTo>
                    <a:pt x="97" y="209"/>
                    <a:pt x="96" y="206"/>
                    <a:pt x="95" y="203"/>
                  </a:cubicBezTo>
                  <a:cubicBezTo>
                    <a:pt x="92" y="198"/>
                    <a:pt x="89" y="194"/>
                    <a:pt x="89" y="189"/>
                  </a:cubicBezTo>
                  <a:cubicBezTo>
                    <a:pt x="89" y="187"/>
                    <a:pt x="90" y="186"/>
                    <a:pt x="90" y="184"/>
                  </a:cubicBezTo>
                  <a:cubicBezTo>
                    <a:pt x="91" y="181"/>
                    <a:pt x="94" y="178"/>
                    <a:pt x="96" y="175"/>
                  </a:cubicBezTo>
                  <a:cubicBezTo>
                    <a:pt x="97" y="174"/>
                    <a:pt x="103" y="169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5" y="166"/>
                    <a:pt x="106" y="163"/>
                    <a:pt x="106" y="159"/>
                  </a:cubicBezTo>
                  <a:cubicBezTo>
                    <a:pt x="106" y="153"/>
                    <a:pt x="103" y="146"/>
                    <a:pt x="101" y="143"/>
                  </a:cubicBezTo>
                  <a:cubicBezTo>
                    <a:pt x="99" y="141"/>
                    <a:pt x="96" y="138"/>
                    <a:pt x="95" y="137"/>
                  </a:cubicBezTo>
                  <a:cubicBezTo>
                    <a:pt x="94" y="136"/>
                    <a:pt x="92" y="135"/>
                    <a:pt x="92" y="134"/>
                  </a:cubicBezTo>
                  <a:cubicBezTo>
                    <a:pt x="92" y="133"/>
                    <a:pt x="92" y="133"/>
                    <a:pt x="93" y="132"/>
                  </a:cubicBezTo>
                  <a:cubicBezTo>
                    <a:pt x="95" y="131"/>
                    <a:pt x="96" y="131"/>
                    <a:pt x="96" y="131"/>
                  </a:cubicBezTo>
                  <a:cubicBezTo>
                    <a:pt x="96" y="131"/>
                    <a:pt x="96" y="131"/>
                    <a:pt x="95" y="131"/>
                  </a:cubicBezTo>
                  <a:cubicBezTo>
                    <a:pt x="95" y="131"/>
                    <a:pt x="95" y="132"/>
                    <a:pt x="95" y="132"/>
                  </a:cubicBezTo>
                  <a:cubicBezTo>
                    <a:pt x="95" y="132"/>
                    <a:pt x="95" y="132"/>
                    <a:pt x="95" y="132"/>
                  </a:cubicBezTo>
                  <a:cubicBezTo>
                    <a:pt x="95" y="132"/>
                    <a:pt x="95" y="132"/>
                    <a:pt x="95" y="132"/>
                  </a:cubicBezTo>
                  <a:cubicBezTo>
                    <a:pt x="95" y="132"/>
                    <a:pt x="95" y="131"/>
                    <a:pt x="95" y="131"/>
                  </a:cubicBezTo>
                  <a:cubicBezTo>
                    <a:pt x="101" y="129"/>
                    <a:pt x="106" y="128"/>
                    <a:pt x="112" y="124"/>
                  </a:cubicBezTo>
                  <a:cubicBezTo>
                    <a:pt x="115" y="120"/>
                    <a:pt x="118" y="116"/>
                    <a:pt x="118" y="112"/>
                  </a:cubicBezTo>
                  <a:cubicBezTo>
                    <a:pt x="118" y="109"/>
                    <a:pt x="117" y="105"/>
                    <a:pt x="114" y="99"/>
                  </a:cubicBezTo>
                  <a:cubicBezTo>
                    <a:pt x="113" y="96"/>
                    <a:pt x="98" y="78"/>
                    <a:pt x="98" y="70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100" y="63"/>
                    <a:pt x="104" y="62"/>
                    <a:pt x="109" y="60"/>
                  </a:cubicBezTo>
                  <a:cubicBezTo>
                    <a:pt x="123" y="54"/>
                    <a:pt x="137" y="45"/>
                    <a:pt x="141" y="29"/>
                  </a:cubicBezTo>
                  <a:cubicBezTo>
                    <a:pt x="142" y="24"/>
                    <a:pt x="143" y="18"/>
                    <a:pt x="143" y="13"/>
                  </a:cubicBezTo>
                  <a:cubicBezTo>
                    <a:pt x="143" y="9"/>
                    <a:pt x="141" y="5"/>
                    <a:pt x="13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1" name="Freeform 61">
              <a:extLst>
                <a:ext uri="{FF2B5EF4-FFF2-40B4-BE49-F238E27FC236}">
                  <a16:creationId xmlns="" xmlns:a16="http://schemas.microsoft.com/office/drawing/2014/main" id="{19B7B4F6-2940-4263-B2EB-56C902097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1583" y="3139586"/>
              <a:ext cx="1022955" cy="2976256"/>
            </a:xfrm>
            <a:custGeom>
              <a:avLst/>
              <a:gdLst>
                <a:gd name="T0" fmla="*/ 99 w 166"/>
                <a:gd name="T1" fmla="*/ 346 h 483"/>
                <a:gd name="T2" fmla="*/ 51 w 166"/>
                <a:gd name="T3" fmla="*/ 374 h 483"/>
                <a:gd name="T4" fmla="*/ 49 w 166"/>
                <a:gd name="T5" fmla="*/ 397 h 483"/>
                <a:gd name="T6" fmla="*/ 57 w 166"/>
                <a:gd name="T7" fmla="*/ 445 h 483"/>
                <a:gd name="T8" fmla="*/ 71 w 166"/>
                <a:gd name="T9" fmla="*/ 479 h 483"/>
                <a:gd name="T10" fmla="*/ 64 w 166"/>
                <a:gd name="T11" fmla="*/ 482 h 483"/>
                <a:gd name="T12" fmla="*/ 61 w 166"/>
                <a:gd name="T13" fmla="*/ 483 h 483"/>
                <a:gd name="T14" fmla="*/ 56 w 166"/>
                <a:gd name="T15" fmla="*/ 483 h 483"/>
                <a:gd name="T16" fmla="*/ 0 w 166"/>
                <a:gd name="T17" fmla="*/ 481 h 483"/>
                <a:gd name="T18" fmla="*/ 166 w 166"/>
                <a:gd name="T19" fmla="*/ 0 h 483"/>
                <a:gd name="T20" fmla="*/ 99 w 166"/>
                <a:gd name="T21" fmla="*/ 34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" h="483">
                  <a:moveTo>
                    <a:pt x="99" y="346"/>
                  </a:moveTo>
                  <a:cubicBezTo>
                    <a:pt x="77" y="348"/>
                    <a:pt x="59" y="349"/>
                    <a:pt x="51" y="374"/>
                  </a:cubicBezTo>
                  <a:cubicBezTo>
                    <a:pt x="50" y="381"/>
                    <a:pt x="49" y="391"/>
                    <a:pt x="49" y="397"/>
                  </a:cubicBezTo>
                  <a:cubicBezTo>
                    <a:pt x="48" y="412"/>
                    <a:pt x="52" y="432"/>
                    <a:pt x="57" y="445"/>
                  </a:cubicBezTo>
                  <a:cubicBezTo>
                    <a:pt x="63" y="462"/>
                    <a:pt x="63" y="463"/>
                    <a:pt x="71" y="479"/>
                  </a:cubicBezTo>
                  <a:cubicBezTo>
                    <a:pt x="69" y="481"/>
                    <a:pt x="67" y="481"/>
                    <a:pt x="64" y="482"/>
                  </a:cubicBezTo>
                  <a:cubicBezTo>
                    <a:pt x="63" y="483"/>
                    <a:pt x="62" y="483"/>
                    <a:pt x="61" y="483"/>
                  </a:cubicBezTo>
                  <a:cubicBezTo>
                    <a:pt x="59" y="483"/>
                    <a:pt x="59" y="483"/>
                    <a:pt x="56" y="483"/>
                  </a:cubicBezTo>
                  <a:cubicBezTo>
                    <a:pt x="43" y="483"/>
                    <a:pt x="13" y="482"/>
                    <a:pt x="0" y="481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99" y="346"/>
                    <a:pt x="99" y="346"/>
                    <a:pt x="99" y="34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2" name="Freeform 62">
              <a:extLst>
                <a:ext uri="{FF2B5EF4-FFF2-40B4-BE49-F238E27FC236}">
                  <a16:creationId xmlns="" xmlns:a16="http://schemas.microsoft.com/office/drawing/2014/main" id="{6D72F621-A9CA-4F59-9C6A-B75BCF3E1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0809" y="1543891"/>
              <a:ext cx="3846766" cy="4571951"/>
            </a:xfrm>
            <a:custGeom>
              <a:avLst/>
              <a:gdLst>
                <a:gd name="T0" fmla="*/ 274 w 624"/>
                <a:gd name="T1" fmla="*/ 1 h 742"/>
                <a:gd name="T2" fmla="*/ 379 w 624"/>
                <a:gd name="T3" fmla="*/ 11 h 742"/>
                <a:gd name="T4" fmla="*/ 450 w 624"/>
                <a:gd name="T5" fmla="*/ 46 h 742"/>
                <a:gd name="T6" fmla="*/ 500 w 624"/>
                <a:gd name="T7" fmla="*/ 100 h 742"/>
                <a:gd name="T8" fmla="*/ 514 w 624"/>
                <a:gd name="T9" fmla="*/ 135 h 742"/>
                <a:gd name="T10" fmla="*/ 522 w 624"/>
                <a:gd name="T11" fmla="*/ 205 h 742"/>
                <a:gd name="T12" fmla="*/ 543 w 624"/>
                <a:gd name="T13" fmla="*/ 250 h 742"/>
                <a:gd name="T14" fmla="*/ 564 w 624"/>
                <a:gd name="T15" fmla="*/ 264 h 742"/>
                <a:gd name="T16" fmla="*/ 606 w 624"/>
                <a:gd name="T17" fmla="*/ 294 h 742"/>
                <a:gd name="T18" fmla="*/ 624 w 624"/>
                <a:gd name="T19" fmla="*/ 316 h 742"/>
                <a:gd name="T20" fmla="*/ 613 w 624"/>
                <a:gd name="T21" fmla="*/ 348 h 742"/>
                <a:gd name="T22" fmla="*/ 605 w 624"/>
                <a:gd name="T23" fmla="*/ 353 h 742"/>
                <a:gd name="T24" fmla="*/ 594 w 624"/>
                <a:gd name="T25" fmla="*/ 359 h 742"/>
                <a:gd name="T26" fmla="*/ 575 w 624"/>
                <a:gd name="T27" fmla="*/ 376 h 742"/>
                <a:gd name="T28" fmla="*/ 582 w 624"/>
                <a:gd name="T29" fmla="*/ 393 h 742"/>
                <a:gd name="T30" fmla="*/ 588 w 624"/>
                <a:gd name="T31" fmla="*/ 403 h 742"/>
                <a:gd name="T32" fmla="*/ 592 w 624"/>
                <a:gd name="T33" fmla="*/ 423 h 742"/>
                <a:gd name="T34" fmla="*/ 576 w 624"/>
                <a:gd name="T35" fmla="*/ 436 h 742"/>
                <a:gd name="T36" fmla="*/ 569 w 624"/>
                <a:gd name="T37" fmla="*/ 439 h 742"/>
                <a:gd name="T38" fmla="*/ 571 w 624"/>
                <a:gd name="T39" fmla="*/ 444 h 742"/>
                <a:gd name="T40" fmla="*/ 576 w 624"/>
                <a:gd name="T41" fmla="*/ 450 h 742"/>
                <a:gd name="T42" fmla="*/ 581 w 624"/>
                <a:gd name="T43" fmla="*/ 475 h 742"/>
                <a:gd name="T44" fmla="*/ 570 w 624"/>
                <a:gd name="T45" fmla="*/ 486 h 742"/>
                <a:gd name="T46" fmla="*/ 570 w 624"/>
                <a:gd name="T47" fmla="*/ 507 h 742"/>
                <a:gd name="T48" fmla="*/ 573 w 624"/>
                <a:gd name="T49" fmla="*/ 515 h 742"/>
                <a:gd name="T50" fmla="*/ 584 w 624"/>
                <a:gd name="T51" fmla="*/ 543 h 742"/>
                <a:gd name="T52" fmla="*/ 562 w 624"/>
                <a:gd name="T53" fmla="*/ 585 h 742"/>
                <a:gd name="T54" fmla="*/ 521 w 624"/>
                <a:gd name="T55" fmla="*/ 599 h 742"/>
                <a:gd name="T56" fmla="*/ 481 w 624"/>
                <a:gd name="T57" fmla="*/ 603 h 742"/>
                <a:gd name="T58" fmla="*/ 424 w 624"/>
                <a:gd name="T59" fmla="*/ 631 h 742"/>
                <a:gd name="T60" fmla="*/ 422 w 624"/>
                <a:gd name="T61" fmla="*/ 650 h 742"/>
                <a:gd name="T62" fmla="*/ 426 w 624"/>
                <a:gd name="T63" fmla="*/ 693 h 742"/>
                <a:gd name="T64" fmla="*/ 444 w 624"/>
                <a:gd name="T65" fmla="*/ 742 h 742"/>
                <a:gd name="T66" fmla="*/ 298 w 624"/>
                <a:gd name="T67" fmla="*/ 739 h 742"/>
                <a:gd name="T68" fmla="*/ 99 w 624"/>
                <a:gd name="T69" fmla="*/ 733 h 742"/>
                <a:gd name="T70" fmla="*/ 83 w 624"/>
                <a:gd name="T71" fmla="*/ 733 h 742"/>
                <a:gd name="T72" fmla="*/ 119 w 624"/>
                <a:gd name="T73" fmla="*/ 676 h 742"/>
                <a:gd name="T74" fmla="*/ 132 w 624"/>
                <a:gd name="T75" fmla="*/ 637 h 742"/>
                <a:gd name="T76" fmla="*/ 126 w 624"/>
                <a:gd name="T77" fmla="*/ 562 h 742"/>
                <a:gd name="T78" fmla="*/ 81 w 624"/>
                <a:gd name="T79" fmla="*/ 477 h 742"/>
                <a:gd name="T80" fmla="*/ 68 w 624"/>
                <a:gd name="T81" fmla="*/ 461 h 742"/>
                <a:gd name="T82" fmla="*/ 44 w 624"/>
                <a:gd name="T83" fmla="*/ 428 h 742"/>
                <a:gd name="T84" fmla="*/ 45 w 624"/>
                <a:gd name="T85" fmla="*/ 429 h 742"/>
                <a:gd name="T86" fmla="*/ 2 w 624"/>
                <a:gd name="T87" fmla="*/ 310 h 742"/>
                <a:gd name="T88" fmla="*/ 1 w 624"/>
                <a:gd name="T89" fmla="*/ 260 h 742"/>
                <a:gd name="T90" fmla="*/ 4 w 624"/>
                <a:gd name="T91" fmla="*/ 236 h 742"/>
                <a:gd name="T92" fmla="*/ 12 w 624"/>
                <a:gd name="T93" fmla="*/ 204 h 742"/>
                <a:gd name="T94" fmla="*/ 17 w 624"/>
                <a:gd name="T95" fmla="*/ 186 h 742"/>
                <a:gd name="T96" fmla="*/ 24 w 624"/>
                <a:gd name="T97" fmla="*/ 170 h 742"/>
                <a:gd name="T98" fmla="*/ 23 w 624"/>
                <a:gd name="T99" fmla="*/ 171 h 742"/>
                <a:gd name="T100" fmla="*/ 77 w 624"/>
                <a:gd name="T101" fmla="*/ 85 h 742"/>
                <a:gd name="T102" fmla="*/ 76 w 624"/>
                <a:gd name="T103" fmla="*/ 86 h 742"/>
                <a:gd name="T104" fmla="*/ 92 w 624"/>
                <a:gd name="T105" fmla="*/ 71 h 742"/>
                <a:gd name="T106" fmla="*/ 114 w 624"/>
                <a:gd name="T107" fmla="*/ 53 h 742"/>
                <a:gd name="T108" fmla="*/ 163 w 624"/>
                <a:gd name="T109" fmla="*/ 27 h 742"/>
                <a:gd name="T110" fmla="*/ 274 w 624"/>
                <a:gd name="T111" fmla="*/ 1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4" h="742">
                  <a:moveTo>
                    <a:pt x="274" y="1"/>
                  </a:moveTo>
                  <a:cubicBezTo>
                    <a:pt x="309" y="0"/>
                    <a:pt x="345" y="2"/>
                    <a:pt x="379" y="11"/>
                  </a:cubicBezTo>
                  <a:cubicBezTo>
                    <a:pt x="404" y="19"/>
                    <a:pt x="428" y="31"/>
                    <a:pt x="450" y="46"/>
                  </a:cubicBezTo>
                  <a:cubicBezTo>
                    <a:pt x="470" y="59"/>
                    <a:pt x="488" y="79"/>
                    <a:pt x="500" y="100"/>
                  </a:cubicBezTo>
                  <a:cubicBezTo>
                    <a:pt x="506" y="111"/>
                    <a:pt x="512" y="122"/>
                    <a:pt x="514" y="135"/>
                  </a:cubicBezTo>
                  <a:cubicBezTo>
                    <a:pt x="518" y="158"/>
                    <a:pt x="518" y="182"/>
                    <a:pt x="522" y="205"/>
                  </a:cubicBezTo>
                  <a:cubicBezTo>
                    <a:pt x="525" y="223"/>
                    <a:pt x="530" y="237"/>
                    <a:pt x="543" y="250"/>
                  </a:cubicBezTo>
                  <a:cubicBezTo>
                    <a:pt x="548" y="256"/>
                    <a:pt x="557" y="260"/>
                    <a:pt x="564" y="264"/>
                  </a:cubicBezTo>
                  <a:cubicBezTo>
                    <a:pt x="578" y="274"/>
                    <a:pt x="593" y="283"/>
                    <a:pt x="606" y="294"/>
                  </a:cubicBezTo>
                  <a:cubicBezTo>
                    <a:pt x="613" y="299"/>
                    <a:pt x="623" y="308"/>
                    <a:pt x="624" y="316"/>
                  </a:cubicBezTo>
                  <a:cubicBezTo>
                    <a:pt x="624" y="316"/>
                    <a:pt x="624" y="339"/>
                    <a:pt x="613" y="348"/>
                  </a:cubicBezTo>
                  <a:cubicBezTo>
                    <a:pt x="610" y="350"/>
                    <a:pt x="607" y="351"/>
                    <a:pt x="605" y="353"/>
                  </a:cubicBezTo>
                  <a:cubicBezTo>
                    <a:pt x="601" y="355"/>
                    <a:pt x="597" y="357"/>
                    <a:pt x="594" y="359"/>
                  </a:cubicBezTo>
                  <a:cubicBezTo>
                    <a:pt x="588" y="363"/>
                    <a:pt x="577" y="368"/>
                    <a:pt x="575" y="376"/>
                  </a:cubicBezTo>
                  <a:cubicBezTo>
                    <a:pt x="573" y="383"/>
                    <a:pt x="579" y="388"/>
                    <a:pt x="582" y="393"/>
                  </a:cubicBezTo>
                  <a:cubicBezTo>
                    <a:pt x="584" y="396"/>
                    <a:pt x="586" y="399"/>
                    <a:pt x="588" y="403"/>
                  </a:cubicBezTo>
                  <a:cubicBezTo>
                    <a:pt x="591" y="409"/>
                    <a:pt x="593" y="417"/>
                    <a:pt x="592" y="423"/>
                  </a:cubicBezTo>
                  <a:cubicBezTo>
                    <a:pt x="590" y="429"/>
                    <a:pt x="582" y="433"/>
                    <a:pt x="576" y="436"/>
                  </a:cubicBezTo>
                  <a:cubicBezTo>
                    <a:pt x="574" y="437"/>
                    <a:pt x="571" y="437"/>
                    <a:pt x="569" y="439"/>
                  </a:cubicBezTo>
                  <a:cubicBezTo>
                    <a:pt x="567" y="441"/>
                    <a:pt x="569" y="442"/>
                    <a:pt x="571" y="444"/>
                  </a:cubicBezTo>
                  <a:cubicBezTo>
                    <a:pt x="572" y="446"/>
                    <a:pt x="574" y="448"/>
                    <a:pt x="576" y="450"/>
                  </a:cubicBezTo>
                  <a:cubicBezTo>
                    <a:pt x="580" y="456"/>
                    <a:pt x="587" y="468"/>
                    <a:pt x="581" y="475"/>
                  </a:cubicBezTo>
                  <a:cubicBezTo>
                    <a:pt x="581" y="475"/>
                    <a:pt x="572" y="483"/>
                    <a:pt x="570" y="486"/>
                  </a:cubicBezTo>
                  <a:cubicBezTo>
                    <a:pt x="565" y="492"/>
                    <a:pt x="567" y="500"/>
                    <a:pt x="570" y="507"/>
                  </a:cubicBezTo>
                  <a:cubicBezTo>
                    <a:pt x="571" y="510"/>
                    <a:pt x="572" y="512"/>
                    <a:pt x="573" y="515"/>
                  </a:cubicBezTo>
                  <a:cubicBezTo>
                    <a:pt x="578" y="524"/>
                    <a:pt x="582" y="533"/>
                    <a:pt x="584" y="543"/>
                  </a:cubicBezTo>
                  <a:cubicBezTo>
                    <a:pt x="588" y="562"/>
                    <a:pt x="576" y="574"/>
                    <a:pt x="562" y="585"/>
                  </a:cubicBezTo>
                  <a:cubicBezTo>
                    <a:pt x="552" y="593"/>
                    <a:pt x="533" y="597"/>
                    <a:pt x="521" y="599"/>
                  </a:cubicBezTo>
                  <a:cubicBezTo>
                    <a:pt x="507" y="601"/>
                    <a:pt x="494" y="602"/>
                    <a:pt x="481" y="603"/>
                  </a:cubicBezTo>
                  <a:cubicBezTo>
                    <a:pt x="459" y="605"/>
                    <a:pt x="432" y="606"/>
                    <a:pt x="424" y="631"/>
                  </a:cubicBezTo>
                  <a:cubicBezTo>
                    <a:pt x="423" y="637"/>
                    <a:pt x="423" y="643"/>
                    <a:pt x="422" y="650"/>
                  </a:cubicBezTo>
                  <a:cubicBezTo>
                    <a:pt x="421" y="664"/>
                    <a:pt x="422" y="679"/>
                    <a:pt x="426" y="693"/>
                  </a:cubicBezTo>
                  <a:cubicBezTo>
                    <a:pt x="431" y="710"/>
                    <a:pt x="437" y="726"/>
                    <a:pt x="444" y="742"/>
                  </a:cubicBezTo>
                  <a:cubicBezTo>
                    <a:pt x="395" y="741"/>
                    <a:pt x="347" y="740"/>
                    <a:pt x="298" y="739"/>
                  </a:cubicBezTo>
                  <a:cubicBezTo>
                    <a:pt x="232" y="737"/>
                    <a:pt x="166" y="735"/>
                    <a:pt x="99" y="733"/>
                  </a:cubicBezTo>
                  <a:cubicBezTo>
                    <a:pt x="94" y="733"/>
                    <a:pt x="88" y="733"/>
                    <a:pt x="83" y="733"/>
                  </a:cubicBezTo>
                  <a:cubicBezTo>
                    <a:pt x="96" y="715"/>
                    <a:pt x="110" y="697"/>
                    <a:pt x="119" y="676"/>
                  </a:cubicBezTo>
                  <a:cubicBezTo>
                    <a:pt x="125" y="663"/>
                    <a:pt x="129" y="650"/>
                    <a:pt x="132" y="637"/>
                  </a:cubicBezTo>
                  <a:cubicBezTo>
                    <a:pt x="136" y="612"/>
                    <a:pt x="133" y="586"/>
                    <a:pt x="126" y="562"/>
                  </a:cubicBezTo>
                  <a:cubicBezTo>
                    <a:pt x="118" y="531"/>
                    <a:pt x="100" y="502"/>
                    <a:pt x="81" y="477"/>
                  </a:cubicBezTo>
                  <a:cubicBezTo>
                    <a:pt x="76" y="471"/>
                    <a:pt x="72" y="467"/>
                    <a:pt x="68" y="461"/>
                  </a:cubicBezTo>
                  <a:cubicBezTo>
                    <a:pt x="59" y="450"/>
                    <a:pt x="51" y="439"/>
                    <a:pt x="44" y="428"/>
                  </a:cubicBezTo>
                  <a:cubicBezTo>
                    <a:pt x="45" y="428"/>
                    <a:pt x="45" y="429"/>
                    <a:pt x="45" y="429"/>
                  </a:cubicBezTo>
                  <a:cubicBezTo>
                    <a:pt x="23" y="393"/>
                    <a:pt x="8" y="353"/>
                    <a:pt x="2" y="310"/>
                  </a:cubicBezTo>
                  <a:cubicBezTo>
                    <a:pt x="0" y="293"/>
                    <a:pt x="0" y="277"/>
                    <a:pt x="1" y="260"/>
                  </a:cubicBezTo>
                  <a:cubicBezTo>
                    <a:pt x="1" y="252"/>
                    <a:pt x="3" y="244"/>
                    <a:pt x="4" y="236"/>
                  </a:cubicBezTo>
                  <a:cubicBezTo>
                    <a:pt x="5" y="225"/>
                    <a:pt x="8" y="214"/>
                    <a:pt x="12" y="204"/>
                  </a:cubicBezTo>
                  <a:cubicBezTo>
                    <a:pt x="13" y="198"/>
                    <a:pt x="15" y="192"/>
                    <a:pt x="17" y="186"/>
                  </a:cubicBezTo>
                  <a:cubicBezTo>
                    <a:pt x="19" y="181"/>
                    <a:pt x="21" y="174"/>
                    <a:pt x="24" y="170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38" y="139"/>
                    <a:pt x="53" y="110"/>
                    <a:pt x="77" y="85"/>
                  </a:cubicBezTo>
                  <a:cubicBezTo>
                    <a:pt x="77" y="85"/>
                    <a:pt x="77" y="86"/>
                    <a:pt x="76" y="86"/>
                  </a:cubicBezTo>
                  <a:cubicBezTo>
                    <a:pt x="80" y="80"/>
                    <a:pt x="87" y="75"/>
                    <a:pt x="92" y="71"/>
                  </a:cubicBezTo>
                  <a:cubicBezTo>
                    <a:pt x="99" y="65"/>
                    <a:pt x="106" y="59"/>
                    <a:pt x="114" y="53"/>
                  </a:cubicBezTo>
                  <a:cubicBezTo>
                    <a:pt x="129" y="43"/>
                    <a:pt x="146" y="34"/>
                    <a:pt x="163" y="27"/>
                  </a:cubicBezTo>
                  <a:cubicBezTo>
                    <a:pt x="198" y="12"/>
                    <a:pt x="236" y="4"/>
                    <a:pt x="27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3" name="Freeform 63">
              <a:extLst>
                <a:ext uri="{FF2B5EF4-FFF2-40B4-BE49-F238E27FC236}">
                  <a16:creationId xmlns="" xmlns:a16="http://schemas.microsoft.com/office/drawing/2014/main" id="{ECD0D361-D436-4E47-BFFB-7B9636906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0809" y="1543891"/>
              <a:ext cx="3846766" cy="4571951"/>
            </a:xfrm>
            <a:custGeom>
              <a:avLst/>
              <a:gdLst>
                <a:gd name="T0" fmla="*/ 274 w 624"/>
                <a:gd name="T1" fmla="*/ 1 h 742"/>
                <a:gd name="T2" fmla="*/ 379 w 624"/>
                <a:gd name="T3" fmla="*/ 11 h 742"/>
                <a:gd name="T4" fmla="*/ 450 w 624"/>
                <a:gd name="T5" fmla="*/ 46 h 742"/>
                <a:gd name="T6" fmla="*/ 500 w 624"/>
                <a:gd name="T7" fmla="*/ 100 h 742"/>
                <a:gd name="T8" fmla="*/ 514 w 624"/>
                <a:gd name="T9" fmla="*/ 135 h 742"/>
                <a:gd name="T10" fmla="*/ 522 w 624"/>
                <a:gd name="T11" fmla="*/ 205 h 742"/>
                <a:gd name="T12" fmla="*/ 543 w 624"/>
                <a:gd name="T13" fmla="*/ 250 h 742"/>
                <a:gd name="T14" fmla="*/ 564 w 624"/>
                <a:gd name="T15" fmla="*/ 264 h 742"/>
                <a:gd name="T16" fmla="*/ 606 w 624"/>
                <a:gd name="T17" fmla="*/ 294 h 742"/>
                <a:gd name="T18" fmla="*/ 624 w 624"/>
                <a:gd name="T19" fmla="*/ 316 h 742"/>
                <a:gd name="T20" fmla="*/ 613 w 624"/>
                <a:gd name="T21" fmla="*/ 348 h 742"/>
                <a:gd name="T22" fmla="*/ 605 w 624"/>
                <a:gd name="T23" fmla="*/ 353 h 742"/>
                <a:gd name="T24" fmla="*/ 594 w 624"/>
                <a:gd name="T25" fmla="*/ 359 h 742"/>
                <a:gd name="T26" fmla="*/ 575 w 624"/>
                <a:gd name="T27" fmla="*/ 376 h 742"/>
                <a:gd name="T28" fmla="*/ 582 w 624"/>
                <a:gd name="T29" fmla="*/ 393 h 742"/>
                <a:gd name="T30" fmla="*/ 588 w 624"/>
                <a:gd name="T31" fmla="*/ 403 h 742"/>
                <a:gd name="T32" fmla="*/ 592 w 624"/>
                <a:gd name="T33" fmla="*/ 423 h 742"/>
                <a:gd name="T34" fmla="*/ 576 w 624"/>
                <a:gd name="T35" fmla="*/ 436 h 742"/>
                <a:gd name="T36" fmla="*/ 569 w 624"/>
                <a:gd name="T37" fmla="*/ 439 h 742"/>
                <a:gd name="T38" fmla="*/ 571 w 624"/>
                <a:gd name="T39" fmla="*/ 444 h 742"/>
                <a:gd name="T40" fmla="*/ 576 w 624"/>
                <a:gd name="T41" fmla="*/ 450 h 742"/>
                <a:gd name="T42" fmla="*/ 581 w 624"/>
                <a:gd name="T43" fmla="*/ 475 h 742"/>
                <a:gd name="T44" fmla="*/ 570 w 624"/>
                <a:gd name="T45" fmla="*/ 486 h 742"/>
                <a:gd name="T46" fmla="*/ 570 w 624"/>
                <a:gd name="T47" fmla="*/ 507 h 742"/>
                <a:gd name="T48" fmla="*/ 573 w 624"/>
                <a:gd name="T49" fmla="*/ 515 h 742"/>
                <a:gd name="T50" fmla="*/ 584 w 624"/>
                <a:gd name="T51" fmla="*/ 543 h 742"/>
                <a:gd name="T52" fmla="*/ 562 w 624"/>
                <a:gd name="T53" fmla="*/ 585 h 742"/>
                <a:gd name="T54" fmla="*/ 521 w 624"/>
                <a:gd name="T55" fmla="*/ 599 h 742"/>
                <a:gd name="T56" fmla="*/ 481 w 624"/>
                <a:gd name="T57" fmla="*/ 603 h 742"/>
                <a:gd name="T58" fmla="*/ 424 w 624"/>
                <a:gd name="T59" fmla="*/ 631 h 742"/>
                <a:gd name="T60" fmla="*/ 422 w 624"/>
                <a:gd name="T61" fmla="*/ 650 h 742"/>
                <a:gd name="T62" fmla="*/ 426 w 624"/>
                <a:gd name="T63" fmla="*/ 693 h 742"/>
                <a:gd name="T64" fmla="*/ 444 w 624"/>
                <a:gd name="T65" fmla="*/ 742 h 742"/>
                <a:gd name="T66" fmla="*/ 298 w 624"/>
                <a:gd name="T67" fmla="*/ 739 h 742"/>
                <a:gd name="T68" fmla="*/ 99 w 624"/>
                <a:gd name="T69" fmla="*/ 733 h 742"/>
                <a:gd name="T70" fmla="*/ 83 w 624"/>
                <a:gd name="T71" fmla="*/ 733 h 742"/>
                <a:gd name="T72" fmla="*/ 119 w 624"/>
                <a:gd name="T73" fmla="*/ 676 h 742"/>
                <a:gd name="T74" fmla="*/ 132 w 624"/>
                <a:gd name="T75" fmla="*/ 637 h 742"/>
                <a:gd name="T76" fmla="*/ 126 w 624"/>
                <a:gd name="T77" fmla="*/ 562 h 742"/>
                <a:gd name="T78" fmla="*/ 81 w 624"/>
                <a:gd name="T79" fmla="*/ 477 h 742"/>
                <a:gd name="T80" fmla="*/ 68 w 624"/>
                <a:gd name="T81" fmla="*/ 461 h 742"/>
                <a:gd name="T82" fmla="*/ 44 w 624"/>
                <a:gd name="T83" fmla="*/ 428 h 742"/>
                <a:gd name="T84" fmla="*/ 45 w 624"/>
                <a:gd name="T85" fmla="*/ 429 h 742"/>
                <a:gd name="T86" fmla="*/ 2 w 624"/>
                <a:gd name="T87" fmla="*/ 310 h 742"/>
                <a:gd name="T88" fmla="*/ 1 w 624"/>
                <a:gd name="T89" fmla="*/ 260 h 742"/>
                <a:gd name="T90" fmla="*/ 4 w 624"/>
                <a:gd name="T91" fmla="*/ 236 h 742"/>
                <a:gd name="T92" fmla="*/ 12 w 624"/>
                <a:gd name="T93" fmla="*/ 204 h 742"/>
                <a:gd name="T94" fmla="*/ 17 w 624"/>
                <a:gd name="T95" fmla="*/ 186 h 742"/>
                <a:gd name="T96" fmla="*/ 24 w 624"/>
                <a:gd name="T97" fmla="*/ 170 h 742"/>
                <a:gd name="T98" fmla="*/ 23 w 624"/>
                <a:gd name="T99" fmla="*/ 171 h 742"/>
                <a:gd name="T100" fmla="*/ 77 w 624"/>
                <a:gd name="T101" fmla="*/ 85 h 742"/>
                <a:gd name="T102" fmla="*/ 76 w 624"/>
                <a:gd name="T103" fmla="*/ 86 h 742"/>
                <a:gd name="T104" fmla="*/ 92 w 624"/>
                <a:gd name="T105" fmla="*/ 71 h 742"/>
                <a:gd name="T106" fmla="*/ 114 w 624"/>
                <a:gd name="T107" fmla="*/ 53 h 742"/>
                <a:gd name="T108" fmla="*/ 163 w 624"/>
                <a:gd name="T109" fmla="*/ 27 h 742"/>
                <a:gd name="T110" fmla="*/ 274 w 624"/>
                <a:gd name="T111" fmla="*/ 1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4" h="742">
                  <a:moveTo>
                    <a:pt x="274" y="1"/>
                  </a:moveTo>
                  <a:cubicBezTo>
                    <a:pt x="309" y="0"/>
                    <a:pt x="345" y="2"/>
                    <a:pt x="379" y="11"/>
                  </a:cubicBezTo>
                  <a:cubicBezTo>
                    <a:pt x="404" y="19"/>
                    <a:pt x="428" y="31"/>
                    <a:pt x="450" y="46"/>
                  </a:cubicBezTo>
                  <a:cubicBezTo>
                    <a:pt x="470" y="59"/>
                    <a:pt x="488" y="79"/>
                    <a:pt x="500" y="100"/>
                  </a:cubicBezTo>
                  <a:cubicBezTo>
                    <a:pt x="506" y="111"/>
                    <a:pt x="512" y="122"/>
                    <a:pt x="514" y="135"/>
                  </a:cubicBezTo>
                  <a:cubicBezTo>
                    <a:pt x="518" y="158"/>
                    <a:pt x="518" y="182"/>
                    <a:pt x="522" y="205"/>
                  </a:cubicBezTo>
                  <a:cubicBezTo>
                    <a:pt x="525" y="223"/>
                    <a:pt x="530" y="237"/>
                    <a:pt x="543" y="250"/>
                  </a:cubicBezTo>
                  <a:cubicBezTo>
                    <a:pt x="548" y="256"/>
                    <a:pt x="557" y="260"/>
                    <a:pt x="564" y="264"/>
                  </a:cubicBezTo>
                  <a:cubicBezTo>
                    <a:pt x="578" y="274"/>
                    <a:pt x="593" y="283"/>
                    <a:pt x="606" y="294"/>
                  </a:cubicBezTo>
                  <a:cubicBezTo>
                    <a:pt x="613" y="299"/>
                    <a:pt x="623" y="308"/>
                    <a:pt x="624" y="316"/>
                  </a:cubicBezTo>
                  <a:cubicBezTo>
                    <a:pt x="624" y="316"/>
                    <a:pt x="624" y="339"/>
                    <a:pt x="613" y="348"/>
                  </a:cubicBezTo>
                  <a:cubicBezTo>
                    <a:pt x="610" y="350"/>
                    <a:pt x="607" y="351"/>
                    <a:pt x="605" y="353"/>
                  </a:cubicBezTo>
                  <a:cubicBezTo>
                    <a:pt x="601" y="355"/>
                    <a:pt x="597" y="357"/>
                    <a:pt x="594" y="359"/>
                  </a:cubicBezTo>
                  <a:cubicBezTo>
                    <a:pt x="588" y="363"/>
                    <a:pt x="577" y="368"/>
                    <a:pt x="575" y="376"/>
                  </a:cubicBezTo>
                  <a:cubicBezTo>
                    <a:pt x="573" y="383"/>
                    <a:pt x="579" y="388"/>
                    <a:pt x="582" y="393"/>
                  </a:cubicBezTo>
                  <a:cubicBezTo>
                    <a:pt x="584" y="396"/>
                    <a:pt x="586" y="399"/>
                    <a:pt x="588" y="403"/>
                  </a:cubicBezTo>
                  <a:cubicBezTo>
                    <a:pt x="591" y="409"/>
                    <a:pt x="593" y="417"/>
                    <a:pt x="592" y="423"/>
                  </a:cubicBezTo>
                  <a:cubicBezTo>
                    <a:pt x="590" y="429"/>
                    <a:pt x="582" y="433"/>
                    <a:pt x="576" y="436"/>
                  </a:cubicBezTo>
                  <a:cubicBezTo>
                    <a:pt x="574" y="437"/>
                    <a:pt x="571" y="437"/>
                    <a:pt x="569" y="439"/>
                  </a:cubicBezTo>
                  <a:cubicBezTo>
                    <a:pt x="567" y="441"/>
                    <a:pt x="569" y="442"/>
                    <a:pt x="571" y="444"/>
                  </a:cubicBezTo>
                  <a:cubicBezTo>
                    <a:pt x="572" y="446"/>
                    <a:pt x="574" y="448"/>
                    <a:pt x="576" y="450"/>
                  </a:cubicBezTo>
                  <a:cubicBezTo>
                    <a:pt x="580" y="456"/>
                    <a:pt x="587" y="468"/>
                    <a:pt x="581" y="475"/>
                  </a:cubicBezTo>
                  <a:cubicBezTo>
                    <a:pt x="581" y="475"/>
                    <a:pt x="572" y="483"/>
                    <a:pt x="570" y="486"/>
                  </a:cubicBezTo>
                  <a:cubicBezTo>
                    <a:pt x="565" y="492"/>
                    <a:pt x="567" y="500"/>
                    <a:pt x="570" y="507"/>
                  </a:cubicBezTo>
                  <a:cubicBezTo>
                    <a:pt x="571" y="510"/>
                    <a:pt x="572" y="512"/>
                    <a:pt x="573" y="515"/>
                  </a:cubicBezTo>
                  <a:cubicBezTo>
                    <a:pt x="578" y="524"/>
                    <a:pt x="582" y="533"/>
                    <a:pt x="584" y="543"/>
                  </a:cubicBezTo>
                  <a:cubicBezTo>
                    <a:pt x="588" y="562"/>
                    <a:pt x="576" y="574"/>
                    <a:pt x="562" y="585"/>
                  </a:cubicBezTo>
                  <a:cubicBezTo>
                    <a:pt x="552" y="593"/>
                    <a:pt x="533" y="597"/>
                    <a:pt x="521" y="599"/>
                  </a:cubicBezTo>
                  <a:cubicBezTo>
                    <a:pt x="507" y="601"/>
                    <a:pt x="494" y="602"/>
                    <a:pt x="481" y="603"/>
                  </a:cubicBezTo>
                  <a:cubicBezTo>
                    <a:pt x="459" y="605"/>
                    <a:pt x="432" y="606"/>
                    <a:pt x="424" y="631"/>
                  </a:cubicBezTo>
                  <a:cubicBezTo>
                    <a:pt x="423" y="637"/>
                    <a:pt x="423" y="643"/>
                    <a:pt x="422" y="650"/>
                  </a:cubicBezTo>
                  <a:cubicBezTo>
                    <a:pt x="421" y="664"/>
                    <a:pt x="422" y="679"/>
                    <a:pt x="426" y="693"/>
                  </a:cubicBezTo>
                  <a:cubicBezTo>
                    <a:pt x="431" y="710"/>
                    <a:pt x="437" y="726"/>
                    <a:pt x="444" y="742"/>
                  </a:cubicBezTo>
                  <a:cubicBezTo>
                    <a:pt x="395" y="741"/>
                    <a:pt x="347" y="740"/>
                    <a:pt x="298" y="739"/>
                  </a:cubicBezTo>
                  <a:cubicBezTo>
                    <a:pt x="232" y="737"/>
                    <a:pt x="166" y="735"/>
                    <a:pt x="99" y="733"/>
                  </a:cubicBezTo>
                  <a:cubicBezTo>
                    <a:pt x="94" y="733"/>
                    <a:pt x="88" y="733"/>
                    <a:pt x="83" y="733"/>
                  </a:cubicBezTo>
                  <a:cubicBezTo>
                    <a:pt x="96" y="715"/>
                    <a:pt x="110" y="697"/>
                    <a:pt x="119" y="676"/>
                  </a:cubicBezTo>
                  <a:cubicBezTo>
                    <a:pt x="125" y="663"/>
                    <a:pt x="129" y="650"/>
                    <a:pt x="132" y="637"/>
                  </a:cubicBezTo>
                  <a:cubicBezTo>
                    <a:pt x="136" y="612"/>
                    <a:pt x="133" y="586"/>
                    <a:pt x="126" y="562"/>
                  </a:cubicBezTo>
                  <a:cubicBezTo>
                    <a:pt x="118" y="531"/>
                    <a:pt x="100" y="502"/>
                    <a:pt x="81" y="477"/>
                  </a:cubicBezTo>
                  <a:cubicBezTo>
                    <a:pt x="76" y="471"/>
                    <a:pt x="72" y="467"/>
                    <a:pt x="68" y="461"/>
                  </a:cubicBezTo>
                  <a:cubicBezTo>
                    <a:pt x="59" y="450"/>
                    <a:pt x="51" y="439"/>
                    <a:pt x="44" y="428"/>
                  </a:cubicBezTo>
                  <a:cubicBezTo>
                    <a:pt x="45" y="428"/>
                    <a:pt x="45" y="429"/>
                    <a:pt x="45" y="429"/>
                  </a:cubicBezTo>
                  <a:cubicBezTo>
                    <a:pt x="23" y="393"/>
                    <a:pt x="8" y="353"/>
                    <a:pt x="2" y="310"/>
                  </a:cubicBezTo>
                  <a:cubicBezTo>
                    <a:pt x="0" y="293"/>
                    <a:pt x="0" y="277"/>
                    <a:pt x="1" y="260"/>
                  </a:cubicBezTo>
                  <a:cubicBezTo>
                    <a:pt x="1" y="252"/>
                    <a:pt x="3" y="244"/>
                    <a:pt x="4" y="236"/>
                  </a:cubicBezTo>
                  <a:cubicBezTo>
                    <a:pt x="5" y="225"/>
                    <a:pt x="8" y="214"/>
                    <a:pt x="12" y="204"/>
                  </a:cubicBezTo>
                  <a:cubicBezTo>
                    <a:pt x="13" y="198"/>
                    <a:pt x="15" y="192"/>
                    <a:pt x="17" y="186"/>
                  </a:cubicBezTo>
                  <a:cubicBezTo>
                    <a:pt x="19" y="181"/>
                    <a:pt x="21" y="174"/>
                    <a:pt x="24" y="170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38" y="139"/>
                    <a:pt x="53" y="110"/>
                    <a:pt x="77" y="85"/>
                  </a:cubicBezTo>
                  <a:cubicBezTo>
                    <a:pt x="77" y="85"/>
                    <a:pt x="77" y="86"/>
                    <a:pt x="76" y="86"/>
                  </a:cubicBezTo>
                  <a:cubicBezTo>
                    <a:pt x="80" y="80"/>
                    <a:pt x="87" y="75"/>
                    <a:pt x="92" y="71"/>
                  </a:cubicBezTo>
                  <a:cubicBezTo>
                    <a:pt x="99" y="65"/>
                    <a:pt x="106" y="59"/>
                    <a:pt x="114" y="53"/>
                  </a:cubicBezTo>
                  <a:cubicBezTo>
                    <a:pt x="129" y="43"/>
                    <a:pt x="146" y="34"/>
                    <a:pt x="163" y="27"/>
                  </a:cubicBezTo>
                  <a:cubicBezTo>
                    <a:pt x="198" y="12"/>
                    <a:pt x="236" y="4"/>
                    <a:pt x="274" y="1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4" name="Freeform 64">
              <a:extLst>
                <a:ext uri="{FF2B5EF4-FFF2-40B4-BE49-F238E27FC236}">
                  <a16:creationId xmlns="" xmlns:a16="http://schemas.microsoft.com/office/drawing/2014/main" id="{96A3A62E-B010-4125-A37E-BADC802B3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7852" y="1586633"/>
              <a:ext cx="3772680" cy="4492167"/>
            </a:xfrm>
            <a:custGeom>
              <a:avLst/>
              <a:gdLst>
                <a:gd name="T0" fmla="*/ 88 w 612"/>
                <a:gd name="T1" fmla="*/ 720 h 729"/>
                <a:gd name="T2" fmla="*/ 131 w 612"/>
                <a:gd name="T3" fmla="*/ 631 h 729"/>
                <a:gd name="T4" fmla="*/ 79 w 612"/>
                <a:gd name="T5" fmla="*/ 466 h 729"/>
                <a:gd name="T6" fmla="*/ 66 w 612"/>
                <a:gd name="T7" fmla="*/ 450 h 729"/>
                <a:gd name="T8" fmla="*/ 44 w 612"/>
                <a:gd name="T9" fmla="*/ 418 h 729"/>
                <a:gd name="T10" fmla="*/ 1 w 612"/>
                <a:gd name="T11" fmla="*/ 253 h 729"/>
                <a:gd name="T12" fmla="*/ 4 w 612"/>
                <a:gd name="T13" fmla="*/ 230 h 729"/>
                <a:gd name="T14" fmla="*/ 17 w 612"/>
                <a:gd name="T15" fmla="*/ 181 h 729"/>
                <a:gd name="T16" fmla="*/ 23 w 612"/>
                <a:gd name="T17" fmla="*/ 166 h 729"/>
                <a:gd name="T18" fmla="*/ 23 w 612"/>
                <a:gd name="T19" fmla="*/ 166 h 729"/>
                <a:gd name="T20" fmla="*/ 75 w 612"/>
                <a:gd name="T21" fmla="*/ 82 h 729"/>
                <a:gd name="T22" fmla="*/ 86 w 612"/>
                <a:gd name="T23" fmla="*/ 71 h 729"/>
                <a:gd name="T24" fmla="*/ 111 w 612"/>
                <a:gd name="T25" fmla="*/ 51 h 729"/>
                <a:gd name="T26" fmla="*/ 268 w 612"/>
                <a:gd name="T27" fmla="*/ 0 h 729"/>
                <a:gd name="T28" fmla="*/ 371 w 612"/>
                <a:gd name="T29" fmla="*/ 10 h 729"/>
                <a:gd name="T30" fmla="*/ 489 w 612"/>
                <a:gd name="T31" fmla="*/ 96 h 729"/>
                <a:gd name="T32" fmla="*/ 506 w 612"/>
                <a:gd name="T33" fmla="*/ 164 h 729"/>
                <a:gd name="T34" fmla="*/ 533 w 612"/>
                <a:gd name="T35" fmla="*/ 247 h 729"/>
                <a:gd name="T36" fmla="*/ 555 w 612"/>
                <a:gd name="T37" fmla="*/ 262 h 729"/>
                <a:gd name="T38" fmla="*/ 597 w 612"/>
                <a:gd name="T39" fmla="*/ 291 h 729"/>
                <a:gd name="T40" fmla="*/ 612 w 612"/>
                <a:gd name="T41" fmla="*/ 309 h 729"/>
                <a:gd name="T42" fmla="*/ 596 w 612"/>
                <a:gd name="T43" fmla="*/ 341 h 729"/>
                <a:gd name="T44" fmla="*/ 585 w 612"/>
                <a:gd name="T45" fmla="*/ 347 h 729"/>
                <a:gd name="T46" fmla="*/ 563 w 612"/>
                <a:gd name="T47" fmla="*/ 367 h 729"/>
                <a:gd name="T48" fmla="*/ 571 w 612"/>
                <a:gd name="T49" fmla="*/ 389 h 729"/>
                <a:gd name="T50" fmla="*/ 580 w 612"/>
                <a:gd name="T51" fmla="*/ 415 h 729"/>
                <a:gd name="T52" fmla="*/ 568 w 612"/>
                <a:gd name="T53" fmla="*/ 423 h 729"/>
                <a:gd name="T54" fmla="*/ 559 w 612"/>
                <a:gd name="T55" fmla="*/ 428 h 729"/>
                <a:gd name="T56" fmla="*/ 560 w 612"/>
                <a:gd name="T57" fmla="*/ 441 h 729"/>
                <a:gd name="T58" fmla="*/ 565 w 612"/>
                <a:gd name="T59" fmla="*/ 446 h 729"/>
                <a:gd name="T60" fmla="*/ 569 w 612"/>
                <a:gd name="T61" fmla="*/ 465 h 729"/>
                <a:gd name="T62" fmla="*/ 559 w 612"/>
                <a:gd name="T63" fmla="*/ 476 h 729"/>
                <a:gd name="T64" fmla="*/ 562 w 612"/>
                <a:gd name="T65" fmla="*/ 511 h 729"/>
                <a:gd name="T66" fmla="*/ 572 w 612"/>
                <a:gd name="T67" fmla="*/ 537 h 729"/>
                <a:gd name="T68" fmla="*/ 514 w 612"/>
                <a:gd name="T69" fmla="*/ 586 h 729"/>
                <a:gd name="T70" fmla="*/ 472 w 612"/>
                <a:gd name="T71" fmla="*/ 590 h 729"/>
                <a:gd name="T72" fmla="*/ 410 w 612"/>
                <a:gd name="T73" fmla="*/ 640 h 729"/>
                <a:gd name="T74" fmla="*/ 414 w 612"/>
                <a:gd name="T75" fmla="*/ 688 h 729"/>
                <a:gd name="T76" fmla="*/ 93 w 612"/>
                <a:gd name="T77" fmla="*/ 72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12" h="729">
                  <a:moveTo>
                    <a:pt x="93" y="720"/>
                  </a:moveTo>
                  <a:cubicBezTo>
                    <a:pt x="92" y="720"/>
                    <a:pt x="90" y="720"/>
                    <a:pt x="88" y="720"/>
                  </a:cubicBezTo>
                  <a:cubicBezTo>
                    <a:pt x="100" y="705"/>
                    <a:pt x="111" y="689"/>
                    <a:pt x="119" y="671"/>
                  </a:cubicBezTo>
                  <a:cubicBezTo>
                    <a:pt x="125" y="658"/>
                    <a:pt x="129" y="645"/>
                    <a:pt x="131" y="631"/>
                  </a:cubicBezTo>
                  <a:cubicBezTo>
                    <a:pt x="136" y="609"/>
                    <a:pt x="134" y="584"/>
                    <a:pt x="126" y="554"/>
                  </a:cubicBezTo>
                  <a:cubicBezTo>
                    <a:pt x="118" y="521"/>
                    <a:pt x="99" y="492"/>
                    <a:pt x="79" y="466"/>
                  </a:cubicBezTo>
                  <a:cubicBezTo>
                    <a:pt x="77" y="463"/>
                    <a:pt x="74" y="460"/>
                    <a:pt x="72" y="457"/>
                  </a:cubicBezTo>
                  <a:cubicBezTo>
                    <a:pt x="70" y="455"/>
                    <a:pt x="68" y="453"/>
                    <a:pt x="66" y="450"/>
                  </a:cubicBezTo>
                  <a:cubicBezTo>
                    <a:pt x="57" y="439"/>
                    <a:pt x="50" y="428"/>
                    <a:pt x="44" y="418"/>
                  </a:cubicBezTo>
                  <a:cubicBezTo>
                    <a:pt x="44" y="418"/>
                    <a:pt x="44" y="418"/>
                    <a:pt x="44" y="418"/>
                  </a:cubicBezTo>
                  <a:cubicBezTo>
                    <a:pt x="21" y="380"/>
                    <a:pt x="7" y="341"/>
                    <a:pt x="2" y="302"/>
                  </a:cubicBezTo>
                  <a:cubicBezTo>
                    <a:pt x="0" y="285"/>
                    <a:pt x="0" y="269"/>
                    <a:pt x="1" y="253"/>
                  </a:cubicBezTo>
                  <a:cubicBezTo>
                    <a:pt x="1" y="248"/>
                    <a:pt x="2" y="243"/>
                    <a:pt x="3" y="238"/>
                  </a:cubicBezTo>
                  <a:cubicBezTo>
                    <a:pt x="3" y="235"/>
                    <a:pt x="3" y="233"/>
                    <a:pt x="4" y="230"/>
                  </a:cubicBezTo>
                  <a:cubicBezTo>
                    <a:pt x="5" y="219"/>
                    <a:pt x="8" y="209"/>
                    <a:pt x="11" y="198"/>
                  </a:cubicBezTo>
                  <a:cubicBezTo>
                    <a:pt x="13" y="193"/>
                    <a:pt x="15" y="187"/>
                    <a:pt x="17" y="181"/>
                  </a:cubicBezTo>
                  <a:cubicBezTo>
                    <a:pt x="17" y="180"/>
                    <a:pt x="18" y="178"/>
                    <a:pt x="18" y="177"/>
                  </a:cubicBezTo>
                  <a:cubicBezTo>
                    <a:pt x="19" y="173"/>
                    <a:pt x="21" y="169"/>
                    <a:pt x="23" y="166"/>
                  </a:cubicBezTo>
                  <a:cubicBezTo>
                    <a:pt x="20" y="164"/>
                    <a:pt x="20" y="164"/>
                    <a:pt x="20" y="164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35" y="139"/>
                    <a:pt x="51" y="108"/>
                    <a:pt x="75" y="82"/>
                  </a:cubicBezTo>
                  <a:cubicBezTo>
                    <a:pt x="75" y="82"/>
                    <a:pt x="75" y="82"/>
                    <a:pt x="75" y="82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79" y="78"/>
                    <a:pt x="82" y="75"/>
                    <a:pt x="86" y="71"/>
                  </a:cubicBezTo>
                  <a:cubicBezTo>
                    <a:pt x="87" y="70"/>
                    <a:pt x="88" y="69"/>
                    <a:pt x="90" y="68"/>
                  </a:cubicBezTo>
                  <a:cubicBezTo>
                    <a:pt x="97" y="62"/>
                    <a:pt x="104" y="56"/>
                    <a:pt x="111" y="51"/>
                  </a:cubicBezTo>
                  <a:cubicBezTo>
                    <a:pt x="126" y="41"/>
                    <a:pt x="142" y="32"/>
                    <a:pt x="159" y="25"/>
                  </a:cubicBezTo>
                  <a:cubicBezTo>
                    <a:pt x="192" y="11"/>
                    <a:pt x="228" y="3"/>
                    <a:pt x="268" y="0"/>
                  </a:cubicBezTo>
                  <a:cubicBezTo>
                    <a:pt x="275" y="0"/>
                    <a:pt x="282" y="0"/>
                    <a:pt x="289" y="0"/>
                  </a:cubicBezTo>
                  <a:cubicBezTo>
                    <a:pt x="320" y="0"/>
                    <a:pt x="347" y="3"/>
                    <a:pt x="371" y="10"/>
                  </a:cubicBezTo>
                  <a:cubicBezTo>
                    <a:pt x="394" y="17"/>
                    <a:pt x="416" y="27"/>
                    <a:pt x="440" y="44"/>
                  </a:cubicBezTo>
                  <a:cubicBezTo>
                    <a:pt x="460" y="57"/>
                    <a:pt x="478" y="76"/>
                    <a:pt x="489" y="96"/>
                  </a:cubicBezTo>
                  <a:cubicBezTo>
                    <a:pt x="494" y="106"/>
                    <a:pt x="500" y="117"/>
                    <a:pt x="502" y="129"/>
                  </a:cubicBezTo>
                  <a:cubicBezTo>
                    <a:pt x="504" y="140"/>
                    <a:pt x="505" y="153"/>
                    <a:pt x="506" y="164"/>
                  </a:cubicBezTo>
                  <a:cubicBezTo>
                    <a:pt x="507" y="176"/>
                    <a:pt x="508" y="188"/>
                    <a:pt x="510" y="199"/>
                  </a:cubicBezTo>
                  <a:cubicBezTo>
                    <a:pt x="513" y="218"/>
                    <a:pt x="519" y="233"/>
                    <a:pt x="533" y="247"/>
                  </a:cubicBezTo>
                  <a:cubicBezTo>
                    <a:pt x="537" y="252"/>
                    <a:pt x="544" y="256"/>
                    <a:pt x="549" y="259"/>
                  </a:cubicBezTo>
                  <a:cubicBezTo>
                    <a:pt x="551" y="260"/>
                    <a:pt x="553" y="261"/>
                    <a:pt x="555" y="262"/>
                  </a:cubicBezTo>
                  <a:cubicBezTo>
                    <a:pt x="559" y="265"/>
                    <a:pt x="559" y="265"/>
                    <a:pt x="559" y="265"/>
                  </a:cubicBezTo>
                  <a:cubicBezTo>
                    <a:pt x="572" y="273"/>
                    <a:pt x="585" y="282"/>
                    <a:pt x="597" y="291"/>
                  </a:cubicBezTo>
                  <a:cubicBezTo>
                    <a:pt x="600" y="294"/>
                    <a:pt x="611" y="303"/>
                    <a:pt x="612" y="309"/>
                  </a:cubicBezTo>
                  <a:cubicBezTo>
                    <a:pt x="612" y="309"/>
                    <a:pt x="612" y="309"/>
                    <a:pt x="612" y="309"/>
                  </a:cubicBezTo>
                  <a:cubicBezTo>
                    <a:pt x="612" y="314"/>
                    <a:pt x="611" y="330"/>
                    <a:pt x="603" y="336"/>
                  </a:cubicBezTo>
                  <a:cubicBezTo>
                    <a:pt x="601" y="338"/>
                    <a:pt x="598" y="339"/>
                    <a:pt x="596" y="341"/>
                  </a:cubicBezTo>
                  <a:cubicBezTo>
                    <a:pt x="593" y="342"/>
                    <a:pt x="593" y="342"/>
                    <a:pt x="593" y="342"/>
                  </a:cubicBezTo>
                  <a:cubicBezTo>
                    <a:pt x="590" y="344"/>
                    <a:pt x="587" y="346"/>
                    <a:pt x="585" y="347"/>
                  </a:cubicBezTo>
                  <a:cubicBezTo>
                    <a:pt x="584" y="348"/>
                    <a:pt x="582" y="349"/>
                    <a:pt x="581" y="349"/>
                  </a:cubicBezTo>
                  <a:cubicBezTo>
                    <a:pt x="574" y="353"/>
                    <a:pt x="565" y="358"/>
                    <a:pt x="563" y="367"/>
                  </a:cubicBezTo>
                  <a:cubicBezTo>
                    <a:pt x="561" y="376"/>
                    <a:pt x="566" y="382"/>
                    <a:pt x="569" y="386"/>
                  </a:cubicBezTo>
                  <a:cubicBezTo>
                    <a:pt x="570" y="387"/>
                    <a:pt x="571" y="388"/>
                    <a:pt x="571" y="389"/>
                  </a:cubicBezTo>
                  <a:cubicBezTo>
                    <a:pt x="574" y="393"/>
                    <a:pt x="575" y="396"/>
                    <a:pt x="576" y="398"/>
                  </a:cubicBezTo>
                  <a:cubicBezTo>
                    <a:pt x="579" y="404"/>
                    <a:pt x="580" y="410"/>
                    <a:pt x="580" y="415"/>
                  </a:cubicBezTo>
                  <a:cubicBezTo>
                    <a:pt x="579" y="418"/>
                    <a:pt x="572" y="421"/>
                    <a:pt x="568" y="423"/>
                  </a:cubicBezTo>
                  <a:cubicBezTo>
                    <a:pt x="568" y="423"/>
                    <a:pt x="568" y="423"/>
                    <a:pt x="568" y="423"/>
                  </a:cubicBezTo>
                  <a:cubicBezTo>
                    <a:pt x="567" y="423"/>
                    <a:pt x="567" y="424"/>
                    <a:pt x="566" y="424"/>
                  </a:cubicBezTo>
                  <a:cubicBezTo>
                    <a:pt x="564" y="425"/>
                    <a:pt x="561" y="426"/>
                    <a:pt x="559" y="428"/>
                  </a:cubicBezTo>
                  <a:cubicBezTo>
                    <a:pt x="557" y="430"/>
                    <a:pt x="556" y="432"/>
                    <a:pt x="556" y="434"/>
                  </a:cubicBezTo>
                  <a:cubicBezTo>
                    <a:pt x="556" y="437"/>
                    <a:pt x="558" y="439"/>
                    <a:pt x="560" y="441"/>
                  </a:cubicBezTo>
                  <a:cubicBezTo>
                    <a:pt x="561" y="441"/>
                    <a:pt x="561" y="441"/>
                    <a:pt x="561" y="441"/>
                  </a:cubicBezTo>
                  <a:cubicBezTo>
                    <a:pt x="562" y="443"/>
                    <a:pt x="564" y="445"/>
                    <a:pt x="565" y="446"/>
                  </a:cubicBezTo>
                  <a:cubicBezTo>
                    <a:pt x="569" y="452"/>
                    <a:pt x="573" y="461"/>
                    <a:pt x="570" y="464"/>
                  </a:cubicBezTo>
                  <a:cubicBezTo>
                    <a:pt x="569" y="465"/>
                    <a:pt x="569" y="465"/>
                    <a:pt x="569" y="465"/>
                  </a:cubicBezTo>
                  <a:cubicBezTo>
                    <a:pt x="569" y="466"/>
                    <a:pt x="568" y="466"/>
                    <a:pt x="567" y="467"/>
                  </a:cubicBezTo>
                  <a:cubicBezTo>
                    <a:pt x="564" y="471"/>
                    <a:pt x="561" y="474"/>
                    <a:pt x="559" y="476"/>
                  </a:cubicBezTo>
                  <a:cubicBezTo>
                    <a:pt x="556" y="481"/>
                    <a:pt x="552" y="489"/>
                    <a:pt x="558" y="502"/>
                  </a:cubicBezTo>
                  <a:cubicBezTo>
                    <a:pt x="559" y="505"/>
                    <a:pt x="561" y="508"/>
                    <a:pt x="562" y="511"/>
                  </a:cubicBezTo>
                  <a:cubicBezTo>
                    <a:pt x="563" y="512"/>
                    <a:pt x="563" y="512"/>
                    <a:pt x="563" y="512"/>
                  </a:cubicBezTo>
                  <a:cubicBezTo>
                    <a:pt x="567" y="520"/>
                    <a:pt x="571" y="528"/>
                    <a:pt x="572" y="537"/>
                  </a:cubicBezTo>
                  <a:cubicBezTo>
                    <a:pt x="575" y="552"/>
                    <a:pt x="567" y="562"/>
                    <a:pt x="552" y="574"/>
                  </a:cubicBezTo>
                  <a:cubicBezTo>
                    <a:pt x="542" y="581"/>
                    <a:pt x="523" y="585"/>
                    <a:pt x="514" y="586"/>
                  </a:cubicBezTo>
                  <a:cubicBezTo>
                    <a:pt x="501" y="588"/>
                    <a:pt x="489" y="589"/>
                    <a:pt x="477" y="590"/>
                  </a:cubicBezTo>
                  <a:cubicBezTo>
                    <a:pt x="472" y="590"/>
                    <a:pt x="472" y="590"/>
                    <a:pt x="472" y="590"/>
                  </a:cubicBezTo>
                  <a:cubicBezTo>
                    <a:pt x="451" y="592"/>
                    <a:pt x="421" y="594"/>
                    <a:pt x="413" y="622"/>
                  </a:cubicBezTo>
                  <a:cubicBezTo>
                    <a:pt x="411" y="628"/>
                    <a:pt x="411" y="634"/>
                    <a:pt x="410" y="640"/>
                  </a:cubicBezTo>
                  <a:cubicBezTo>
                    <a:pt x="410" y="643"/>
                    <a:pt x="410" y="643"/>
                    <a:pt x="410" y="643"/>
                  </a:cubicBezTo>
                  <a:cubicBezTo>
                    <a:pt x="409" y="660"/>
                    <a:pt x="411" y="675"/>
                    <a:pt x="414" y="688"/>
                  </a:cubicBezTo>
                  <a:cubicBezTo>
                    <a:pt x="418" y="702"/>
                    <a:pt x="423" y="716"/>
                    <a:pt x="429" y="729"/>
                  </a:cubicBezTo>
                  <a:cubicBezTo>
                    <a:pt x="93" y="720"/>
                    <a:pt x="93" y="720"/>
                    <a:pt x="93" y="7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5" name="Freeform 76">
              <a:extLst>
                <a:ext uri="{FF2B5EF4-FFF2-40B4-BE49-F238E27FC236}">
                  <a16:creationId xmlns="" xmlns:a16="http://schemas.microsoft.com/office/drawing/2014/main" id="{BF01A771-D6F7-4DA5-9883-5FE08EE84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6" name="Freeform 77">
              <a:extLst>
                <a:ext uri="{FF2B5EF4-FFF2-40B4-BE49-F238E27FC236}">
                  <a16:creationId xmlns="" xmlns:a16="http://schemas.microsoft.com/office/drawing/2014/main" id="{A1095AC5-1A4E-4C8D-B0BE-8C9C2B125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7" name="Freeform 78">
              <a:extLst>
                <a:ext uri="{FF2B5EF4-FFF2-40B4-BE49-F238E27FC236}">
                  <a16:creationId xmlns="" xmlns:a16="http://schemas.microsoft.com/office/drawing/2014/main" id="{5FE646B3-53C6-49DE-A6F5-061B7B407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8" name="Freeform 79">
              <a:extLst>
                <a:ext uri="{FF2B5EF4-FFF2-40B4-BE49-F238E27FC236}">
                  <a16:creationId xmlns="" xmlns:a16="http://schemas.microsoft.com/office/drawing/2014/main" id="{E5B65BAC-F106-4B09-BEA2-F15DD0704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9" name="Rectangle 80">
              <a:extLst>
                <a:ext uri="{FF2B5EF4-FFF2-40B4-BE49-F238E27FC236}">
                  <a16:creationId xmlns="" xmlns:a16="http://schemas.microsoft.com/office/drawing/2014/main" id="{BF3CA8A5-9150-4A0C-A957-CAF3A5056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8275" y="3997272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0" name="Rectangle 81">
              <a:extLst>
                <a:ext uri="{FF2B5EF4-FFF2-40B4-BE49-F238E27FC236}">
                  <a16:creationId xmlns="" xmlns:a16="http://schemas.microsoft.com/office/drawing/2014/main" id="{FC122579-58B7-4F02-9389-049177025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5533" y="4310712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1" name="Rectangle 82">
              <a:extLst>
                <a:ext uri="{FF2B5EF4-FFF2-40B4-BE49-F238E27FC236}">
                  <a16:creationId xmlns="" xmlns:a16="http://schemas.microsoft.com/office/drawing/2014/main" id="{24D4E762-33B6-4D0C-9DD8-E6B5EE78D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2" name="Rectangle 83">
              <a:extLst>
                <a:ext uri="{FF2B5EF4-FFF2-40B4-BE49-F238E27FC236}">
                  <a16:creationId xmlns="" xmlns:a16="http://schemas.microsoft.com/office/drawing/2014/main" id="{7D83EC2D-2475-42C6-919B-2ABF86FE1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3" name="Rectangle 84">
              <a:extLst>
                <a:ext uri="{FF2B5EF4-FFF2-40B4-BE49-F238E27FC236}">
                  <a16:creationId xmlns="" xmlns:a16="http://schemas.microsoft.com/office/drawing/2014/main" id="{6F3CC0E5-15E2-4D5C-99AC-0808056D9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3973" y="4427540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4" name="Rectangle 85">
              <a:extLst>
                <a:ext uri="{FF2B5EF4-FFF2-40B4-BE49-F238E27FC236}">
                  <a16:creationId xmlns="" xmlns:a16="http://schemas.microsoft.com/office/drawing/2014/main" id="{AFC8A9AA-0900-4B18-80A9-7CF9BF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2225" y="3725149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5" name="Freeform 86">
              <a:extLst>
                <a:ext uri="{FF2B5EF4-FFF2-40B4-BE49-F238E27FC236}">
                  <a16:creationId xmlns="" xmlns:a16="http://schemas.microsoft.com/office/drawing/2014/main" id="{E54DB404-1848-4E13-AE79-E833F6FB3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47407"/>
              <a:ext cx="5699" cy="12823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9 h 9"/>
                <a:gd name="T4" fmla="*/ 0 w 4"/>
                <a:gd name="T5" fmla="*/ 9 h 9"/>
                <a:gd name="T6" fmla="*/ 4 w 4"/>
                <a:gd name="T7" fmla="*/ 0 h 9"/>
                <a:gd name="T8" fmla="*/ 0 w 4"/>
                <a:gd name="T9" fmla="*/ 9 h 9"/>
                <a:gd name="T10" fmla="*/ 0 w 4"/>
                <a:gd name="T11" fmla="*/ 9 h 9"/>
                <a:gd name="T12" fmla="*/ 0 w 4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6" name="Freeform 87">
              <a:extLst>
                <a:ext uri="{FF2B5EF4-FFF2-40B4-BE49-F238E27FC236}">
                  <a16:creationId xmlns="" xmlns:a16="http://schemas.microsoft.com/office/drawing/2014/main" id="{393A8BEC-4E31-4DD1-BAA0-40AAEBD60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0229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7" name="Freeform 88">
              <a:extLst>
                <a:ext uri="{FF2B5EF4-FFF2-40B4-BE49-F238E27FC236}">
                  <a16:creationId xmlns="" xmlns:a16="http://schemas.microsoft.com/office/drawing/2014/main" id="{43CB2327-44FB-416A-9722-F177AA251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054" y="3965928"/>
              <a:ext cx="0" cy="5699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0 h 4"/>
                <a:gd name="T4" fmla="*/ 0 h 4"/>
                <a:gd name="T5" fmla="*/ 0 h 4"/>
                <a:gd name="T6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8" name="Freeform 89">
              <a:extLst>
                <a:ext uri="{FF2B5EF4-FFF2-40B4-BE49-F238E27FC236}">
                  <a16:creationId xmlns="" xmlns:a16="http://schemas.microsoft.com/office/drawing/2014/main" id="{0311264C-6522-4DFC-8C13-B520686FC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275" y="3990149"/>
              <a:ext cx="5699" cy="7124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0 w 4"/>
                <a:gd name="T5" fmla="*/ 5 h 5"/>
                <a:gd name="T6" fmla="*/ 4 w 4"/>
                <a:gd name="T7" fmla="*/ 5 h 5"/>
                <a:gd name="T8" fmla="*/ 4 w 4"/>
                <a:gd name="T9" fmla="*/ 5 h 5"/>
                <a:gd name="T10" fmla="*/ 4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9" name="Rectangle 90">
              <a:extLst>
                <a:ext uri="{FF2B5EF4-FFF2-40B4-BE49-F238E27FC236}">
                  <a16:creationId xmlns="" xmlns:a16="http://schemas.microsoft.com/office/drawing/2014/main" id="{5FEBB6CD-276F-4C21-BD60-09E4B8926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8275" y="3997272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0" name="Freeform 91">
              <a:extLst>
                <a:ext uri="{FF2B5EF4-FFF2-40B4-BE49-F238E27FC236}">
                  <a16:creationId xmlns="" xmlns:a16="http://schemas.microsoft.com/office/drawing/2014/main" id="{EEAFA325-AE0E-4567-839D-E8803E169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317" y="402719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1" name="Freeform 92">
              <a:extLst>
                <a:ext uri="{FF2B5EF4-FFF2-40B4-BE49-F238E27FC236}">
                  <a16:creationId xmlns="" xmlns:a16="http://schemas.microsoft.com/office/drawing/2014/main" id="{0DB01687-CDC2-4520-B455-369A0DBDE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838" y="4162540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2" name="Rectangle 93">
              <a:extLst>
                <a:ext uri="{FF2B5EF4-FFF2-40B4-BE49-F238E27FC236}">
                  <a16:creationId xmlns="" xmlns:a16="http://schemas.microsoft.com/office/drawing/2014/main" id="{DDE31864-6383-4B1E-9EB6-EB3FE94A6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5533" y="4310712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3" name="Rectangle 94">
              <a:extLst>
                <a:ext uri="{FF2B5EF4-FFF2-40B4-BE49-F238E27FC236}">
                  <a16:creationId xmlns="" xmlns:a16="http://schemas.microsoft.com/office/drawing/2014/main" id="{9333D0C4-CDCC-445B-82A3-0CF5BB866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1232" y="4316411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4" name="Rectangle 95">
              <a:extLst>
                <a:ext uri="{FF2B5EF4-FFF2-40B4-BE49-F238E27FC236}">
                  <a16:creationId xmlns="" xmlns:a16="http://schemas.microsoft.com/office/drawing/2014/main" id="{0C74F134-CA68-4E81-A950-4F3255227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5" name="Rectangle 96">
              <a:extLst>
                <a:ext uri="{FF2B5EF4-FFF2-40B4-BE49-F238E27FC236}">
                  <a16:creationId xmlns="" xmlns:a16="http://schemas.microsoft.com/office/drawing/2014/main" id="{7014DE6A-4DF4-4838-AC1A-7AA9F5E1C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753" y="4347755"/>
              <a:ext cx="1425" cy="56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6" name="Rectangle 97">
              <a:extLst>
                <a:ext uri="{FF2B5EF4-FFF2-40B4-BE49-F238E27FC236}">
                  <a16:creationId xmlns="" xmlns:a16="http://schemas.microsoft.com/office/drawing/2014/main" id="{BD5B10D5-987D-49A7-BF88-F2B202AE5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5452" y="4360578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7" name="Rectangle 98">
              <a:extLst>
                <a:ext uri="{FF2B5EF4-FFF2-40B4-BE49-F238E27FC236}">
                  <a16:creationId xmlns="" xmlns:a16="http://schemas.microsoft.com/office/drawing/2014/main" id="{89CA7B40-4773-4FC0-B9D4-C92A5FBA7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3973" y="4427540"/>
              <a:ext cx="1425" cy="1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8" name="Freeform 99">
              <a:extLst>
                <a:ext uri="{FF2B5EF4-FFF2-40B4-BE49-F238E27FC236}">
                  <a16:creationId xmlns="" xmlns:a16="http://schemas.microsoft.com/office/drawing/2014/main" id="{1F09BB96-CE44-4CFC-8500-A176C0FCE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973" y="4446062"/>
              <a:ext cx="0" cy="7124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  <a:gd name="T4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9" name="Freeform 100">
              <a:extLst>
                <a:ext uri="{FF2B5EF4-FFF2-40B4-BE49-F238E27FC236}">
                  <a16:creationId xmlns="" xmlns:a16="http://schemas.microsoft.com/office/drawing/2014/main" id="{987BC155-2887-438D-B211-7D0B2EF7C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2576" y="4464583"/>
              <a:ext cx="5699" cy="0"/>
            </a:xfrm>
            <a:custGeom>
              <a:avLst/>
              <a:gdLst>
                <a:gd name="T0" fmla="*/ 4 w 4"/>
                <a:gd name="T1" fmla="*/ 4 w 4"/>
                <a:gd name="T2" fmla="*/ 4 w 4"/>
                <a:gd name="T3" fmla="*/ 0 w 4"/>
                <a:gd name="T4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0" name="Freeform 101">
              <a:extLst>
                <a:ext uri="{FF2B5EF4-FFF2-40B4-BE49-F238E27FC236}">
                  <a16:creationId xmlns="" xmlns:a16="http://schemas.microsoft.com/office/drawing/2014/main" id="{8A7FEA7D-AEC6-4FBA-B821-9E6B72284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931" y="4490228"/>
              <a:ext cx="0" cy="5699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1" name="Freeform 102">
              <a:extLst>
                <a:ext uri="{FF2B5EF4-FFF2-40B4-BE49-F238E27FC236}">
                  <a16:creationId xmlns="" xmlns:a16="http://schemas.microsoft.com/office/drawing/2014/main" id="{1B3359A4-9B3B-4330-8A26-E307CF10C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884" y="1543891"/>
              <a:ext cx="3846766" cy="4571951"/>
            </a:xfrm>
            <a:custGeom>
              <a:avLst/>
              <a:gdLst>
                <a:gd name="T0" fmla="*/ 274 w 624"/>
                <a:gd name="T1" fmla="*/ 1 h 742"/>
                <a:gd name="T2" fmla="*/ 379 w 624"/>
                <a:gd name="T3" fmla="*/ 11 h 742"/>
                <a:gd name="T4" fmla="*/ 450 w 624"/>
                <a:gd name="T5" fmla="*/ 46 h 742"/>
                <a:gd name="T6" fmla="*/ 500 w 624"/>
                <a:gd name="T7" fmla="*/ 100 h 742"/>
                <a:gd name="T8" fmla="*/ 514 w 624"/>
                <a:gd name="T9" fmla="*/ 135 h 742"/>
                <a:gd name="T10" fmla="*/ 522 w 624"/>
                <a:gd name="T11" fmla="*/ 205 h 742"/>
                <a:gd name="T12" fmla="*/ 543 w 624"/>
                <a:gd name="T13" fmla="*/ 250 h 742"/>
                <a:gd name="T14" fmla="*/ 564 w 624"/>
                <a:gd name="T15" fmla="*/ 264 h 742"/>
                <a:gd name="T16" fmla="*/ 606 w 624"/>
                <a:gd name="T17" fmla="*/ 294 h 742"/>
                <a:gd name="T18" fmla="*/ 624 w 624"/>
                <a:gd name="T19" fmla="*/ 316 h 742"/>
                <a:gd name="T20" fmla="*/ 613 w 624"/>
                <a:gd name="T21" fmla="*/ 348 h 742"/>
                <a:gd name="T22" fmla="*/ 605 w 624"/>
                <a:gd name="T23" fmla="*/ 353 h 742"/>
                <a:gd name="T24" fmla="*/ 594 w 624"/>
                <a:gd name="T25" fmla="*/ 359 h 742"/>
                <a:gd name="T26" fmla="*/ 575 w 624"/>
                <a:gd name="T27" fmla="*/ 376 h 742"/>
                <a:gd name="T28" fmla="*/ 582 w 624"/>
                <a:gd name="T29" fmla="*/ 393 h 742"/>
                <a:gd name="T30" fmla="*/ 588 w 624"/>
                <a:gd name="T31" fmla="*/ 403 h 742"/>
                <a:gd name="T32" fmla="*/ 592 w 624"/>
                <a:gd name="T33" fmla="*/ 423 h 742"/>
                <a:gd name="T34" fmla="*/ 576 w 624"/>
                <a:gd name="T35" fmla="*/ 436 h 742"/>
                <a:gd name="T36" fmla="*/ 569 w 624"/>
                <a:gd name="T37" fmla="*/ 439 h 742"/>
                <a:gd name="T38" fmla="*/ 571 w 624"/>
                <a:gd name="T39" fmla="*/ 444 h 742"/>
                <a:gd name="T40" fmla="*/ 576 w 624"/>
                <a:gd name="T41" fmla="*/ 450 h 742"/>
                <a:gd name="T42" fmla="*/ 581 w 624"/>
                <a:gd name="T43" fmla="*/ 475 h 742"/>
                <a:gd name="T44" fmla="*/ 570 w 624"/>
                <a:gd name="T45" fmla="*/ 486 h 742"/>
                <a:gd name="T46" fmla="*/ 570 w 624"/>
                <a:gd name="T47" fmla="*/ 507 h 742"/>
                <a:gd name="T48" fmla="*/ 573 w 624"/>
                <a:gd name="T49" fmla="*/ 515 h 742"/>
                <a:gd name="T50" fmla="*/ 584 w 624"/>
                <a:gd name="T51" fmla="*/ 543 h 742"/>
                <a:gd name="T52" fmla="*/ 562 w 624"/>
                <a:gd name="T53" fmla="*/ 585 h 742"/>
                <a:gd name="T54" fmla="*/ 521 w 624"/>
                <a:gd name="T55" fmla="*/ 599 h 742"/>
                <a:gd name="T56" fmla="*/ 481 w 624"/>
                <a:gd name="T57" fmla="*/ 603 h 742"/>
                <a:gd name="T58" fmla="*/ 424 w 624"/>
                <a:gd name="T59" fmla="*/ 631 h 742"/>
                <a:gd name="T60" fmla="*/ 422 w 624"/>
                <a:gd name="T61" fmla="*/ 650 h 742"/>
                <a:gd name="T62" fmla="*/ 426 w 624"/>
                <a:gd name="T63" fmla="*/ 693 h 742"/>
                <a:gd name="T64" fmla="*/ 444 w 624"/>
                <a:gd name="T65" fmla="*/ 742 h 742"/>
                <a:gd name="T66" fmla="*/ 298 w 624"/>
                <a:gd name="T67" fmla="*/ 739 h 742"/>
                <a:gd name="T68" fmla="*/ 99 w 624"/>
                <a:gd name="T69" fmla="*/ 733 h 742"/>
                <a:gd name="T70" fmla="*/ 83 w 624"/>
                <a:gd name="T71" fmla="*/ 733 h 742"/>
                <a:gd name="T72" fmla="*/ 119 w 624"/>
                <a:gd name="T73" fmla="*/ 676 h 742"/>
                <a:gd name="T74" fmla="*/ 132 w 624"/>
                <a:gd name="T75" fmla="*/ 637 h 742"/>
                <a:gd name="T76" fmla="*/ 126 w 624"/>
                <a:gd name="T77" fmla="*/ 562 h 742"/>
                <a:gd name="T78" fmla="*/ 81 w 624"/>
                <a:gd name="T79" fmla="*/ 477 h 742"/>
                <a:gd name="T80" fmla="*/ 68 w 624"/>
                <a:gd name="T81" fmla="*/ 461 h 742"/>
                <a:gd name="T82" fmla="*/ 44 w 624"/>
                <a:gd name="T83" fmla="*/ 428 h 742"/>
                <a:gd name="T84" fmla="*/ 45 w 624"/>
                <a:gd name="T85" fmla="*/ 429 h 742"/>
                <a:gd name="T86" fmla="*/ 2 w 624"/>
                <a:gd name="T87" fmla="*/ 310 h 742"/>
                <a:gd name="T88" fmla="*/ 1 w 624"/>
                <a:gd name="T89" fmla="*/ 260 h 742"/>
                <a:gd name="T90" fmla="*/ 4 w 624"/>
                <a:gd name="T91" fmla="*/ 236 h 742"/>
                <a:gd name="T92" fmla="*/ 12 w 624"/>
                <a:gd name="T93" fmla="*/ 204 h 742"/>
                <a:gd name="T94" fmla="*/ 17 w 624"/>
                <a:gd name="T95" fmla="*/ 186 h 742"/>
                <a:gd name="T96" fmla="*/ 24 w 624"/>
                <a:gd name="T97" fmla="*/ 170 h 742"/>
                <a:gd name="T98" fmla="*/ 23 w 624"/>
                <a:gd name="T99" fmla="*/ 171 h 742"/>
                <a:gd name="T100" fmla="*/ 77 w 624"/>
                <a:gd name="T101" fmla="*/ 85 h 742"/>
                <a:gd name="T102" fmla="*/ 76 w 624"/>
                <a:gd name="T103" fmla="*/ 86 h 742"/>
                <a:gd name="T104" fmla="*/ 92 w 624"/>
                <a:gd name="T105" fmla="*/ 71 h 742"/>
                <a:gd name="T106" fmla="*/ 114 w 624"/>
                <a:gd name="T107" fmla="*/ 53 h 742"/>
                <a:gd name="T108" fmla="*/ 163 w 624"/>
                <a:gd name="T109" fmla="*/ 27 h 742"/>
                <a:gd name="T110" fmla="*/ 274 w 624"/>
                <a:gd name="T111" fmla="*/ 1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4" h="742">
                  <a:moveTo>
                    <a:pt x="274" y="1"/>
                  </a:moveTo>
                  <a:cubicBezTo>
                    <a:pt x="309" y="0"/>
                    <a:pt x="345" y="2"/>
                    <a:pt x="379" y="11"/>
                  </a:cubicBezTo>
                  <a:cubicBezTo>
                    <a:pt x="404" y="19"/>
                    <a:pt x="428" y="31"/>
                    <a:pt x="450" y="46"/>
                  </a:cubicBezTo>
                  <a:cubicBezTo>
                    <a:pt x="470" y="59"/>
                    <a:pt x="488" y="79"/>
                    <a:pt x="500" y="100"/>
                  </a:cubicBezTo>
                  <a:cubicBezTo>
                    <a:pt x="506" y="111"/>
                    <a:pt x="512" y="122"/>
                    <a:pt x="514" y="135"/>
                  </a:cubicBezTo>
                  <a:cubicBezTo>
                    <a:pt x="518" y="158"/>
                    <a:pt x="518" y="182"/>
                    <a:pt x="522" y="205"/>
                  </a:cubicBezTo>
                  <a:cubicBezTo>
                    <a:pt x="525" y="223"/>
                    <a:pt x="530" y="237"/>
                    <a:pt x="543" y="250"/>
                  </a:cubicBezTo>
                  <a:cubicBezTo>
                    <a:pt x="548" y="256"/>
                    <a:pt x="557" y="260"/>
                    <a:pt x="564" y="264"/>
                  </a:cubicBezTo>
                  <a:cubicBezTo>
                    <a:pt x="578" y="274"/>
                    <a:pt x="593" y="283"/>
                    <a:pt x="606" y="294"/>
                  </a:cubicBezTo>
                  <a:cubicBezTo>
                    <a:pt x="613" y="299"/>
                    <a:pt x="623" y="308"/>
                    <a:pt x="624" y="316"/>
                  </a:cubicBezTo>
                  <a:cubicBezTo>
                    <a:pt x="624" y="316"/>
                    <a:pt x="624" y="339"/>
                    <a:pt x="613" y="348"/>
                  </a:cubicBezTo>
                  <a:cubicBezTo>
                    <a:pt x="610" y="350"/>
                    <a:pt x="607" y="351"/>
                    <a:pt x="605" y="353"/>
                  </a:cubicBezTo>
                  <a:cubicBezTo>
                    <a:pt x="601" y="355"/>
                    <a:pt x="597" y="357"/>
                    <a:pt x="594" y="359"/>
                  </a:cubicBezTo>
                  <a:cubicBezTo>
                    <a:pt x="588" y="363"/>
                    <a:pt x="577" y="368"/>
                    <a:pt x="575" y="376"/>
                  </a:cubicBezTo>
                  <a:cubicBezTo>
                    <a:pt x="573" y="383"/>
                    <a:pt x="579" y="388"/>
                    <a:pt x="582" y="393"/>
                  </a:cubicBezTo>
                  <a:cubicBezTo>
                    <a:pt x="584" y="396"/>
                    <a:pt x="586" y="399"/>
                    <a:pt x="588" y="403"/>
                  </a:cubicBezTo>
                  <a:cubicBezTo>
                    <a:pt x="591" y="409"/>
                    <a:pt x="593" y="417"/>
                    <a:pt x="592" y="423"/>
                  </a:cubicBezTo>
                  <a:cubicBezTo>
                    <a:pt x="590" y="429"/>
                    <a:pt x="582" y="433"/>
                    <a:pt x="576" y="436"/>
                  </a:cubicBezTo>
                  <a:cubicBezTo>
                    <a:pt x="574" y="437"/>
                    <a:pt x="571" y="437"/>
                    <a:pt x="569" y="439"/>
                  </a:cubicBezTo>
                  <a:cubicBezTo>
                    <a:pt x="567" y="441"/>
                    <a:pt x="569" y="442"/>
                    <a:pt x="571" y="444"/>
                  </a:cubicBezTo>
                  <a:cubicBezTo>
                    <a:pt x="572" y="446"/>
                    <a:pt x="574" y="448"/>
                    <a:pt x="576" y="450"/>
                  </a:cubicBezTo>
                  <a:cubicBezTo>
                    <a:pt x="580" y="456"/>
                    <a:pt x="587" y="468"/>
                    <a:pt x="581" y="475"/>
                  </a:cubicBezTo>
                  <a:cubicBezTo>
                    <a:pt x="581" y="475"/>
                    <a:pt x="572" y="483"/>
                    <a:pt x="570" y="486"/>
                  </a:cubicBezTo>
                  <a:cubicBezTo>
                    <a:pt x="565" y="492"/>
                    <a:pt x="567" y="500"/>
                    <a:pt x="570" y="507"/>
                  </a:cubicBezTo>
                  <a:cubicBezTo>
                    <a:pt x="571" y="510"/>
                    <a:pt x="572" y="512"/>
                    <a:pt x="573" y="515"/>
                  </a:cubicBezTo>
                  <a:cubicBezTo>
                    <a:pt x="578" y="524"/>
                    <a:pt x="582" y="533"/>
                    <a:pt x="584" y="543"/>
                  </a:cubicBezTo>
                  <a:cubicBezTo>
                    <a:pt x="588" y="562"/>
                    <a:pt x="576" y="574"/>
                    <a:pt x="562" y="585"/>
                  </a:cubicBezTo>
                  <a:cubicBezTo>
                    <a:pt x="552" y="593"/>
                    <a:pt x="533" y="597"/>
                    <a:pt x="521" y="599"/>
                  </a:cubicBezTo>
                  <a:cubicBezTo>
                    <a:pt x="507" y="601"/>
                    <a:pt x="494" y="602"/>
                    <a:pt x="481" y="603"/>
                  </a:cubicBezTo>
                  <a:cubicBezTo>
                    <a:pt x="459" y="605"/>
                    <a:pt x="432" y="606"/>
                    <a:pt x="424" y="631"/>
                  </a:cubicBezTo>
                  <a:cubicBezTo>
                    <a:pt x="423" y="637"/>
                    <a:pt x="423" y="643"/>
                    <a:pt x="422" y="650"/>
                  </a:cubicBezTo>
                  <a:cubicBezTo>
                    <a:pt x="421" y="664"/>
                    <a:pt x="422" y="679"/>
                    <a:pt x="426" y="693"/>
                  </a:cubicBezTo>
                  <a:cubicBezTo>
                    <a:pt x="431" y="710"/>
                    <a:pt x="437" y="726"/>
                    <a:pt x="444" y="742"/>
                  </a:cubicBezTo>
                  <a:cubicBezTo>
                    <a:pt x="395" y="741"/>
                    <a:pt x="347" y="740"/>
                    <a:pt x="298" y="739"/>
                  </a:cubicBezTo>
                  <a:cubicBezTo>
                    <a:pt x="232" y="737"/>
                    <a:pt x="166" y="735"/>
                    <a:pt x="99" y="733"/>
                  </a:cubicBezTo>
                  <a:cubicBezTo>
                    <a:pt x="94" y="733"/>
                    <a:pt x="88" y="733"/>
                    <a:pt x="83" y="733"/>
                  </a:cubicBezTo>
                  <a:cubicBezTo>
                    <a:pt x="96" y="715"/>
                    <a:pt x="110" y="697"/>
                    <a:pt x="119" y="676"/>
                  </a:cubicBezTo>
                  <a:cubicBezTo>
                    <a:pt x="125" y="663"/>
                    <a:pt x="129" y="650"/>
                    <a:pt x="132" y="637"/>
                  </a:cubicBezTo>
                  <a:cubicBezTo>
                    <a:pt x="136" y="612"/>
                    <a:pt x="133" y="586"/>
                    <a:pt x="126" y="562"/>
                  </a:cubicBezTo>
                  <a:cubicBezTo>
                    <a:pt x="118" y="531"/>
                    <a:pt x="100" y="502"/>
                    <a:pt x="81" y="477"/>
                  </a:cubicBezTo>
                  <a:cubicBezTo>
                    <a:pt x="76" y="471"/>
                    <a:pt x="72" y="467"/>
                    <a:pt x="68" y="461"/>
                  </a:cubicBezTo>
                  <a:cubicBezTo>
                    <a:pt x="59" y="450"/>
                    <a:pt x="51" y="439"/>
                    <a:pt x="44" y="428"/>
                  </a:cubicBezTo>
                  <a:cubicBezTo>
                    <a:pt x="45" y="428"/>
                    <a:pt x="45" y="429"/>
                    <a:pt x="45" y="429"/>
                  </a:cubicBezTo>
                  <a:cubicBezTo>
                    <a:pt x="23" y="393"/>
                    <a:pt x="8" y="353"/>
                    <a:pt x="2" y="310"/>
                  </a:cubicBezTo>
                  <a:cubicBezTo>
                    <a:pt x="0" y="293"/>
                    <a:pt x="0" y="277"/>
                    <a:pt x="1" y="260"/>
                  </a:cubicBezTo>
                  <a:cubicBezTo>
                    <a:pt x="1" y="252"/>
                    <a:pt x="3" y="244"/>
                    <a:pt x="4" y="236"/>
                  </a:cubicBezTo>
                  <a:cubicBezTo>
                    <a:pt x="5" y="225"/>
                    <a:pt x="8" y="214"/>
                    <a:pt x="12" y="204"/>
                  </a:cubicBezTo>
                  <a:cubicBezTo>
                    <a:pt x="13" y="198"/>
                    <a:pt x="15" y="192"/>
                    <a:pt x="17" y="186"/>
                  </a:cubicBezTo>
                  <a:cubicBezTo>
                    <a:pt x="19" y="181"/>
                    <a:pt x="21" y="174"/>
                    <a:pt x="24" y="170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38" y="139"/>
                    <a:pt x="53" y="110"/>
                    <a:pt x="77" y="85"/>
                  </a:cubicBezTo>
                  <a:cubicBezTo>
                    <a:pt x="77" y="85"/>
                    <a:pt x="77" y="86"/>
                    <a:pt x="76" y="86"/>
                  </a:cubicBezTo>
                  <a:cubicBezTo>
                    <a:pt x="80" y="80"/>
                    <a:pt x="87" y="75"/>
                    <a:pt x="92" y="71"/>
                  </a:cubicBezTo>
                  <a:cubicBezTo>
                    <a:pt x="99" y="65"/>
                    <a:pt x="106" y="59"/>
                    <a:pt x="114" y="53"/>
                  </a:cubicBezTo>
                  <a:cubicBezTo>
                    <a:pt x="129" y="43"/>
                    <a:pt x="146" y="34"/>
                    <a:pt x="163" y="27"/>
                  </a:cubicBezTo>
                  <a:cubicBezTo>
                    <a:pt x="198" y="12"/>
                    <a:pt x="236" y="4"/>
                    <a:pt x="274" y="1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82" name="文本框 627">
            <a:extLst>
              <a:ext uri="{FF2B5EF4-FFF2-40B4-BE49-F238E27FC236}">
                <a16:creationId xmlns="" xmlns:a16="http://schemas.microsoft.com/office/drawing/2014/main" id="{C4595AFB-C234-46D5-A384-3939144220AC}"/>
              </a:ext>
            </a:extLst>
          </p:cNvPr>
          <p:cNvSpPr txBox="1"/>
          <p:nvPr/>
        </p:nvSpPr>
        <p:spPr>
          <a:xfrm flipH="1">
            <a:off x="3520537" y="2025850"/>
            <a:ext cx="1472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zh-CN" sz="3200" b="1" dirty="0" smtClean="0">
                <a:solidFill>
                  <a:prstClr val="white"/>
                </a:solidFill>
                <a:ea typeface="宋体" panose="02010600030101010101" pitchFamily="2" charset="-122"/>
              </a:rPr>
              <a:t>Школы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90" name="Freeform 163">
            <a:extLst>
              <a:ext uri="{FF2B5EF4-FFF2-40B4-BE49-F238E27FC236}">
                <a16:creationId xmlns="" xmlns:a16="http://schemas.microsoft.com/office/drawing/2014/main" id="{7F0AF1F3-9E8A-438D-84AD-94CBC4DB3579}"/>
              </a:ext>
            </a:extLst>
          </p:cNvPr>
          <p:cNvSpPr>
            <a:spLocks noEditPoints="1"/>
          </p:cNvSpPr>
          <p:nvPr/>
        </p:nvSpPr>
        <p:spPr bwMode="auto">
          <a:xfrm>
            <a:off x="403206" y="668074"/>
            <a:ext cx="928048" cy="814231"/>
          </a:xfrm>
          <a:custGeom>
            <a:avLst/>
            <a:gdLst>
              <a:gd name="T0" fmla="*/ 38 w 48"/>
              <a:gd name="T1" fmla="*/ 30 h 37"/>
              <a:gd name="T2" fmla="*/ 30 w 48"/>
              <a:gd name="T3" fmla="*/ 37 h 37"/>
              <a:gd name="T4" fmla="*/ 8 w 48"/>
              <a:gd name="T5" fmla="*/ 37 h 37"/>
              <a:gd name="T6" fmla="*/ 0 w 48"/>
              <a:gd name="T7" fmla="*/ 30 h 37"/>
              <a:gd name="T8" fmla="*/ 0 w 48"/>
              <a:gd name="T9" fmla="*/ 7 h 37"/>
              <a:gd name="T10" fmla="*/ 8 w 48"/>
              <a:gd name="T11" fmla="*/ 0 h 37"/>
              <a:gd name="T12" fmla="*/ 30 w 48"/>
              <a:gd name="T13" fmla="*/ 0 h 37"/>
              <a:gd name="T14" fmla="*/ 33 w 48"/>
              <a:gd name="T15" fmla="*/ 0 h 37"/>
              <a:gd name="T16" fmla="*/ 34 w 48"/>
              <a:gd name="T17" fmla="*/ 1 h 37"/>
              <a:gd name="T18" fmla="*/ 34 w 48"/>
              <a:gd name="T19" fmla="*/ 2 h 37"/>
              <a:gd name="T20" fmla="*/ 32 w 48"/>
              <a:gd name="T21" fmla="*/ 3 h 37"/>
              <a:gd name="T22" fmla="*/ 31 w 48"/>
              <a:gd name="T23" fmla="*/ 3 h 37"/>
              <a:gd name="T24" fmla="*/ 30 w 48"/>
              <a:gd name="T25" fmla="*/ 3 h 37"/>
              <a:gd name="T26" fmla="*/ 8 w 48"/>
              <a:gd name="T27" fmla="*/ 3 h 37"/>
              <a:gd name="T28" fmla="*/ 4 w 48"/>
              <a:gd name="T29" fmla="*/ 7 h 37"/>
              <a:gd name="T30" fmla="*/ 4 w 48"/>
              <a:gd name="T31" fmla="*/ 30 h 37"/>
              <a:gd name="T32" fmla="*/ 8 w 48"/>
              <a:gd name="T33" fmla="*/ 34 h 37"/>
              <a:gd name="T34" fmla="*/ 30 w 48"/>
              <a:gd name="T35" fmla="*/ 34 h 37"/>
              <a:gd name="T36" fmla="*/ 34 w 48"/>
              <a:gd name="T37" fmla="*/ 30 h 37"/>
              <a:gd name="T38" fmla="*/ 34 w 48"/>
              <a:gd name="T39" fmla="*/ 26 h 37"/>
              <a:gd name="T40" fmla="*/ 35 w 48"/>
              <a:gd name="T41" fmla="*/ 26 h 37"/>
              <a:gd name="T42" fmla="*/ 36 w 48"/>
              <a:gd name="T43" fmla="*/ 24 h 37"/>
              <a:gd name="T44" fmla="*/ 37 w 48"/>
              <a:gd name="T45" fmla="*/ 24 h 37"/>
              <a:gd name="T46" fmla="*/ 38 w 48"/>
              <a:gd name="T47" fmla="*/ 25 h 37"/>
              <a:gd name="T48" fmla="*/ 38 w 48"/>
              <a:gd name="T49" fmla="*/ 30 h 37"/>
              <a:gd name="T50" fmla="*/ 43 w 48"/>
              <a:gd name="T51" fmla="*/ 13 h 37"/>
              <a:gd name="T52" fmla="*/ 25 w 48"/>
              <a:gd name="T53" fmla="*/ 31 h 37"/>
              <a:gd name="T54" fmla="*/ 17 w 48"/>
              <a:gd name="T55" fmla="*/ 31 h 37"/>
              <a:gd name="T56" fmla="*/ 17 w 48"/>
              <a:gd name="T57" fmla="*/ 23 h 37"/>
              <a:gd name="T58" fmla="*/ 35 w 48"/>
              <a:gd name="T59" fmla="*/ 5 h 37"/>
              <a:gd name="T60" fmla="*/ 43 w 48"/>
              <a:gd name="T61" fmla="*/ 13 h 37"/>
              <a:gd name="T62" fmla="*/ 27 w 48"/>
              <a:gd name="T63" fmla="*/ 25 h 37"/>
              <a:gd name="T64" fmla="*/ 23 w 48"/>
              <a:gd name="T65" fmla="*/ 21 h 37"/>
              <a:gd name="T66" fmla="*/ 20 w 48"/>
              <a:gd name="T67" fmla="*/ 24 h 37"/>
              <a:gd name="T68" fmla="*/ 20 w 48"/>
              <a:gd name="T69" fmla="*/ 25 h 37"/>
              <a:gd name="T70" fmla="*/ 22 w 48"/>
              <a:gd name="T71" fmla="*/ 25 h 37"/>
              <a:gd name="T72" fmla="*/ 22 w 48"/>
              <a:gd name="T73" fmla="*/ 28 h 37"/>
              <a:gd name="T74" fmla="*/ 24 w 48"/>
              <a:gd name="T75" fmla="*/ 28 h 37"/>
              <a:gd name="T76" fmla="*/ 27 w 48"/>
              <a:gd name="T77" fmla="*/ 25 h 37"/>
              <a:gd name="T78" fmla="*/ 35 w 48"/>
              <a:gd name="T79" fmla="*/ 9 h 37"/>
              <a:gd name="T80" fmla="*/ 25 w 48"/>
              <a:gd name="T81" fmla="*/ 18 h 37"/>
              <a:gd name="T82" fmla="*/ 25 w 48"/>
              <a:gd name="T83" fmla="*/ 19 h 37"/>
              <a:gd name="T84" fmla="*/ 26 w 48"/>
              <a:gd name="T85" fmla="*/ 19 h 37"/>
              <a:gd name="T86" fmla="*/ 36 w 48"/>
              <a:gd name="T87" fmla="*/ 10 h 37"/>
              <a:gd name="T88" fmla="*/ 36 w 48"/>
              <a:gd name="T89" fmla="*/ 9 h 37"/>
              <a:gd name="T90" fmla="*/ 35 w 48"/>
              <a:gd name="T91" fmla="*/ 9 h 37"/>
              <a:gd name="T92" fmla="*/ 45 w 48"/>
              <a:gd name="T93" fmla="*/ 11 h 37"/>
              <a:gd name="T94" fmla="*/ 37 w 48"/>
              <a:gd name="T95" fmla="*/ 3 h 37"/>
              <a:gd name="T96" fmla="*/ 39 w 48"/>
              <a:gd name="T97" fmla="*/ 1 h 37"/>
              <a:gd name="T98" fmla="*/ 43 w 48"/>
              <a:gd name="T99" fmla="*/ 1 h 37"/>
              <a:gd name="T100" fmla="*/ 47 w 48"/>
              <a:gd name="T101" fmla="*/ 5 h 37"/>
              <a:gd name="T102" fmla="*/ 47 w 48"/>
              <a:gd name="T103" fmla="*/ 8 h 37"/>
              <a:gd name="T104" fmla="*/ 45 w 48"/>
              <a:gd name="T105" fmla="*/ 1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" h="37">
                <a:moveTo>
                  <a:pt x="38" y="30"/>
                </a:moveTo>
                <a:cubicBezTo>
                  <a:pt x="38" y="34"/>
                  <a:pt x="34" y="37"/>
                  <a:pt x="30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4" y="37"/>
                  <a:pt x="0" y="34"/>
                  <a:pt x="0" y="30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4" y="0"/>
                  <a:pt x="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1" y="0"/>
                  <a:pt x="32" y="0"/>
                  <a:pt x="33" y="0"/>
                </a:cubicBezTo>
                <a:cubicBezTo>
                  <a:pt x="34" y="0"/>
                  <a:pt x="34" y="1"/>
                  <a:pt x="34" y="1"/>
                </a:cubicBezTo>
                <a:cubicBezTo>
                  <a:pt x="34" y="1"/>
                  <a:pt x="34" y="2"/>
                  <a:pt x="34" y="2"/>
                </a:cubicBezTo>
                <a:cubicBezTo>
                  <a:pt x="32" y="3"/>
                  <a:pt x="32" y="3"/>
                  <a:pt x="32" y="3"/>
                </a:cubicBezTo>
                <a:cubicBezTo>
                  <a:pt x="32" y="3"/>
                  <a:pt x="32" y="3"/>
                  <a:pt x="31" y="3"/>
                </a:cubicBezTo>
                <a:cubicBezTo>
                  <a:pt x="31" y="3"/>
                  <a:pt x="31" y="3"/>
                  <a:pt x="30" y="3"/>
                </a:cubicBezTo>
                <a:cubicBezTo>
                  <a:pt x="8" y="3"/>
                  <a:pt x="8" y="3"/>
                  <a:pt x="8" y="3"/>
                </a:cubicBezTo>
                <a:cubicBezTo>
                  <a:pt x="6" y="3"/>
                  <a:pt x="4" y="5"/>
                  <a:pt x="4" y="7"/>
                </a:cubicBezTo>
                <a:cubicBezTo>
                  <a:pt x="4" y="30"/>
                  <a:pt x="4" y="30"/>
                  <a:pt x="4" y="30"/>
                </a:cubicBezTo>
                <a:cubicBezTo>
                  <a:pt x="4" y="32"/>
                  <a:pt x="6" y="34"/>
                  <a:pt x="8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3" y="34"/>
                  <a:pt x="34" y="32"/>
                  <a:pt x="34" y="3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6"/>
                  <a:pt x="35" y="26"/>
                  <a:pt x="35" y="26"/>
                </a:cubicBezTo>
                <a:cubicBezTo>
                  <a:pt x="36" y="24"/>
                  <a:pt x="36" y="24"/>
                  <a:pt x="36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38" y="24"/>
                  <a:pt x="38" y="24"/>
                  <a:pt x="38" y="25"/>
                </a:cubicBezTo>
                <a:lnTo>
                  <a:pt x="38" y="30"/>
                </a:lnTo>
                <a:close/>
                <a:moveTo>
                  <a:pt x="43" y="13"/>
                </a:moveTo>
                <a:cubicBezTo>
                  <a:pt x="25" y="31"/>
                  <a:pt x="25" y="31"/>
                  <a:pt x="25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23"/>
                  <a:pt x="17" y="23"/>
                  <a:pt x="17" y="23"/>
                </a:cubicBezTo>
                <a:cubicBezTo>
                  <a:pt x="35" y="5"/>
                  <a:pt x="35" y="5"/>
                  <a:pt x="35" y="5"/>
                </a:cubicBezTo>
                <a:lnTo>
                  <a:pt x="43" y="13"/>
                </a:lnTo>
                <a:close/>
                <a:moveTo>
                  <a:pt x="27" y="25"/>
                </a:moveTo>
                <a:cubicBezTo>
                  <a:pt x="23" y="21"/>
                  <a:pt x="23" y="21"/>
                  <a:pt x="23" y="21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5"/>
                  <a:pt x="20" y="25"/>
                  <a:pt x="20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2" y="28"/>
                  <a:pt x="22" y="28"/>
                  <a:pt x="22" y="28"/>
                </a:cubicBezTo>
                <a:cubicBezTo>
                  <a:pt x="24" y="28"/>
                  <a:pt x="24" y="28"/>
                  <a:pt x="24" y="28"/>
                </a:cubicBezTo>
                <a:lnTo>
                  <a:pt x="27" y="25"/>
                </a:lnTo>
                <a:close/>
                <a:moveTo>
                  <a:pt x="35" y="9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9"/>
                  <a:pt x="25" y="19"/>
                </a:cubicBezTo>
                <a:cubicBezTo>
                  <a:pt x="26" y="19"/>
                  <a:pt x="26" y="19"/>
                  <a:pt x="26" y="19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6" y="9"/>
                  <a:pt x="36" y="9"/>
                </a:cubicBezTo>
                <a:cubicBezTo>
                  <a:pt x="35" y="8"/>
                  <a:pt x="35" y="8"/>
                  <a:pt x="35" y="9"/>
                </a:cubicBezTo>
                <a:close/>
                <a:moveTo>
                  <a:pt x="45" y="11"/>
                </a:moveTo>
                <a:cubicBezTo>
                  <a:pt x="37" y="3"/>
                  <a:pt x="37" y="3"/>
                  <a:pt x="37" y="3"/>
                </a:cubicBezTo>
                <a:cubicBezTo>
                  <a:pt x="39" y="1"/>
                  <a:pt x="39" y="1"/>
                  <a:pt x="39" y="1"/>
                </a:cubicBezTo>
                <a:cubicBezTo>
                  <a:pt x="40" y="0"/>
                  <a:pt x="42" y="0"/>
                  <a:pt x="43" y="1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6"/>
                  <a:pt x="48" y="7"/>
                  <a:pt x="47" y="8"/>
                </a:cubicBezTo>
                <a:lnTo>
                  <a:pt x="45" y="1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文本框 627">
            <a:extLst>
              <a:ext uri="{FF2B5EF4-FFF2-40B4-BE49-F238E27FC236}">
                <a16:creationId xmlns="" xmlns:a16="http://schemas.microsoft.com/office/drawing/2014/main" id="{C4595AFB-C234-46D5-A384-3939144220AC}"/>
              </a:ext>
            </a:extLst>
          </p:cNvPr>
          <p:cNvSpPr txBox="1"/>
          <p:nvPr/>
        </p:nvSpPr>
        <p:spPr>
          <a:xfrm flipH="1">
            <a:off x="7202224" y="2025849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宋体" panose="02010600030101010101" pitchFamily="2" charset="-122"/>
              </a:rPr>
              <a:t>ОГПУ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206" y="1828955"/>
            <a:ext cx="27262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F5597"/>
                </a:solidFill>
              </a:rPr>
              <a:t>Школы обращались к ресурсам педвуза при обнаружении дефицита кадровых и компетентностных возможностей по решению задач, возникающих перед школьным образованием.</a:t>
            </a:r>
            <a:endParaRPr lang="ru-RU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98" name="Freeform 163">
            <a:extLst>
              <a:ext uri="{FF2B5EF4-FFF2-40B4-BE49-F238E27FC236}">
                <a16:creationId xmlns="" xmlns:a16="http://schemas.microsoft.com/office/drawing/2014/main" id="{7F0AF1F3-9E8A-438D-84AD-94CBC4DB3579}"/>
              </a:ext>
            </a:extLst>
          </p:cNvPr>
          <p:cNvSpPr>
            <a:spLocks noEditPoints="1"/>
          </p:cNvSpPr>
          <p:nvPr/>
        </p:nvSpPr>
        <p:spPr bwMode="auto">
          <a:xfrm>
            <a:off x="10754133" y="668073"/>
            <a:ext cx="928048" cy="814231"/>
          </a:xfrm>
          <a:custGeom>
            <a:avLst/>
            <a:gdLst>
              <a:gd name="T0" fmla="*/ 38 w 48"/>
              <a:gd name="T1" fmla="*/ 30 h 37"/>
              <a:gd name="T2" fmla="*/ 30 w 48"/>
              <a:gd name="T3" fmla="*/ 37 h 37"/>
              <a:gd name="T4" fmla="*/ 8 w 48"/>
              <a:gd name="T5" fmla="*/ 37 h 37"/>
              <a:gd name="T6" fmla="*/ 0 w 48"/>
              <a:gd name="T7" fmla="*/ 30 h 37"/>
              <a:gd name="T8" fmla="*/ 0 w 48"/>
              <a:gd name="T9" fmla="*/ 7 h 37"/>
              <a:gd name="T10" fmla="*/ 8 w 48"/>
              <a:gd name="T11" fmla="*/ 0 h 37"/>
              <a:gd name="T12" fmla="*/ 30 w 48"/>
              <a:gd name="T13" fmla="*/ 0 h 37"/>
              <a:gd name="T14" fmla="*/ 33 w 48"/>
              <a:gd name="T15" fmla="*/ 0 h 37"/>
              <a:gd name="T16" fmla="*/ 34 w 48"/>
              <a:gd name="T17" fmla="*/ 1 h 37"/>
              <a:gd name="T18" fmla="*/ 34 w 48"/>
              <a:gd name="T19" fmla="*/ 2 h 37"/>
              <a:gd name="T20" fmla="*/ 32 w 48"/>
              <a:gd name="T21" fmla="*/ 3 h 37"/>
              <a:gd name="T22" fmla="*/ 31 w 48"/>
              <a:gd name="T23" fmla="*/ 3 h 37"/>
              <a:gd name="T24" fmla="*/ 30 w 48"/>
              <a:gd name="T25" fmla="*/ 3 h 37"/>
              <a:gd name="T26" fmla="*/ 8 w 48"/>
              <a:gd name="T27" fmla="*/ 3 h 37"/>
              <a:gd name="T28" fmla="*/ 4 w 48"/>
              <a:gd name="T29" fmla="*/ 7 h 37"/>
              <a:gd name="T30" fmla="*/ 4 w 48"/>
              <a:gd name="T31" fmla="*/ 30 h 37"/>
              <a:gd name="T32" fmla="*/ 8 w 48"/>
              <a:gd name="T33" fmla="*/ 34 h 37"/>
              <a:gd name="T34" fmla="*/ 30 w 48"/>
              <a:gd name="T35" fmla="*/ 34 h 37"/>
              <a:gd name="T36" fmla="*/ 34 w 48"/>
              <a:gd name="T37" fmla="*/ 30 h 37"/>
              <a:gd name="T38" fmla="*/ 34 w 48"/>
              <a:gd name="T39" fmla="*/ 26 h 37"/>
              <a:gd name="T40" fmla="*/ 35 w 48"/>
              <a:gd name="T41" fmla="*/ 26 h 37"/>
              <a:gd name="T42" fmla="*/ 36 w 48"/>
              <a:gd name="T43" fmla="*/ 24 h 37"/>
              <a:gd name="T44" fmla="*/ 37 w 48"/>
              <a:gd name="T45" fmla="*/ 24 h 37"/>
              <a:gd name="T46" fmla="*/ 38 w 48"/>
              <a:gd name="T47" fmla="*/ 25 h 37"/>
              <a:gd name="T48" fmla="*/ 38 w 48"/>
              <a:gd name="T49" fmla="*/ 30 h 37"/>
              <a:gd name="T50" fmla="*/ 43 w 48"/>
              <a:gd name="T51" fmla="*/ 13 h 37"/>
              <a:gd name="T52" fmla="*/ 25 w 48"/>
              <a:gd name="T53" fmla="*/ 31 h 37"/>
              <a:gd name="T54" fmla="*/ 17 w 48"/>
              <a:gd name="T55" fmla="*/ 31 h 37"/>
              <a:gd name="T56" fmla="*/ 17 w 48"/>
              <a:gd name="T57" fmla="*/ 23 h 37"/>
              <a:gd name="T58" fmla="*/ 35 w 48"/>
              <a:gd name="T59" fmla="*/ 5 h 37"/>
              <a:gd name="T60" fmla="*/ 43 w 48"/>
              <a:gd name="T61" fmla="*/ 13 h 37"/>
              <a:gd name="T62" fmla="*/ 27 w 48"/>
              <a:gd name="T63" fmla="*/ 25 h 37"/>
              <a:gd name="T64" fmla="*/ 23 w 48"/>
              <a:gd name="T65" fmla="*/ 21 h 37"/>
              <a:gd name="T66" fmla="*/ 20 w 48"/>
              <a:gd name="T67" fmla="*/ 24 h 37"/>
              <a:gd name="T68" fmla="*/ 20 w 48"/>
              <a:gd name="T69" fmla="*/ 25 h 37"/>
              <a:gd name="T70" fmla="*/ 22 w 48"/>
              <a:gd name="T71" fmla="*/ 25 h 37"/>
              <a:gd name="T72" fmla="*/ 22 w 48"/>
              <a:gd name="T73" fmla="*/ 28 h 37"/>
              <a:gd name="T74" fmla="*/ 24 w 48"/>
              <a:gd name="T75" fmla="*/ 28 h 37"/>
              <a:gd name="T76" fmla="*/ 27 w 48"/>
              <a:gd name="T77" fmla="*/ 25 h 37"/>
              <a:gd name="T78" fmla="*/ 35 w 48"/>
              <a:gd name="T79" fmla="*/ 9 h 37"/>
              <a:gd name="T80" fmla="*/ 25 w 48"/>
              <a:gd name="T81" fmla="*/ 18 h 37"/>
              <a:gd name="T82" fmla="*/ 25 w 48"/>
              <a:gd name="T83" fmla="*/ 19 h 37"/>
              <a:gd name="T84" fmla="*/ 26 w 48"/>
              <a:gd name="T85" fmla="*/ 19 h 37"/>
              <a:gd name="T86" fmla="*/ 36 w 48"/>
              <a:gd name="T87" fmla="*/ 10 h 37"/>
              <a:gd name="T88" fmla="*/ 36 w 48"/>
              <a:gd name="T89" fmla="*/ 9 h 37"/>
              <a:gd name="T90" fmla="*/ 35 w 48"/>
              <a:gd name="T91" fmla="*/ 9 h 37"/>
              <a:gd name="T92" fmla="*/ 45 w 48"/>
              <a:gd name="T93" fmla="*/ 11 h 37"/>
              <a:gd name="T94" fmla="*/ 37 w 48"/>
              <a:gd name="T95" fmla="*/ 3 h 37"/>
              <a:gd name="T96" fmla="*/ 39 w 48"/>
              <a:gd name="T97" fmla="*/ 1 h 37"/>
              <a:gd name="T98" fmla="*/ 43 w 48"/>
              <a:gd name="T99" fmla="*/ 1 h 37"/>
              <a:gd name="T100" fmla="*/ 47 w 48"/>
              <a:gd name="T101" fmla="*/ 5 h 37"/>
              <a:gd name="T102" fmla="*/ 47 w 48"/>
              <a:gd name="T103" fmla="*/ 8 h 37"/>
              <a:gd name="T104" fmla="*/ 45 w 48"/>
              <a:gd name="T105" fmla="*/ 1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" h="37">
                <a:moveTo>
                  <a:pt x="38" y="30"/>
                </a:moveTo>
                <a:cubicBezTo>
                  <a:pt x="38" y="34"/>
                  <a:pt x="34" y="37"/>
                  <a:pt x="30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4" y="37"/>
                  <a:pt x="0" y="34"/>
                  <a:pt x="0" y="30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4" y="0"/>
                  <a:pt x="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1" y="0"/>
                  <a:pt x="32" y="0"/>
                  <a:pt x="33" y="0"/>
                </a:cubicBezTo>
                <a:cubicBezTo>
                  <a:pt x="34" y="0"/>
                  <a:pt x="34" y="1"/>
                  <a:pt x="34" y="1"/>
                </a:cubicBezTo>
                <a:cubicBezTo>
                  <a:pt x="34" y="1"/>
                  <a:pt x="34" y="2"/>
                  <a:pt x="34" y="2"/>
                </a:cubicBezTo>
                <a:cubicBezTo>
                  <a:pt x="32" y="3"/>
                  <a:pt x="32" y="3"/>
                  <a:pt x="32" y="3"/>
                </a:cubicBezTo>
                <a:cubicBezTo>
                  <a:pt x="32" y="3"/>
                  <a:pt x="32" y="3"/>
                  <a:pt x="31" y="3"/>
                </a:cubicBezTo>
                <a:cubicBezTo>
                  <a:pt x="31" y="3"/>
                  <a:pt x="31" y="3"/>
                  <a:pt x="30" y="3"/>
                </a:cubicBezTo>
                <a:cubicBezTo>
                  <a:pt x="8" y="3"/>
                  <a:pt x="8" y="3"/>
                  <a:pt x="8" y="3"/>
                </a:cubicBezTo>
                <a:cubicBezTo>
                  <a:pt x="6" y="3"/>
                  <a:pt x="4" y="5"/>
                  <a:pt x="4" y="7"/>
                </a:cubicBezTo>
                <a:cubicBezTo>
                  <a:pt x="4" y="30"/>
                  <a:pt x="4" y="30"/>
                  <a:pt x="4" y="30"/>
                </a:cubicBezTo>
                <a:cubicBezTo>
                  <a:pt x="4" y="32"/>
                  <a:pt x="6" y="34"/>
                  <a:pt x="8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3" y="34"/>
                  <a:pt x="34" y="32"/>
                  <a:pt x="34" y="3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6"/>
                  <a:pt x="35" y="26"/>
                  <a:pt x="35" y="26"/>
                </a:cubicBezTo>
                <a:cubicBezTo>
                  <a:pt x="36" y="24"/>
                  <a:pt x="36" y="24"/>
                  <a:pt x="36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38" y="24"/>
                  <a:pt x="38" y="24"/>
                  <a:pt x="38" y="25"/>
                </a:cubicBezTo>
                <a:lnTo>
                  <a:pt x="38" y="30"/>
                </a:lnTo>
                <a:close/>
                <a:moveTo>
                  <a:pt x="43" y="13"/>
                </a:moveTo>
                <a:cubicBezTo>
                  <a:pt x="25" y="31"/>
                  <a:pt x="25" y="31"/>
                  <a:pt x="25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23"/>
                  <a:pt x="17" y="23"/>
                  <a:pt x="17" y="23"/>
                </a:cubicBezTo>
                <a:cubicBezTo>
                  <a:pt x="35" y="5"/>
                  <a:pt x="35" y="5"/>
                  <a:pt x="35" y="5"/>
                </a:cubicBezTo>
                <a:lnTo>
                  <a:pt x="43" y="13"/>
                </a:lnTo>
                <a:close/>
                <a:moveTo>
                  <a:pt x="27" y="25"/>
                </a:moveTo>
                <a:cubicBezTo>
                  <a:pt x="23" y="21"/>
                  <a:pt x="23" y="21"/>
                  <a:pt x="23" y="21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5"/>
                  <a:pt x="20" y="25"/>
                  <a:pt x="20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2" y="28"/>
                  <a:pt x="22" y="28"/>
                  <a:pt x="22" y="28"/>
                </a:cubicBezTo>
                <a:cubicBezTo>
                  <a:pt x="24" y="28"/>
                  <a:pt x="24" y="28"/>
                  <a:pt x="24" y="28"/>
                </a:cubicBezTo>
                <a:lnTo>
                  <a:pt x="27" y="25"/>
                </a:lnTo>
                <a:close/>
                <a:moveTo>
                  <a:pt x="35" y="9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9"/>
                  <a:pt x="25" y="19"/>
                </a:cubicBezTo>
                <a:cubicBezTo>
                  <a:pt x="26" y="19"/>
                  <a:pt x="26" y="19"/>
                  <a:pt x="26" y="19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6" y="9"/>
                  <a:pt x="36" y="9"/>
                </a:cubicBezTo>
                <a:cubicBezTo>
                  <a:pt x="35" y="8"/>
                  <a:pt x="35" y="8"/>
                  <a:pt x="35" y="9"/>
                </a:cubicBezTo>
                <a:close/>
                <a:moveTo>
                  <a:pt x="45" y="11"/>
                </a:moveTo>
                <a:cubicBezTo>
                  <a:pt x="37" y="3"/>
                  <a:pt x="37" y="3"/>
                  <a:pt x="37" y="3"/>
                </a:cubicBezTo>
                <a:cubicBezTo>
                  <a:pt x="39" y="1"/>
                  <a:pt x="39" y="1"/>
                  <a:pt x="39" y="1"/>
                </a:cubicBezTo>
                <a:cubicBezTo>
                  <a:pt x="40" y="0"/>
                  <a:pt x="42" y="0"/>
                  <a:pt x="43" y="1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6"/>
                  <a:pt x="48" y="7"/>
                  <a:pt x="47" y="8"/>
                </a:cubicBezTo>
                <a:lnTo>
                  <a:pt x="45" y="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文本框 113"/>
          <p:cNvSpPr txBox="1"/>
          <p:nvPr/>
        </p:nvSpPr>
        <p:spPr>
          <a:xfrm>
            <a:off x="8640299" y="1859733"/>
            <a:ext cx="304188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i="1" dirty="0">
                <a:solidFill>
                  <a:srgbClr val="2F5597"/>
                </a:solidFill>
              </a:rPr>
              <a:t>ОГПУ инициировал сотрудничество со школами</a:t>
            </a:r>
            <a:r>
              <a:rPr lang="ru-RU" sz="2200" b="1" dirty="0">
                <a:solidFill>
                  <a:srgbClr val="2F5597"/>
                </a:solidFill>
              </a:rPr>
              <a:t> с целью обеспечения будущих учителей площадками для различного рода учебных и производственных практик, а также для организации мероприятий по привлечению «своего» абитуриента.</a:t>
            </a:r>
            <a:endParaRPr lang="ru-RU" altLang="zh-CN" sz="2200" b="1" dirty="0">
              <a:solidFill>
                <a:srgbClr val="2F5597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01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:a16="http://schemas.microsoft.com/office/drawing/2014/main" xmlns="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xmlns="" id="{2945AF70-C5C1-49D7-890A-44ED41D708E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2263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:a16="http://schemas.microsoft.com/office/drawing/2014/main" xmlns="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49359"/>
              </p:ext>
            </p:extLst>
          </p:nvPr>
        </p:nvGraphicFramePr>
        <p:xfrm>
          <a:off x="705135" y="2009365"/>
          <a:ext cx="10781730" cy="3901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0216"/>
                <a:gridCol w="3101925"/>
                <a:gridCol w="3409213"/>
                <a:gridCol w="3000376"/>
              </a:tblGrid>
              <a:tr h="126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Уровни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2B4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Формализация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взаимодействия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2B4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Механизмы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координации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2B4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Обмен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ресурсами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2B4D89"/>
                    </a:solidFill>
                  </a:tcPr>
                </a:tc>
              </a:tr>
              <a:tr h="868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Низкий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Устные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договоренности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Решения на уровне участников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Разовые события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763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Высокий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Договоры и соглашения между учреждениями.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Локальные акты. Уставы.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Программы развития проекта.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Решения на уровне административных единиц.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График обязательных действий и событий.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Объединение ресурсов нескольких организаций с фокусированным центром координации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19366" y="1294175"/>
            <a:ext cx="96899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F5597"/>
                </a:solidFill>
                <a:effectLst/>
                <a:ea typeface="Calibri" pitchFamily="34" charset="0"/>
                <a:cs typeface="Times New Roman" pitchFamily="18" charset="0"/>
              </a:rPr>
              <a:t>ОЦЕНКА ВЗАИМОДЕЙСТВИЯ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F5597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39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:a16="http://schemas.microsoft.com/office/drawing/2014/main" xmlns="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xmlns="" id="{2945AF70-C5C1-49D7-890A-44ED41D708E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2263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:a16="http://schemas.microsoft.com/office/drawing/2014/main" xmlns="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Номер слайда 1">
            <a:extLst>
              <a:ext uri="{FF2B5EF4-FFF2-40B4-BE49-F238E27FC236}">
                <a16:creationId xmlns:a16="http://schemas.microsoft.com/office/drawing/2014/main" xmlns="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027" name="Picture 3" descr="C:\Users\Владелец\Desktop\Школы-вуз\IMG_759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53459">
            <a:off x="769368" y="1843720"/>
            <a:ext cx="4489475" cy="354017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40490" y="1078488"/>
            <a:ext cx="611419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>
                <a:solidFill>
                  <a:srgbClr val="2F5597"/>
                </a:solidFill>
              </a:rPr>
              <a:t>Программа взаимодействия нацелена на создание в нашем регионе единого образовательного пространства за счёт интеграции педагогического вуза в образовательное пространство региона. </a:t>
            </a:r>
            <a:endParaRPr lang="ru-RU" sz="2400" b="1" dirty="0" smtClean="0">
              <a:solidFill>
                <a:srgbClr val="2F5597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2F5597"/>
                </a:solidFill>
              </a:rPr>
              <a:t>В </a:t>
            </a:r>
            <a:r>
              <a:rPr lang="ru-RU" sz="2400" b="1" dirty="0">
                <a:solidFill>
                  <a:srgbClr val="2F5597"/>
                </a:solidFill>
              </a:rPr>
              <a:t>Программе обозначены ожидаемые результаты, механизмы мотивации и контроля. </a:t>
            </a:r>
            <a:endParaRPr lang="ru-RU" sz="2400" b="1" dirty="0" smtClean="0">
              <a:solidFill>
                <a:srgbClr val="2F5597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2F5597"/>
                </a:solidFill>
              </a:rPr>
              <a:t>Мониторинг </a:t>
            </a:r>
            <a:r>
              <a:rPr lang="ru-RU" sz="2400" b="1" dirty="0">
                <a:solidFill>
                  <a:srgbClr val="2F5597"/>
                </a:solidFill>
              </a:rPr>
              <a:t>промежуточных результатов реализации Программы обеспечивает </a:t>
            </a:r>
            <a:r>
              <a:rPr lang="ru-RU" sz="2400" b="1" dirty="0" err="1">
                <a:solidFill>
                  <a:srgbClr val="2F5597"/>
                </a:solidFill>
              </a:rPr>
              <a:t>Минпросвещения</a:t>
            </a:r>
            <a:r>
              <a:rPr lang="ru-RU" sz="2400" b="1" dirty="0">
                <a:solidFill>
                  <a:srgbClr val="2F5597"/>
                </a:solidFill>
              </a:rPr>
              <a:t> РФ в форме ежеквартальных отчётов. Период реализации Программы определен 2021-2024 </a:t>
            </a:r>
            <a:r>
              <a:rPr lang="ru-RU" sz="2400" b="1" dirty="0" err="1">
                <a:solidFill>
                  <a:srgbClr val="2F5597"/>
                </a:solidFill>
              </a:rPr>
              <a:t>г.г</a:t>
            </a:r>
            <a:r>
              <a:rPr lang="ru-RU" sz="2400" b="1" dirty="0">
                <a:solidFill>
                  <a:srgbClr val="2F5597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5072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:a16="http://schemas.microsoft.com/office/drawing/2014/main" xmlns="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xmlns="" id="{2945AF70-C5C1-49D7-890A-44ED41D708E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2263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:a16="http://schemas.microsoft.com/office/drawing/2014/main" xmlns="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Номер слайда 1">
            <a:extLst>
              <a:ext uri="{FF2B5EF4-FFF2-40B4-BE49-F238E27FC236}">
                <a16:creationId xmlns:a16="http://schemas.microsoft.com/office/drawing/2014/main" xmlns="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TextBox 16">
            <a:extLst>
              <a:ext uri="{FF2B5EF4-FFF2-40B4-BE49-F238E27FC236}">
                <a16:creationId xmlns:a16="http://schemas.microsoft.com/office/drawing/2014/main" xmlns="" id="{AE95CF60-BDE8-4417-9906-8529B690A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970" y="2120977"/>
            <a:ext cx="10304059" cy="1200329"/>
          </a:xfrm>
          <a:prstGeom prst="rect">
            <a:avLst/>
          </a:prstGeom>
          <a:solidFill>
            <a:srgbClr val="F7F7F7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3600" dirty="0" smtClean="0">
                <a:solidFill>
                  <a:srgbClr val="C00000"/>
                </a:solidFill>
                <a:latin typeface="+mn-lt"/>
              </a:rPr>
              <a:t>Сетевой проект</a:t>
            </a:r>
            <a:endParaRPr lang="ru-RU" sz="3600" dirty="0" smtClean="0">
              <a:solidFill>
                <a:srgbClr val="C00000"/>
              </a:solidFill>
              <a:latin typeface="+mn-lt"/>
            </a:endParaRPr>
          </a:p>
          <a:p>
            <a:pPr algn="ctr" eaLnBrk="1" hangingPunct="1"/>
            <a:r>
              <a:rPr lang="ru-RU" sz="3600" dirty="0" smtClean="0">
                <a:solidFill>
                  <a:srgbClr val="C00000"/>
                </a:solidFill>
                <a:latin typeface="+mn-lt"/>
              </a:rPr>
              <a:t>«</a:t>
            </a:r>
            <a:r>
              <a:rPr lang="ru-RU" sz="3600" dirty="0">
                <a:solidFill>
                  <a:srgbClr val="C00000"/>
                </a:solidFill>
                <a:latin typeface="+mn-lt"/>
              </a:rPr>
              <a:t>Психолого-педагогические </a:t>
            </a:r>
            <a:r>
              <a:rPr lang="ru-RU" sz="3600" dirty="0" smtClean="0">
                <a:solidFill>
                  <a:srgbClr val="C00000"/>
                </a:solidFill>
                <a:latin typeface="+mn-lt"/>
              </a:rPr>
              <a:t>классы Оренбуржья»  </a:t>
            </a:r>
            <a:endParaRPr lang="ru-RU" sz="36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4339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2263"/>
          <a:ext cx="9144000" cy="65881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58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Номер слайда 1">
            <a:extLst>
              <a:ext uri="{FF2B5EF4-FFF2-40B4-BE49-F238E27FC236}">
                <a16:creationId xmlns="" xmlns:a16="http://schemas.microsoft.com/office/drawing/2014/main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圆角矩形 21"/>
          <p:cNvSpPr/>
          <p:nvPr/>
        </p:nvSpPr>
        <p:spPr>
          <a:xfrm>
            <a:off x="4101494" y="1578361"/>
            <a:ext cx="3989012" cy="1150549"/>
          </a:xfrm>
          <a:prstGeom prst="roundRect">
            <a:avLst/>
          </a:prstGeom>
          <a:solidFill>
            <a:srgbClr val="2B4D89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307" descr="C:\Users\Administrator\Desktop\未标题-1.pn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3392"/>
          <a:stretch/>
        </p:blipFill>
        <p:spPr bwMode="auto">
          <a:xfrm rot="10800000">
            <a:off x="4285397" y="770780"/>
            <a:ext cx="1323302" cy="199460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07" descr="C:\Users\Administrator\Desktop\未标题-1.pn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71662" y="952145"/>
            <a:ext cx="1423554" cy="19207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圆角矩形 28"/>
          <p:cNvSpPr/>
          <p:nvPr/>
        </p:nvSpPr>
        <p:spPr>
          <a:xfrm>
            <a:off x="6410262" y="2765385"/>
            <a:ext cx="4975836" cy="103081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Старшеклассники, ориентированные </a:t>
            </a:r>
            <a:r>
              <a:rPr lang="ru-RU" b="1" dirty="0">
                <a:solidFill>
                  <a:srgbClr val="C00000"/>
                </a:solidFill>
              </a:rPr>
              <a:t>на освоение профессий типа «человек – человек</a:t>
            </a:r>
            <a:r>
              <a:rPr lang="ru-RU" b="1" dirty="0" smtClean="0">
                <a:solidFill>
                  <a:srgbClr val="C00000"/>
                </a:solidFill>
              </a:rPr>
              <a:t>». 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1" name="圆角矩形 28"/>
          <p:cNvSpPr/>
          <p:nvPr/>
        </p:nvSpPr>
        <p:spPr>
          <a:xfrm>
            <a:off x="6410263" y="3864936"/>
            <a:ext cx="4989484" cy="122217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Старшеклассники,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желающие дополнительно к выбранным профилям «прокачать» предметную подготовку.</a:t>
            </a:r>
          </a:p>
        </p:txBody>
      </p:sp>
      <p:sp>
        <p:nvSpPr>
          <p:cNvPr id="12" name="圆角矩形 28"/>
          <p:cNvSpPr/>
          <p:nvPr/>
        </p:nvSpPr>
        <p:spPr>
          <a:xfrm>
            <a:off x="6410263" y="5169491"/>
            <a:ext cx="4989483" cy="108957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Старшеклассники,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не </a:t>
            </a:r>
            <a:r>
              <a:rPr lang="ru-RU" b="1" dirty="0">
                <a:solidFill>
                  <a:srgbClr val="C00000"/>
                </a:solidFill>
              </a:rPr>
              <a:t>определившихся с окончательным </a:t>
            </a:r>
            <a:r>
              <a:rPr lang="ru-RU" b="1" dirty="0" smtClean="0">
                <a:solidFill>
                  <a:srgbClr val="C00000"/>
                </a:solidFill>
              </a:rPr>
              <a:t>выбором профиля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圆角矩形 28"/>
          <p:cNvSpPr/>
          <p:nvPr/>
        </p:nvSpPr>
        <p:spPr>
          <a:xfrm>
            <a:off x="1434426" y="2765385"/>
            <a:ext cx="4975836" cy="349367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Предназначение психолого-педагогических классов сформулировано Министром просвещения РФ </a:t>
            </a:r>
            <a:r>
              <a:rPr lang="ru-RU" sz="2000" b="1" dirty="0" err="1">
                <a:solidFill>
                  <a:srgbClr val="C00000"/>
                </a:solidFill>
              </a:rPr>
              <a:t>С.Кравцовым</a:t>
            </a:r>
            <a:r>
              <a:rPr lang="ru-RU" sz="2000" b="1" dirty="0">
                <a:solidFill>
                  <a:srgbClr val="C00000"/>
                </a:solidFill>
              </a:rPr>
              <a:t> - 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endParaRPr lang="ru-RU" sz="2000" b="1" dirty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это </a:t>
            </a:r>
            <a:r>
              <a:rPr lang="ru-RU" sz="2000" b="1" dirty="0">
                <a:solidFill>
                  <a:srgbClr val="C00000"/>
                </a:solidFill>
              </a:rPr>
              <a:t>«бесшовное» поступление в педагогический вуз посредством сдачи предпрофессионального экзамена. </a:t>
            </a:r>
          </a:p>
          <a:p>
            <a:pPr algn="ctr"/>
            <a:endParaRPr lang="zh-CN" alt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77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Таблица 30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8576"/>
              </p:ext>
            </p:extLst>
          </p:nvPr>
        </p:nvGraphicFramePr>
        <p:xfrm>
          <a:off x="1510893" y="237580"/>
          <a:ext cx="9909893" cy="512258"/>
        </p:xfrm>
        <a:graphic>
          <a:graphicData uri="http://schemas.openxmlformats.org/drawingml/2006/table">
            <a:tbl>
              <a:tblPr/>
              <a:tblGrid>
                <a:gridCol w="9909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122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  ФГБОУ ВО «ОГПУ»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2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23813"/>
            <a:ext cx="61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64300"/>
            <a:ext cx="9144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6" name="组合 151"/>
          <p:cNvGrpSpPr/>
          <p:nvPr/>
        </p:nvGrpSpPr>
        <p:grpSpPr>
          <a:xfrm>
            <a:off x="3159444" y="554767"/>
            <a:ext cx="5356106" cy="6279421"/>
            <a:chOff x="655912" y="2129812"/>
            <a:chExt cx="2789470" cy="4693421"/>
          </a:xfrm>
        </p:grpSpPr>
        <p:sp>
          <p:nvSpPr>
            <p:cNvPr id="17" name="直角三角形 69"/>
            <p:cNvSpPr/>
            <p:nvPr/>
          </p:nvSpPr>
          <p:spPr>
            <a:xfrm rot="5400000" flipH="1">
              <a:off x="916993" y="4294844"/>
              <a:ext cx="4693421" cy="363357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  <a:gd name="connsiteX0" fmla="*/ 174418 w 2267687"/>
                <a:gd name="connsiteY0" fmla="*/ 303531 h 303531"/>
                <a:gd name="connsiteX1" fmla="*/ 0 w 2267687"/>
                <a:gd name="connsiteY1" fmla="*/ 0 h 303531"/>
                <a:gd name="connsiteX2" fmla="*/ 2267687 w 2267687"/>
                <a:gd name="connsiteY2" fmla="*/ 290831 h 303531"/>
                <a:gd name="connsiteX3" fmla="*/ 174418 w 2267687"/>
                <a:gd name="connsiteY3" fmla="*/ 303531 h 303531"/>
                <a:gd name="connsiteX0" fmla="*/ 172657 w 2265926"/>
                <a:gd name="connsiteY0" fmla="*/ 316231 h 316231"/>
                <a:gd name="connsiteX1" fmla="*/ 0 w 2265926"/>
                <a:gd name="connsiteY1" fmla="*/ 0 h 316231"/>
                <a:gd name="connsiteX2" fmla="*/ 2265926 w 2265926"/>
                <a:gd name="connsiteY2" fmla="*/ 303531 h 316231"/>
                <a:gd name="connsiteX3" fmla="*/ 172657 w 2265926"/>
                <a:gd name="connsiteY3" fmla="*/ 316231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8" name="直角三角形 69"/>
            <p:cNvSpPr/>
            <p:nvPr/>
          </p:nvSpPr>
          <p:spPr>
            <a:xfrm flipH="1" flipV="1">
              <a:off x="655912" y="6409659"/>
              <a:ext cx="2605627" cy="334172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9" name="矩形 154"/>
            <p:cNvSpPr/>
            <p:nvPr/>
          </p:nvSpPr>
          <p:spPr>
            <a:xfrm>
              <a:off x="1187904" y="2551942"/>
              <a:ext cx="1894121" cy="3877900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0" name="矩形 155"/>
            <p:cNvSpPr/>
            <p:nvPr/>
          </p:nvSpPr>
          <p:spPr>
            <a:xfrm>
              <a:off x="1187904" y="2572376"/>
              <a:ext cx="1894121" cy="582162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28" name="组合 160"/>
          <p:cNvGrpSpPr/>
          <p:nvPr/>
        </p:nvGrpSpPr>
        <p:grpSpPr>
          <a:xfrm>
            <a:off x="-360433" y="554332"/>
            <a:ext cx="4990964" cy="6259307"/>
            <a:chOff x="655912" y="2105133"/>
            <a:chExt cx="2607791" cy="4693421"/>
          </a:xfrm>
        </p:grpSpPr>
        <p:sp>
          <p:nvSpPr>
            <p:cNvPr id="29" name="直角三角形 69"/>
            <p:cNvSpPr/>
            <p:nvPr/>
          </p:nvSpPr>
          <p:spPr>
            <a:xfrm rot="5400000" flipH="1">
              <a:off x="735314" y="4270165"/>
              <a:ext cx="4693421" cy="363357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  <a:gd name="connsiteX0" fmla="*/ 174418 w 2267687"/>
                <a:gd name="connsiteY0" fmla="*/ 303531 h 303531"/>
                <a:gd name="connsiteX1" fmla="*/ 0 w 2267687"/>
                <a:gd name="connsiteY1" fmla="*/ 0 h 303531"/>
                <a:gd name="connsiteX2" fmla="*/ 2267687 w 2267687"/>
                <a:gd name="connsiteY2" fmla="*/ 290831 h 303531"/>
                <a:gd name="connsiteX3" fmla="*/ 174418 w 2267687"/>
                <a:gd name="connsiteY3" fmla="*/ 303531 h 303531"/>
                <a:gd name="connsiteX0" fmla="*/ 172657 w 2265926"/>
                <a:gd name="connsiteY0" fmla="*/ 316231 h 316231"/>
                <a:gd name="connsiteX1" fmla="*/ 0 w 2265926"/>
                <a:gd name="connsiteY1" fmla="*/ 0 h 316231"/>
                <a:gd name="connsiteX2" fmla="*/ 2265926 w 2265926"/>
                <a:gd name="connsiteY2" fmla="*/ 303531 h 316231"/>
                <a:gd name="connsiteX3" fmla="*/ 172657 w 2265926"/>
                <a:gd name="connsiteY3" fmla="*/ 316231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0" name="直角三角形 69"/>
            <p:cNvSpPr/>
            <p:nvPr/>
          </p:nvSpPr>
          <p:spPr>
            <a:xfrm flipH="1" flipV="1">
              <a:off x="655912" y="6409659"/>
              <a:ext cx="2605627" cy="334172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" name="矩形 163"/>
            <p:cNvSpPr/>
            <p:nvPr/>
          </p:nvSpPr>
          <p:spPr>
            <a:xfrm>
              <a:off x="1037203" y="2560945"/>
              <a:ext cx="1894121" cy="3877900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" name="矩形 164"/>
            <p:cNvSpPr/>
            <p:nvPr/>
          </p:nvSpPr>
          <p:spPr>
            <a:xfrm>
              <a:off x="1037203" y="2560945"/>
              <a:ext cx="1894121" cy="58216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42" name="文本框 268"/>
          <p:cNvSpPr txBox="1"/>
          <p:nvPr/>
        </p:nvSpPr>
        <p:spPr>
          <a:xfrm>
            <a:off x="9828922" y="1361098"/>
            <a:ext cx="1731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</a:rPr>
              <a:t>Методические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основания</a:t>
            </a:r>
            <a:endParaRPr lang="ru-RU" b="1" dirty="0">
              <a:solidFill>
                <a:srgbClr val="FFFF00"/>
              </a:solidFill>
            </a:endParaRPr>
          </a:p>
        </p:txBody>
      </p:sp>
      <p:grpSp>
        <p:nvGrpSpPr>
          <p:cNvPr id="53" name="组合 156"/>
          <p:cNvGrpSpPr/>
          <p:nvPr/>
        </p:nvGrpSpPr>
        <p:grpSpPr>
          <a:xfrm>
            <a:off x="599352" y="402984"/>
            <a:ext cx="1136932" cy="1334681"/>
            <a:chOff x="6591300" y="1966752"/>
            <a:chExt cx="830580" cy="975045"/>
          </a:xfrm>
        </p:grpSpPr>
        <p:sp>
          <p:nvSpPr>
            <p:cNvPr id="54" name="任意多边形 157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" name="任意多边形 158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56" name="组合 165"/>
          <p:cNvGrpSpPr/>
          <p:nvPr/>
        </p:nvGrpSpPr>
        <p:grpSpPr>
          <a:xfrm>
            <a:off x="4495340" y="429779"/>
            <a:ext cx="1136932" cy="1334681"/>
            <a:chOff x="6591300" y="1966752"/>
            <a:chExt cx="830580" cy="975045"/>
          </a:xfrm>
        </p:grpSpPr>
        <p:sp>
          <p:nvSpPr>
            <p:cNvPr id="57" name="任意多边形 166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" name="任意多边形 167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44" name="组合 211"/>
          <p:cNvGrpSpPr/>
          <p:nvPr/>
        </p:nvGrpSpPr>
        <p:grpSpPr>
          <a:xfrm>
            <a:off x="7233313" y="560050"/>
            <a:ext cx="5274573" cy="6247872"/>
            <a:chOff x="655912" y="2105133"/>
            <a:chExt cx="2607791" cy="4693421"/>
          </a:xfrm>
        </p:grpSpPr>
        <p:sp>
          <p:nvSpPr>
            <p:cNvPr id="47" name="矩形 214"/>
            <p:cNvSpPr/>
            <p:nvPr/>
          </p:nvSpPr>
          <p:spPr>
            <a:xfrm>
              <a:off x="1037203" y="2560945"/>
              <a:ext cx="1894121" cy="3877900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" name="直角三角形 69"/>
            <p:cNvSpPr/>
            <p:nvPr/>
          </p:nvSpPr>
          <p:spPr>
            <a:xfrm rot="5400000" flipH="1">
              <a:off x="735314" y="4270165"/>
              <a:ext cx="4693421" cy="363357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  <a:gd name="connsiteX0" fmla="*/ 174418 w 2267687"/>
                <a:gd name="connsiteY0" fmla="*/ 303531 h 303531"/>
                <a:gd name="connsiteX1" fmla="*/ 0 w 2267687"/>
                <a:gd name="connsiteY1" fmla="*/ 0 h 303531"/>
                <a:gd name="connsiteX2" fmla="*/ 2267687 w 2267687"/>
                <a:gd name="connsiteY2" fmla="*/ 290831 h 303531"/>
                <a:gd name="connsiteX3" fmla="*/ 174418 w 2267687"/>
                <a:gd name="connsiteY3" fmla="*/ 303531 h 303531"/>
                <a:gd name="connsiteX0" fmla="*/ 172657 w 2265926"/>
                <a:gd name="connsiteY0" fmla="*/ 316231 h 316231"/>
                <a:gd name="connsiteX1" fmla="*/ 0 w 2265926"/>
                <a:gd name="connsiteY1" fmla="*/ 0 h 316231"/>
                <a:gd name="connsiteX2" fmla="*/ 2265926 w 2265926"/>
                <a:gd name="connsiteY2" fmla="*/ 303531 h 316231"/>
                <a:gd name="connsiteX3" fmla="*/ 172657 w 2265926"/>
                <a:gd name="connsiteY3" fmla="*/ 316231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" name="直角三角形 69"/>
            <p:cNvSpPr/>
            <p:nvPr/>
          </p:nvSpPr>
          <p:spPr>
            <a:xfrm flipH="1" flipV="1">
              <a:off x="655912" y="6409659"/>
              <a:ext cx="2605627" cy="334172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" name="矩形 215"/>
            <p:cNvSpPr/>
            <p:nvPr/>
          </p:nvSpPr>
          <p:spPr>
            <a:xfrm>
              <a:off x="1037203" y="2523364"/>
              <a:ext cx="1894121" cy="582162"/>
            </a:xfrm>
            <a:prstGeom prst="rect">
              <a:avLst/>
            </a:prstGeom>
            <a:solidFill>
              <a:srgbClr val="2B4D8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59" name="组合 216"/>
          <p:cNvGrpSpPr/>
          <p:nvPr/>
        </p:nvGrpSpPr>
        <p:grpSpPr>
          <a:xfrm>
            <a:off x="8341548" y="402984"/>
            <a:ext cx="1136932" cy="1334681"/>
            <a:chOff x="6591300" y="1966752"/>
            <a:chExt cx="830580" cy="975045"/>
          </a:xfrm>
        </p:grpSpPr>
        <p:sp>
          <p:nvSpPr>
            <p:cNvPr id="60" name="任意多边形 217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" name="任意多边形 218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43" name="TextBox 26"/>
          <p:cNvSpPr txBox="1"/>
          <p:nvPr/>
        </p:nvSpPr>
        <p:spPr bwMode="auto">
          <a:xfrm>
            <a:off x="8004520" y="1928247"/>
            <a:ext cx="3846103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2F5597"/>
                </a:solidFill>
              </a:rPr>
              <a:t>Министерством просвещения РФ разработаны методические рекомендации </a:t>
            </a:r>
            <a:r>
              <a:rPr lang="ru-RU" sz="1600" dirty="0" smtClean="0">
                <a:solidFill>
                  <a:srgbClr val="2F5597"/>
                </a:solidFill>
              </a:rPr>
              <a:t>для общеобразовательных организаций по открытию классов «Психолого-педагогической направленности» (от 30 марта 2021г.). В Методических рекомендациях образовательным организациям предложен </a:t>
            </a:r>
            <a:r>
              <a:rPr lang="ru-RU" sz="1600" b="1" dirty="0" smtClean="0">
                <a:solidFill>
                  <a:srgbClr val="2F5597"/>
                </a:solidFill>
              </a:rPr>
              <a:t>алгоритм действий по открытию классов психолого-педагогической направленности</a:t>
            </a:r>
            <a:r>
              <a:rPr lang="ru-RU" sz="1600" dirty="0" smtClean="0">
                <a:solidFill>
                  <a:srgbClr val="2F5597"/>
                </a:solidFill>
              </a:rPr>
              <a:t>. </a:t>
            </a:r>
          </a:p>
          <a:p>
            <a:r>
              <a:rPr lang="ru-RU" sz="1600" dirty="0" smtClean="0">
                <a:solidFill>
                  <a:srgbClr val="2F5597"/>
                </a:solidFill>
              </a:rPr>
              <a:t>На региональном уровне </a:t>
            </a:r>
            <a:r>
              <a:rPr lang="ru-RU" sz="1600" b="1" dirty="0" smtClean="0">
                <a:solidFill>
                  <a:srgbClr val="2F5597"/>
                </a:solidFill>
              </a:rPr>
              <a:t>разрабатывается единая сетка мероприятий для обучающихся классов психолого-педагогической направленности</a:t>
            </a:r>
            <a:r>
              <a:rPr lang="ru-RU" sz="1600" dirty="0" smtClean="0">
                <a:solidFill>
                  <a:srgbClr val="2F5597"/>
                </a:solidFill>
              </a:rPr>
              <a:t> (сентябрь).</a:t>
            </a:r>
            <a:endParaRPr lang="ru-RU" sz="1600" dirty="0">
              <a:solidFill>
                <a:srgbClr val="2F5597"/>
              </a:solidFill>
            </a:endParaRPr>
          </a:p>
        </p:txBody>
      </p:sp>
      <p:sp>
        <p:nvSpPr>
          <p:cNvPr id="35" name="文本框 268"/>
          <p:cNvSpPr txBox="1"/>
          <p:nvPr/>
        </p:nvSpPr>
        <p:spPr>
          <a:xfrm>
            <a:off x="9512491" y="1169353"/>
            <a:ext cx="2193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Методические задачи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文本框 268"/>
          <p:cNvSpPr txBox="1"/>
          <p:nvPr/>
        </p:nvSpPr>
        <p:spPr>
          <a:xfrm>
            <a:off x="2177903" y="1162218"/>
            <a:ext cx="1690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Нормативные задачи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1" name="TextBox 26"/>
          <p:cNvSpPr txBox="1"/>
          <p:nvPr/>
        </p:nvSpPr>
        <p:spPr bwMode="auto">
          <a:xfrm>
            <a:off x="338617" y="2513022"/>
            <a:ext cx="35887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F5597"/>
                </a:solidFill>
              </a:rPr>
              <a:t>Министерством </a:t>
            </a:r>
            <a:r>
              <a:rPr lang="ru-RU" b="1" dirty="0">
                <a:solidFill>
                  <a:srgbClr val="2F5597"/>
                </a:solidFill>
              </a:rPr>
              <a:t>просвещения РФ поставлена задача: </a:t>
            </a:r>
          </a:p>
          <a:p>
            <a:r>
              <a:rPr lang="ru-RU" dirty="0">
                <a:solidFill>
                  <a:srgbClr val="2F5597"/>
                </a:solidFill>
              </a:rPr>
              <a:t>к 2024г. по всей стране открыть 5 000 классов психолого-педагогической направленности. </a:t>
            </a:r>
          </a:p>
          <a:p>
            <a:endParaRPr lang="ru-RU" b="1" dirty="0" smtClean="0">
              <a:solidFill>
                <a:srgbClr val="2F5597"/>
              </a:solidFill>
            </a:endParaRPr>
          </a:p>
          <a:p>
            <a:r>
              <a:rPr lang="ru-RU" b="1" dirty="0" smtClean="0">
                <a:solidFill>
                  <a:srgbClr val="2F5597"/>
                </a:solidFill>
              </a:rPr>
              <a:t>Целевые </a:t>
            </a:r>
            <a:r>
              <a:rPr lang="ru-RU" b="1" dirty="0">
                <a:solidFill>
                  <a:srgbClr val="2F5597"/>
                </a:solidFill>
              </a:rPr>
              <a:t>показатели для региона: </a:t>
            </a:r>
            <a:r>
              <a:rPr lang="ru-RU" dirty="0">
                <a:solidFill>
                  <a:srgbClr val="2F5597"/>
                </a:solidFill>
              </a:rPr>
              <a:t>в текущем году открыть 20 классов </a:t>
            </a:r>
            <a:r>
              <a:rPr lang="ru-RU" b="1" dirty="0">
                <a:solidFill>
                  <a:srgbClr val="FF0000"/>
                </a:solidFill>
              </a:rPr>
              <a:t>(выполнено), </a:t>
            </a:r>
            <a:r>
              <a:rPr lang="ru-RU" dirty="0">
                <a:solidFill>
                  <a:srgbClr val="2F5597"/>
                </a:solidFill>
              </a:rPr>
              <a:t>в следующем - 40 классов, через год ещё 40 классов. </a:t>
            </a:r>
          </a:p>
          <a:p>
            <a:endParaRPr lang="ru-RU" dirty="0" smtClean="0">
              <a:solidFill>
                <a:srgbClr val="2F559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60057" y="2513022"/>
            <a:ext cx="3636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2B4D89"/>
                </a:solidFill>
              </a:rPr>
              <a:t> </a:t>
            </a:r>
            <a:r>
              <a:rPr lang="ru-RU" dirty="0">
                <a:solidFill>
                  <a:srgbClr val="2F5597"/>
                </a:solidFill>
              </a:rPr>
              <a:t>На текущий момент </a:t>
            </a:r>
            <a:r>
              <a:rPr lang="ru-RU" b="1" dirty="0">
                <a:solidFill>
                  <a:srgbClr val="2F5597"/>
                </a:solidFill>
              </a:rPr>
              <a:t>в разработке </a:t>
            </a:r>
            <a:r>
              <a:rPr lang="ru-RU" b="1" dirty="0" smtClean="0">
                <a:solidFill>
                  <a:srgbClr val="2F5597"/>
                </a:solidFill>
              </a:rPr>
              <a:t>находятся: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2F5597"/>
                </a:solidFill>
              </a:rPr>
              <a:t>Приказ </a:t>
            </a:r>
            <a:r>
              <a:rPr lang="ru-RU" dirty="0">
                <a:solidFill>
                  <a:srgbClr val="2F5597"/>
                </a:solidFill>
              </a:rPr>
              <a:t>об организации и координации деятельности по работе психолого-педагогических классов в Оренбуржье, </a:t>
            </a:r>
            <a:endParaRPr lang="ru-RU" dirty="0" smtClean="0">
              <a:solidFill>
                <a:srgbClr val="2F5597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2F5597"/>
                </a:solidFill>
              </a:rPr>
              <a:t>Положение </a:t>
            </a:r>
            <a:r>
              <a:rPr lang="ru-RU" dirty="0">
                <a:solidFill>
                  <a:srgbClr val="2F5597"/>
                </a:solidFill>
              </a:rPr>
              <a:t>о </a:t>
            </a:r>
            <a:r>
              <a:rPr lang="ru-RU" dirty="0" smtClean="0">
                <a:solidFill>
                  <a:srgbClr val="2F5597"/>
                </a:solidFill>
              </a:rPr>
              <a:t>классах,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2F5597"/>
                </a:solidFill>
              </a:rPr>
              <a:t>Дорожная карта,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2F5597"/>
                </a:solidFill>
              </a:rPr>
              <a:t>Списки обучающихся.</a:t>
            </a:r>
            <a:endParaRPr lang="ru-RU" dirty="0">
              <a:solidFill>
                <a:srgbClr val="2F5597"/>
              </a:solidFill>
            </a:endParaRPr>
          </a:p>
          <a:p>
            <a:endParaRPr lang="ru-RU" sz="1600" b="1" dirty="0">
              <a:solidFill>
                <a:srgbClr val="2B4D89"/>
              </a:solidFill>
            </a:endParaRPr>
          </a:p>
        </p:txBody>
      </p:sp>
      <p:sp>
        <p:nvSpPr>
          <p:cNvPr id="37" name="文本框 268"/>
          <p:cNvSpPr txBox="1"/>
          <p:nvPr/>
        </p:nvSpPr>
        <p:spPr>
          <a:xfrm>
            <a:off x="5725600" y="1197857"/>
            <a:ext cx="20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Организационные задачи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4291</TotalTime>
  <Words>1212</Words>
  <Application>Microsoft Office PowerPoint</Application>
  <PresentationFormat>Произвольный</PresentationFormat>
  <Paragraphs>215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Владелец</cp:lastModifiedBy>
  <cp:revision>330</cp:revision>
  <dcterms:created xsi:type="dcterms:W3CDTF">2020-04-02T12:37:45Z</dcterms:created>
  <dcterms:modified xsi:type="dcterms:W3CDTF">2022-06-09T08:45:54Z</dcterms:modified>
</cp:coreProperties>
</file>